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6247" autoAdjust="0"/>
  </p:normalViewPr>
  <p:slideViewPr>
    <p:cSldViewPr snapToGrid="0" snapToObjects="1">
      <p:cViewPr varScale="1">
        <p:scale>
          <a:sx n="76" d="100"/>
          <a:sy n="76" d="100"/>
        </p:scale>
        <p:origin x="331"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65113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lide 3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lide 3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lide 3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lide 3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lide 3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1.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3.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4.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5.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6.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7181636" y="914713"/>
            <a:ext cx="7281698" cy="2443231"/>
          </a:xfrm>
          <a:prstGeom prst="rect">
            <a:avLst/>
          </a:prstGeom>
          <a:noFill/>
          <a:ln/>
        </p:spPr>
        <p:txBody>
          <a:bodyPr wrap="square" lIns="0" tIns="0" rIns="0" bIns="0" rtlCol="0" anchor="t"/>
          <a:lstStyle/>
          <a:p>
            <a:pPr marL="0" indent="0" algn="l">
              <a:lnSpc>
                <a:spcPts val="5550"/>
              </a:lnSpc>
              <a:buNone/>
            </a:pPr>
            <a:r>
              <a:rPr lang="en-US" sz="4450" b="1" dirty="0">
                <a:latin typeface="Times New Roman" panose="02020603050405020304" pitchFamily="18" charset="0"/>
                <a:ea typeface="Unbounded Bold" pitchFamily="34" charset="-122"/>
                <a:cs typeface="Times New Roman" panose="02020603050405020304" pitchFamily="18" charset="0"/>
              </a:rPr>
              <a:t>Music Genre Classification –</a:t>
            </a:r>
          </a:p>
          <a:p>
            <a:pPr>
              <a:lnSpc>
                <a:spcPts val="5550"/>
              </a:lnSpc>
            </a:pPr>
            <a:r>
              <a:rPr lang="en-US" sz="4450" b="1" dirty="0">
                <a:latin typeface="Times New Roman" panose="02020603050405020304" pitchFamily="18" charset="0"/>
                <a:cs typeface="Times New Roman" panose="02020603050405020304" pitchFamily="18" charset="0"/>
              </a:rPr>
              <a:t>PHÂN LOẠI NHẠC THEO THỂ LOẠI</a:t>
            </a:r>
          </a:p>
          <a:p>
            <a:pPr marL="0" indent="0" algn="l">
              <a:lnSpc>
                <a:spcPts val="5550"/>
              </a:lnSpc>
              <a:buNone/>
            </a:pPr>
            <a:endParaRPr lang="en-US" sz="4450" dirty="0">
              <a:latin typeface="Times New Roman" panose="02020603050405020304" pitchFamily="18" charset="0"/>
              <a:cs typeface="Times New Roman" panose="02020603050405020304" pitchFamily="18" charset="0"/>
            </a:endParaRPr>
          </a:p>
        </p:txBody>
      </p:sp>
      <p:sp>
        <p:nvSpPr>
          <p:cNvPr id="4" name="Text 1"/>
          <p:cNvSpPr/>
          <p:nvPr/>
        </p:nvSpPr>
        <p:spPr>
          <a:xfrm>
            <a:off x="7181636" y="4114800"/>
            <a:ext cx="4968716" cy="511353"/>
          </a:xfrm>
          <a:prstGeom prst="rect">
            <a:avLst/>
          </a:prstGeom>
          <a:noFill/>
          <a:ln/>
        </p:spPr>
        <p:txBody>
          <a:bodyPr wrap="none" lIns="0" tIns="0" rIns="0" bIns="0" rtlCol="0" anchor="t"/>
          <a:lstStyle/>
          <a:p>
            <a:pPr marL="0" indent="0" algn="l">
              <a:lnSpc>
                <a:spcPts val="4450"/>
              </a:lnSpc>
              <a:buNone/>
            </a:pPr>
            <a:r>
              <a:rPr lang="en-US" sz="3000" b="1" dirty="0">
                <a:latin typeface="Times New Roman" panose="02020603050405020304" pitchFamily="18" charset="0"/>
                <a:ea typeface="Unbounded Bold" pitchFamily="34" charset="-122"/>
                <a:cs typeface="Times New Roman" panose="02020603050405020304" pitchFamily="18" charset="0"/>
              </a:rPr>
              <a:t>Thành viên nhóm:</a:t>
            </a:r>
            <a:endParaRPr lang="en-US" sz="3000" dirty="0">
              <a:latin typeface="Times New Roman" panose="02020603050405020304" pitchFamily="18" charset="0"/>
              <a:cs typeface="Times New Roman" panose="02020603050405020304" pitchFamily="18" charset="0"/>
            </a:endParaRPr>
          </a:p>
        </p:txBody>
      </p:sp>
      <p:sp>
        <p:nvSpPr>
          <p:cNvPr id="5" name="Text 2"/>
          <p:cNvSpPr/>
          <p:nvPr/>
        </p:nvSpPr>
        <p:spPr>
          <a:xfrm>
            <a:off x="7181636" y="4829176"/>
            <a:ext cx="7556421" cy="409830"/>
          </a:xfrm>
          <a:prstGeom prst="rect">
            <a:avLst/>
          </a:prstGeom>
          <a:noFill/>
          <a:ln/>
        </p:spPr>
        <p:txBody>
          <a:bodyPr wrap="none" lIns="0" tIns="0" rIns="0" bIns="0" rtlCol="0" anchor="t"/>
          <a:lstStyle/>
          <a:p>
            <a:pPr marL="342900" indent="-342900" algn="l">
              <a:lnSpc>
                <a:spcPts val="2850"/>
              </a:lnSpc>
              <a:buSzPct val="100000"/>
              <a:buChar char="•"/>
            </a:pPr>
            <a:r>
              <a:rPr lang="en-US" sz="2800" i="1" dirty="0">
                <a:latin typeface="Times New Roman" panose="02020603050405020304" pitchFamily="18" charset="0"/>
                <a:ea typeface="Open Sans" pitchFamily="34" charset="-122"/>
                <a:cs typeface="Times New Roman" panose="02020603050405020304" pitchFamily="18" charset="0"/>
              </a:rPr>
              <a:t>Tạ Quang Thắng</a:t>
            </a:r>
            <a:endParaRPr lang="en-US" sz="2800" i="1" dirty="0">
              <a:latin typeface="Times New Roman" panose="02020603050405020304" pitchFamily="18" charset="0"/>
              <a:cs typeface="Times New Roman" panose="02020603050405020304" pitchFamily="18" charset="0"/>
            </a:endParaRPr>
          </a:p>
        </p:txBody>
      </p:sp>
      <p:sp>
        <p:nvSpPr>
          <p:cNvPr id="6" name="Text 3"/>
          <p:cNvSpPr/>
          <p:nvPr/>
        </p:nvSpPr>
        <p:spPr>
          <a:xfrm>
            <a:off x="7181636" y="5318301"/>
            <a:ext cx="7556421" cy="409830"/>
          </a:xfrm>
          <a:prstGeom prst="rect">
            <a:avLst/>
          </a:prstGeom>
          <a:noFill/>
          <a:ln/>
        </p:spPr>
        <p:txBody>
          <a:bodyPr wrap="none" lIns="0" tIns="0" rIns="0" bIns="0" rtlCol="0" anchor="t"/>
          <a:lstStyle/>
          <a:p>
            <a:pPr marL="342900" indent="-342900" algn="l">
              <a:lnSpc>
                <a:spcPts val="2850"/>
              </a:lnSpc>
              <a:buSzPct val="100000"/>
              <a:buChar char="•"/>
            </a:pPr>
            <a:r>
              <a:rPr lang="en-US" sz="2800" i="1" dirty="0">
                <a:latin typeface="Times New Roman" panose="02020603050405020304" pitchFamily="18" charset="0"/>
                <a:ea typeface="Open Sans" pitchFamily="34" charset="-122"/>
                <a:cs typeface="Times New Roman" panose="02020603050405020304" pitchFamily="18" charset="0"/>
              </a:rPr>
              <a:t>Phạm Hồng Thái</a:t>
            </a:r>
            <a:endParaRPr lang="en-US" sz="2800" i="1" dirty="0">
              <a:latin typeface="Times New Roman" panose="02020603050405020304" pitchFamily="18" charset="0"/>
              <a:cs typeface="Times New Roman" panose="02020603050405020304" pitchFamily="18" charset="0"/>
            </a:endParaRPr>
          </a:p>
        </p:txBody>
      </p:sp>
      <p:sp>
        <p:nvSpPr>
          <p:cNvPr id="7" name="Text 4"/>
          <p:cNvSpPr/>
          <p:nvPr/>
        </p:nvSpPr>
        <p:spPr>
          <a:xfrm>
            <a:off x="7181636" y="5807427"/>
            <a:ext cx="7556421" cy="409830"/>
          </a:xfrm>
          <a:prstGeom prst="rect">
            <a:avLst/>
          </a:prstGeom>
          <a:noFill/>
          <a:ln/>
        </p:spPr>
        <p:txBody>
          <a:bodyPr wrap="none" lIns="0" tIns="0" rIns="0" bIns="0" rtlCol="0" anchor="t"/>
          <a:lstStyle/>
          <a:p>
            <a:pPr marL="342900" indent="-342900" algn="l">
              <a:lnSpc>
                <a:spcPts val="2850"/>
              </a:lnSpc>
              <a:buSzPct val="100000"/>
              <a:buChar char="•"/>
            </a:pPr>
            <a:r>
              <a:rPr lang="en-US" sz="2800" i="1" dirty="0">
                <a:latin typeface="Times New Roman" panose="02020603050405020304" pitchFamily="18" charset="0"/>
                <a:ea typeface="Open Sans" pitchFamily="34" charset="-122"/>
                <a:cs typeface="Times New Roman" panose="02020603050405020304" pitchFamily="18" charset="0"/>
              </a:rPr>
              <a:t>Phan Thanh Tùng</a:t>
            </a:r>
            <a:endParaRPr lang="en-US" sz="2800" i="1" dirty="0">
              <a:latin typeface="Times New Roman" panose="02020603050405020304" pitchFamily="18" charset="0"/>
              <a:cs typeface="Times New Roman" panose="02020603050405020304" pitchFamily="18" charset="0"/>
            </a:endParaRPr>
          </a:p>
        </p:txBody>
      </p:sp>
      <p:sp>
        <p:nvSpPr>
          <p:cNvPr id="8" name="Text 5"/>
          <p:cNvSpPr/>
          <p:nvPr/>
        </p:nvSpPr>
        <p:spPr>
          <a:xfrm>
            <a:off x="7181636" y="6296553"/>
            <a:ext cx="7556421" cy="409831"/>
          </a:xfrm>
          <a:prstGeom prst="rect">
            <a:avLst/>
          </a:prstGeom>
          <a:noFill/>
          <a:ln/>
        </p:spPr>
        <p:txBody>
          <a:bodyPr wrap="none" lIns="0" tIns="0" rIns="0" bIns="0" rtlCol="0" anchor="t"/>
          <a:lstStyle/>
          <a:p>
            <a:pPr marL="342900" indent="-342900" algn="l">
              <a:lnSpc>
                <a:spcPts val="2850"/>
              </a:lnSpc>
              <a:buSzPct val="100000"/>
              <a:buChar char="•"/>
            </a:pPr>
            <a:r>
              <a:rPr lang="en-US" sz="2800" i="1" dirty="0">
                <a:latin typeface="Times New Roman" panose="02020603050405020304" pitchFamily="18" charset="0"/>
                <a:ea typeface="Open Sans" pitchFamily="34" charset="-122"/>
                <a:cs typeface="Times New Roman" panose="02020603050405020304" pitchFamily="18" charset="0"/>
              </a:rPr>
              <a:t>Vũ Ngọc Tùng</a:t>
            </a:r>
            <a:endParaRPr lang="en-US" sz="2800" i="1" dirty="0">
              <a:latin typeface="Times New Roman" panose="02020603050405020304" pitchFamily="18" charset="0"/>
              <a:cs typeface="Times New Roman" panose="02020603050405020304" pitchFamily="18" charset="0"/>
            </a:endParaRPr>
          </a:p>
        </p:txBody>
      </p:sp>
      <p:pic>
        <p:nvPicPr>
          <p:cNvPr id="3076" name="Picture 4" descr="Music Technology Roundup 2023: A First-Hand Account of the Latest Creative  Resources for Musicians">
            <a:extLst>
              <a:ext uri="{FF2B5EF4-FFF2-40B4-BE49-F238E27FC236}">
                <a16:creationId xmlns:a16="http://schemas.microsoft.com/office/drawing/2014/main" id="{80D41DEB-7161-FAA2-CE2B-883D31282C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420897" cy="8229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1AFCE08-4315-FA1C-800E-D424F10F438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0" y="76729"/>
            <a:ext cx="1294130" cy="129413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80774" y="490299"/>
            <a:ext cx="6091238" cy="429339"/>
          </a:xfrm>
          <a:prstGeom prst="rect">
            <a:avLst/>
          </a:prstGeom>
          <a:noFill/>
          <a:ln/>
        </p:spPr>
        <p:txBody>
          <a:bodyPr wrap="none" lIns="0" tIns="0" rIns="0" bIns="0" rtlCol="0" anchor="t"/>
          <a:lstStyle/>
          <a:p>
            <a:pPr marL="0" indent="0" algn="l">
              <a:lnSpc>
                <a:spcPts val="3350"/>
              </a:lnSpc>
              <a:buNone/>
            </a:pPr>
            <a:r>
              <a:rPr lang="en-US" sz="2700" b="1" dirty="0">
                <a:latin typeface="Times New Roman" panose="02020603050405020304" pitchFamily="18" charset="0"/>
                <a:ea typeface="Unbounded Bold" pitchFamily="34" charset="-122"/>
                <a:cs typeface="Times New Roman" panose="02020603050405020304" pitchFamily="18" charset="0"/>
              </a:rPr>
              <a:t>Phân tích Outliers (Boxplots)</a:t>
            </a:r>
            <a:endParaRPr lang="en-US" sz="2700" dirty="0">
              <a:latin typeface="Times New Roman" panose="02020603050405020304" pitchFamily="18" charset="0"/>
              <a:cs typeface="Times New Roman" panose="02020603050405020304" pitchFamily="18" charset="0"/>
            </a:endParaRPr>
          </a:p>
        </p:txBody>
      </p:sp>
      <p:sp>
        <p:nvSpPr>
          <p:cNvPr id="3" name="Text 1"/>
          <p:cNvSpPr/>
          <p:nvPr/>
        </p:nvSpPr>
        <p:spPr>
          <a:xfrm>
            <a:off x="480774" y="1194316"/>
            <a:ext cx="13668851" cy="219789"/>
          </a:xfrm>
          <a:prstGeom prst="rect">
            <a:avLst/>
          </a:prstGeom>
          <a:noFill/>
          <a:ln/>
        </p:spPr>
        <p:txBody>
          <a:bodyPr wrap="none" lIns="0" tIns="0" rIns="0" bIns="0" rtlCol="0" anchor="t"/>
          <a:lstStyle/>
          <a:p>
            <a:pPr marL="0" indent="0" algn="l">
              <a:lnSpc>
                <a:spcPts val="1700"/>
              </a:lnSpc>
              <a:buNone/>
            </a:pPr>
            <a:r>
              <a:rPr lang="en-US" sz="1050" dirty="0">
                <a:latin typeface="Times New Roman" panose="02020603050405020304" pitchFamily="18" charset="0"/>
                <a:ea typeface="Open Sans" pitchFamily="34" charset="-122"/>
                <a:cs typeface="Times New Roman" panose="02020603050405020304" pitchFamily="18" charset="0"/>
              </a:rPr>
              <a:t>Phát hiện và phân tích các điểm ngoại lai trong dữ liệu để quyết định cách xử lý phù hợp.</a:t>
            </a:r>
            <a:endParaRPr lang="en-US" sz="1050" dirty="0">
              <a:latin typeface="Times New Roman" panose="02020603050405020304" pitchFamily="18" charset="0"/>
              <a:cs typeface="Times New Roman" panose="02020603050405020304" pitchFamily="18" charset="0"/>
            </a:endParaRPr>
          </a:p>
        </p:txBody>
      </p:sp>
      <p:sp>
        <p:nvSpPr>
          <p:cNvPr id="4" name="Shape 2"/>
          <p:cNvSpPr/>
          <p:nvPr/>
        </p:nvSpPr>
        <p:spPr>
          <a:xfrm>
            <a:off x="480774" y="1568648"/>
            <a:ext cx="6765727" cy="1801276"/>
          </a:xfrm>
          <a:prstGeom prst="roundRect">
            <a:avLst>
              <a:gd name="adj" fmla="val 7021"/>
            </a:avLst>
          </a:prstGeom>
          <a:solidFill>
            <a:srgbClr val="FFFFFF"/>
          </a:solidFill>
          <a:ln w="15240">
            <a:solidFill>
              <a:srgbClr val="BCDBD4"/>
            </a:solidFill>
            <a:prstDash val="solid"/>
          </a:ln>
        </p:spPr>
        <p:txBody>
          <a:bodyPr/>
          <a:lstStyle/>
          <a:p>
            <a:endParaRPr lang="en-US" dirty="0">
              <a:latin typeface="Times New Roman" panose="02020603050405020304" pitchFamily="18" charset="0"/>
              <a:cs typeface="Times New Roman" panose="02020603050405020304" pitchFamily="18" charset="0"/>
            </a:endParaRPr>
          </a:p>
        </p:txBody>
      </p:sp>
      <p:sp>
        <p:nvSpPr>
          <p:cNvPr id="5" name="Text 3"/>
          <p:cNvSpPr/>
          <p:nvPr/>
        </p:nvSpPr>
        <p:spPr>
          <a:xfrm>
            <a:off x="633293" y="1721168"/>
            <a:ext cx="1717119" cy="214551"/>
          </a:xfrm>
          <a:prstGeom prst="rect">
            <a:avLst/>
          </a:prstGeom>
          <a:noFill/>
          <a:ln/>
        </p:spPr>
        <p:txBody>
          <a:bodyPr wrap="none" lIns="0" tIns="0" rIns="0" bIns="0" rtlCol="0" anchor="t"/>
          <a:lstStyle/>
          <a:p>
            <a:pPr marL="0" indent="0" algn="l">
              <a:lnSpc>
                <a:spcPts val="1650"/>
              </a:lnSpc>
              <a:buNone/>
            </a:pPr>
            <a:r>
              <a:rPr lang="en-US" sz="1350" b="1" dirty="0">
                <a:latin typeface="Times New Roman" panose="02020603050405020304" pitchFamily="18" charset="0"/>
                <a:ea typeface="Unbounded Bold" pitchFamily="34" charset="-122"/>
                <a:cs typeface="Times New Roman" panose="02020603050405020304" pitchFamily="18" charset="0"/>
              </a:rPr>
              <a:t>Phát hiện</a:t>
            </a:r>
            <a:endParaRPr lang="en-US" sz="1350" dirty="0">
              <a:latin typeface="Times New Roman" panose="02020603050405020304" pitchFamily="18" charset="0"/>
              <a:cs typeface="Times New Roman" panose="02020603050405020304" pitchFamily="18" charset="0"/>
            </a:endParaRPr>
          </a:p>
        </p:txBody>
      </p:sp>
      <p:sp>
        <p:nvSpPr>
          <p:cNvPr id="6" name="Text 4"/>
          <p:cNvSpPr/>
          <p:nvPr/>
        </p:nvSpPr>
        <p:spPr>
          <a:xfrm>
            <a:off x="633293" y="2018109"/>
            <a:ext cx="6460688" cy="219789"/>
          </a:xfrm>
          <a:prstGeom prst="rect">
            <a:avLst/>
          </a:prstGeom>
          <a:noFill/>
          <a:ln/>
        </p:spPr>
        <p:txBody>
          <a:bodyPr wrap="none" lIns="0" tIns="0" rIns="0" bIns="0" rtlCol="0" anchor="t"/>
          <a:lstStyle/>
          <a:p>
            <a:pPr marL="342900" indent="-342900" algn="l">
              <a:lnSpc>
                <a:spcPts val="1700"/>
              </a:lnSpc>
              <a:buSzPct val="100000"/>
              <a:buChar char="•"/>
            </a:pPr>
            <a:endParaRPr lang="en-US" sz="1050" dirty="0">
              <a:latin typeface="Times New Roman" panose="02020603050405020304" pitchFamily="18" charset="0"/>
              <a:cs typeface="Times New Roman" panose="02020603050405020304" pitchFamily="18" charset="0"/>
            </a:endParaRPr>
          </a:p>
        </p:txBody>
      </p:sp>
      <p:sp>
        <p:nvSpPr>
          <p:cNvPr id="7" name="Shape 5"/>
          <p:cNvSpPr/>
          <p:nvPr/>
        </p:nvSpPr>
        <p:spPr>
          <a:xfrm>
            <a:off x="7383780" y="1568648"/>
            <a:ext cx="6765846" cy="1801276"/>
          </a:xfrm>
          <a:prstGeom prst="roundRect">
            <a:avLst>
              <a:gd name="adj" fmla="val 7021"/>
            </a:avLst>
          </a:prstGeom>
          <a:solidFill>
            <a:srgbClr val="FFFFFF"/>
          </a:solidFill>
          <a:ln w="15240">
            <a:solidFill>
              <a:srgbClr val="BCDBD4"/>
            </a:solidFill>
            <a:prstDash val="solid"/>
          </a:ln>
        </p:spPr>
        <p:txBody>
          <a:bodyPr/>
          <a:lstStyle/>
          <a:p>
            <a:endParaRPr lang="en-US" dirty="0">
              <a:latin typeface="Times New Roman" panose="02020603050405020304" pitchFamily="18" charset="0"/>
              <a:cs typeface="Times New Roman" panose="02020603050405020304" pitchFamily="18" charset="0"/>
            </a:endParaRPr>
          </a:p>
        </p:txBody>
      </p:sp>
      <p:sp>
        <p:nvSpPr>
          <p:cNvPr id="8" name="Text 6"/>
          <p:cNvSpPr/>
          <p:nvPr/>
        </p:nvSpPr>
        <p:spPr>
          <a:xfrm>
            <a:off x="7536299" y="1721168"/>
            <a:ext cx="1717119" cy="214551"/>
          </a:xfrm>
          <a:prstGeom prst="rect">
            <a:avLst/>
          </a:prstGeom>
          <a:noFill/>
          <a:ln/>
        </p:spPr>
        <p:txBody>
          <a:bodyPr wrap="none" lIns="0" tIns="0" rIns="0" bIns="0" rtlCol="0" anchor="t"/>
          <a:lstStyle/>
          <a:p>
            <a:pPr marL="0" indent="0" algn="l">
              <a:lnSpc>
                <a:spcPts val="1650"/>
              </a:lnSpc>
              <a:buNone/>
            </a:pPr>
            <a:r>
              <a:rPr lang="en-US" sz="1350" b="1" dirty="0">
                <a:latin typeface="Times New Roman" panose="02020603050405020304" pitchFamily="18" charset="0"/>
                <a:ea typeface="Unbounded Bold" pitchFamily="34" charset="-122"/>
                <a:cs typeface="Times New Roman" panose="02020603050405020304" pitchFamily="18" charset="0"/>
              </a:rPr>
              <a:t>Quyết định</a:t>
            </a:r>
            <a:endParaRPr lang="en-US" sz="1350" dirty="0">
              <a:latin typeface="Times New Roman" panose="02020603050405020304" pitchFamily="18" charset="0"/>
              <a:cs typeface="Times New Roman" panose="02020603050405020304" pitchFamily="18" charset="0"/>
            </a:endParaRPr>
          </a:p>
        </p:txBody>
      </p:sp>
      <p:sp>
        <p:nvSpPr>
          <p:cNvPr id="9" name="Text 7"/>
          <p:cNvSpPr/>
          <p:nvPr/>
        </p:nvSpPr>
        <p:spPr>
          <a:xfrm>
            <a:off x="7536299" y="2018109"/>
            <a:ext cx="6460808" cy="454769"/>
          </a:xfrm>
          <a:prstGeom prst="rect">
            <a:avLst/>
          </a:prstGeom>
          <a:noFill/>
          <a:ln/>
        </p:spPr>
        <p:txBody>
          <a:bodyPr wrap="none" lIns="0" tIns="0" rIns="0" bIns="0" rtlCol="0" anchor="t"/>
          <a:lstStyle/>
          <a:p>
            <a:pPr algn="l">
              <a:lnSpc>
                <a:spcPts val="1700"/>
              </a:lnSpc>
              <a:buSzPct val="100000"/>
            </a:pPr>
            <a:r>
              <a:rPr lang="en-US" sz="1050" dirty="0" err="1">
                <a:latin typeface="Times New Roman" panose="02020603050405020304" pitchFamily="18" charset="0"/>
                <a:ea typeface="Open Sans" pitchFamily="34" charset="-122"/>
                <a:cs typeface="Times New Roman" panose="02020603050405020304" pitchFamily="18" charset="0"/>
              </a:rPr>
              <a:t>Giữ</a:t>
            </a:r>
            <a:r>
              <a:rPr lang="en-US" sz="1050" dirty="0">
                <a:latin typeface="Times New Roman" panose="02020603050405020304" pitchFamily="18" charset="0"/>
                <a:ea typeface="Open Sans" pitchFamily="34" charset="-122"/>
                <a:cs typeface="Times New Roman" panose="02020603050405020304" pitchFamily="18" charset="0"/>
              </a:rPr>
              <a:t> nguyên, vì đây là đặc trưng tự nhiên của âm nhạc (nhạc giao hưởng thường </a:t>
            </a:r>
            <a:r>
              <a:rPr lang="en-US" sz="1050" dirty="0" err="1">
                <a:latin typeface="Times New Roman" panose="02020603050405020304" pitchFamily="18" charset="0"/>
                <a:ea typeface="Open Sans" pitchFamily="34" charset="-122"/>
                <a:cs typeface="Times New Roman" panose="02020603050405020304" pitchFamily="18" charset="0"/>
              </a:rPr>
              <a:t>dài</a:t>
            </a:r>
            <a:r>
              <a:rPr lang="en-US" sz="1050" dirty="0">
                <a:latin typeface="Times New Roman" panose="02020603050405020304" pitchFamily="18" charset="0"/>
                <a:ea typeface="Open Sans" pitchFamily="34" charset="-122"/>
                <a:cs typeface="Times New Roman" panose="02020603050405020304" pitchFamily="18" charset="0"/>
              </a:rPr>
              <a:t>). </a:t>
            </a:r>
            <a:r>
              <a:rPr lang="en-US" sz="1050" dirty="0" err="1">
                <a:latin typeface="Times New Roman" panose="02020603050405020304" pitchFamily="18" charset="0"/>
                <a:ea typeface="Open Sans" pitchFamily="34" charset="-122"/>
                <a:cs typeface="Times New Roman" panose="02020603050405020304" pitchFamily="18" charset="0"/>
              </a:rPr>
              <a:t>Không</a:t>
            </a:r>
            <a:r>
              <a:rPr lang="en-US" sz="1050" dirty="0">
                <a:latin typeface="Times New Roman" panose="02020603050405020304" pitchFamily="18" charset="0"/>
                <a:ea typeface="Open Sans" pitchFamily="34" charset="-122"/>
                <a:cs typeface="Times New Roman" panose="02020603050405020304" pitchFamily="18" charset="0"/>
              </a:rPr>
              <a:t> </a:t>
            </a:r>
            <a:r>
              <a:rPr lang="en-US" sz="1050" dirty="0" err="1">
                <a:latin typeface="Times New Roman" panose="02020603050405020304" pitchFamily="18" charset="0"/>
                <a:ea typeface="Open Sans" pitchFamily="34" charset="-122"/>
                <a:cs typeface="Times New Roman" panose="02020603050405020304" pitchFamily="18" charset="0"/>
              </a:rPr>
              <a:t>thực</a:t>
            </a:r>
            <a:r>
              <a:rPr lang="en-US" sz="1050" dirty="0">
                <a:latin typeface="Times New Roman" panose="02020603050405020304" pitchFamily="18" charset="0"/>
                <a:ea typeface="Open Sans" pitchFamily="34" charset="-122"/>
                <a:cs typeface="Times New Roman" panose="02020603050405020304" pitchFamily="18" charset="0"/>
              </a:rPr>
              <a:t> </a:t>
            </a:r>
            <a:r>
              <a:rPr lang="en-US" sz="1050" dirty="0" err="1">
                <a:latin typeface="Times New Roman" panose="02020603050405020304" pitchFamily="18" charset="0"/>
                <a:ea typeface="Open Sans" pitchFamily="34" charset="-122"/>
                <a:cs typeface="Times New Roman" panose="02020603050405020304" pitchFamily="18" charset="0"/>
              </a:rPr>
              <a:t>hiện</a:t>
            </a:r>
            <a:r>
              <a:rPr lang="en-US" sz="1050" dirty="0">
                <a:latin typeface="Times New Roman" panose="02020603050405020304" pitchFamily="18" charset="0"/>
                <a:ea typeface="Open Sans" pitchFamily="34" charset="-122"/>
                <a:cs typeface="Times New Roman" panose="02020603050405020304" pitchFamily="18" charset="0"/>
              </a:rPr>
              <a:t> Capping </a:t>
            </a:r>
          </a:p>
          <a:p>
            <a:pPr algn="l">
              <a:lnSpc>
                <a:spcPts val="1700"/>
              </a:lnSpc>
              <a:buSzPct val="100000"/>
            </a:pPr>
            <a:r>
              <a:rPr lang="en-US" sz="1050" dirty="0">
                <a:latin typeface="Times New Roman" panose="02020603050405020304" pitchFamily="18" charset="0"/>
                <a:ea typeface="Open Sans" pitchFamily="34" charset="-122"/>
                <a:cs typeface="Times New Roman" panose="02020603050405020304" pitchFamily="18" charset="0"/>
              </a:rPr>
              <a:t>hay Removal</a:t>
            </a:r>
            <a:endParaRPr lang="en-US" sz="1050" dirty="0">
              <a:latin typeface="Times New Roman" panose="02020603050405020304" pitchFamily="18" charset="0"/>
              <a:cs typeface="Times New Roman" panose="02020603050405020304" pitchFamily="18" charset="0"/>
            </a:endParaRPr>
          </a:p>
        </p:txBody>
      </p:sp>
      <p:sp>
        <p:nvSpPr>
          <p:cNvPr id="10" name="Text 8"/>
          <p:cNvSpPr/>
          <p:nvPr/>
        </p:nvSpPr>
        <p:spPr>
          <a:xfrm>
            <a:off x="480774" y="3610075"/>
            <a:ext cx="1786652" cy="214551"/>
          </a:xfrm>
          <a:prstGeom prst="rect">
            <a:avLst/>
          </a:prstGeom>
          <a:noFill/>
          <a:ln/>
        </p:spPr>
        <p:txBody>
          <a:bodyPr wrap="none" lIns="0" tIns="0" rIns="0" bIns="0" rtlCol="0" anchor="t"/>
          <a:lstStyle/>
          <a:p>
            <a:pPr marL="0" indent="0" algn="l">
              <a:lnSpc>
                <a:spcPts val="1650"/>
              </a:lnSpc>
              <a:buNone/>
            </a:pPr>
            <a:r>
              <a:rPr lang="en-US" sz="1350" b="1" dirty="0">
                <a:latin typeface="Times New Roman" panose="02020603050405020304" pitchFamily="18" charset="0"/>
                <a:ea typeface="Unbounded Bold" pitchFamily="34" charset="-122"/>
                <a:cs typeface="Times New Roman" panose="02020603050405020304" pitchFamily="18" charset="0"/>
              </a:rPr>
              <a:t>Biểu đồ Boxplots</a:t>
            </a:r>
            <a:endParaRPr lang="en-US" sz="1350" dirty="0">
              <a:latin typeface="Times New Roman" panose="02020603050405020304" pitchFamily="18" charset="0"/>
              <a:cs typeface="Times New Roman" panose="02020603050405020304" pitchFamily="18" charset="0"/>
            </a:endParaRPr>
          </a:p>
        </p:txBody>
      </p:sp>
      <p:pic>
        <p:nvPicPr>
          <p:cNvPr id="11" name="Image 0" descr="preencoded.png"/>
          <p:cNvPicPr>
            <a:picLocks noChangeAspect="1"/>
          </p:cNvPicPr>
          <p:nvPr/>
        </p:nvPicPr>
        <p:blipFill>
          <a:blip r:embed="rId3"/>
          <a:stretch>
            <a:fillRect/>
          </a:stretch>
        </p:blipFill>
        <p:spPr>
          <a:xfrm>
            <a:off x="480773" y="3909893"/>
            <a:ext cx="13800305" cy="3631340"/>
          </a:xfrm>
          <a:prstGeom prst="rect">
            <a:avLst/>
          </a:prstGeom>
        </p:spPr>
      </p:pic>
      <p:sp>
        <p:nvSpPr>
          <p:cNvPr id="14" name="TextBox 13">
            <a:extLst>
              <a:ext uri="{FF2B5EF4-FFF2-40B4-BE49-F238E27FC236}">
                <a16:creationId xmlns:a16="http://schemas.microsoft.com/office/drawing/2014/main" id="{5CDECCD2-621C-E9ED-63A0-F9B2922858D4}"/>
              </a:ext>
            </a:extLst>
          </p:cNvPr>
          <p:cNvSpPr txBox="1"/>
          <p:nvPr/>
        </p:nvSpPr>
        <p:spPr>
          <a:xfrm>
            <a:off x="633293" y="1977870"/>
            <a:ext cx="6460688" cy="253916"/>
          </a:xfrm>
          <a:prstGeom prst="rect">
            <a:avLst/>
          </a:prstGeom>
          <a:noFill/>
        </p:spPr>
        <p:txBody>
          <a:bodyPr wrap="square">
            <a:spAutoFit/>
          </a:bodyPr>
          <a:lstStyle/>
          <a:p>
            <a:r>
              <a:rPr lang="en-US" sz="1050" b="1" dirty="0">
                <a:latin typeface="+mj-lt"/>
              </a:rPr>
              <a:t>- </a:t>
            </a:r>
            <a:r>
              <a:rPr lang="vi-VN" sz="1050" b="1" dirty="0">
                <a:latin typeface="+mj-lt"/>
              </a:rPr>
              <a:t>Biến phân tích:</a:t>
            </a:r>
            <a:r>
              <a:rPr lang="vi-VN" sz="1050" dirty="0">
                <a:latin typeface="+mj-lt"/>
              </a:rPr>
              <a:t> duration_ms (Thời lượng bài hát).</a:t>
            </a:r>
            <a:endParaRPr lang="en-US" sz="1050" dirty="0">
              <a:latin typeface="+mj-lt"/>
            </a:endParaRPr>
          </a:p>
        </p:txBody>
      </p:sp>
      <p:sp>
        <p:nvSpPr>
          <p:cNvPr id="16" name="TextBox 15">
            <a:extLst>
              <a:ext uri="{FF2B5EF4-FFF2-40B4-BE49-F238E27FC236}">
                <a16:creationId xmlns:a16="http://schemas.microsoft.com/office/drawing/2014/main" id="{09B44923-B617-DAB1-AA92-7EAC165B5B6B}"/>
              </a:ext>
            </a:extLst>
          </p:cNvPr>
          <p:cNvSpPr txBox="1"/>
          <p:nvPr/>
        </p:nvSpPr>
        <p:spPr>
          <a:xfrm>
            <a:off x="633293" y="2218962"/>
            <a:ext cx="6613208" cy="253916"/>
          </a:xfrm>
          <a:prstGeom prst="rect">
            <a:avLst/>
          </a:prstGeom>
          <a:noFill/>
        </p:spPr>
        <p:txBody>
          <a:bodyPr wrap="square">
            <a:spAutoFit/>
          </a:bodyPr>
          <a:lstStyle/>
          <a:p>
            <a:r>
              <a:rPr lang="en-US" sz="1050" b="1" dirty="0">
                <a:latin typeface="Times New Roman" panose="02020603050405020304" pitchFamily="18" charset="0"/>
                <a:cs typeface="Times New Roman" panose="02020603050405020304" pitchFamily="18" charset="0"/>
              </a:rPr>
              <a:t>- Quan </a:t>
            </a:r>
            <a:r>
              <a:rPr lang="en-US" sz="1050" b="1" dirty="0" err="1">
                <a:latin typeface="Times New Roman" panose="02020603050405020304" pitchFamily="18" charset="0"/>
                <a:cs typeface="Times New Roman" panose="02020603050405020304" pitchFamily="18" charset="0"/>
              </a:rPr>
              <a:t>sát</a:t>
            </a:r>
            <a:r>
              <a:rPr lang="en-US" sz="1050" b="1" dirty="0">
                <a:latin typeface="Times New Roman" panose="02020603050405020304" pitchFamily="18" charset="0"/>
                <a:cs typeface="Times New Roman" panose="02020603050405020304" pitchFamily="18" charset="0"/>
              </a:rPr>
              <a:t>:</a:t>
            </a:r>
            <a:r>
              <a:rPr lang="en-US" sz="1050" dirty="0">
                <a:latin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cs typeface="Times New Roman" panose="02020603050405020304" pitchFamily="18" charset="0"/>
              </a:rPr>
              <a:t>Xuất</a:t>
            </a:r>
            <a:r>
              <a:rPr lang="en-US" sz="1050" dirty="0">
                <a:latin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cs typeface="Times New Roman" panose="02020603050405020304" pitchFamily="18" charset="0"/>
              </a:rPr>
              <a:t>hiện</a:t>
            </a:r>
            <a:r>
              <a:rPr lang="en-US" sz="1050" dirty="0">
                <a:latin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cs typeface="Times New Roman" panose="02020603050405020304" pitchFamily="18" charset="0"/>
              </a:rPr>
              <a:t>dày</a:t>
            </a:r>
            <a:r>
              <a:rPr lang="en-US" sz="1050" dirty="0">
                <a:latin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cs typeface="Times New Roman" panose="02020603050405020304" pitchFamily="18" charset="0"/>
              </a:rPr>
              <a:t>đặc</a:t>
            </a:r>
            <a:r>
              <a:rPr lang="en-US" sz="1050" dirty="0">
                <a:latin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cs typeface="Times New Roman" panose="02020603050405020304" pitchFamily="18" charset="0"/>
              </a:rPr>
              <a:t>các</a:t>
            </a:r>
            <a:r>
              <a:rPr lang="en-US" sz="1050" dirty="0">
                <a:latin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cs typeface="Times New Roman" panose="02020603050405020304" pitchFamily="18" charset="0"/>
              </a:rPr>
              <a:t>điểm</a:t>
            </a:r>
            <a:r>
              <a:rPr lang="en-US" sz="1050" dirty="0">
                <a:latin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cs typeface="Times New Roman" panose="02020603050405020304" pitchFamily="18" charset="0"/>
              </a:rPr>
              <a:t>đen</a:t>
            </a:r>
            <a:r>
              <a:rPr lang="en-US" sz="1050" dirty="0">
                <a:latin typeface="Times New Roman" panose="02020603050405020304" pitchFamily="18" charset="0"/>
                <a:cs typeface="Times New Roman" panose="02020603050405020304" pitchFamily="18" charset="0"/>
              </a:rPr>
              <a:t> (Outliers) </a:t>
            </a:r>
            <a:r>
              <a:rPr lang="en-US" sz="1050" dirty="0" err="1">
                <a:latin typeface="Times New Roman" panose="02020603050405020304" pitchFamily="18" charset="0"/>
                <a:cs typeface="Times New Roman" panose="02020603050405020304" pitchFamily="18" charset="0"/>
              </a:rPr>
              <a:t>nằm</a:t>
            </a:r>
            <a:r>
              <a:rPr lang="en-US" sz="1050" dirty="0">
                <a:latin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cs typeface="Times New Roman" panose="02020603050405020304" pitchFamily="18" charset="0"/>
              </a:rPr>
              <a:t>ngoài</a:t>
            </a:r>
            <a:r>
              <a:rPr lang="en-US" sz="1050" dirty="0">
                <a:latin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cs typeface="Times New Roman" panose="02020603050405020304" pitchFamily="18" charset="0"/>
              </a:rPr>
              <a:t>khoảng</a:t>
            </a:r>
            <a:r>
              <a:rPr lang="en-US" sz="1050" dirty="0">
                <a:latin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cs typeface="Times New Roman" panose="02020603050405020304" pitchFamily="18" charset="0"/>
              </a:rPr>
              <a:t>tứ</a:t>
            </a:r>
            <a:r>
              <a:rPr lang="en-US" sz="1050" dirty="0">
                <a:latin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cs typeface="Times New Roman" panose="02020603050405020304" pitchFamily="18" charset="0"/>
              </a:rPr>
              <a:t>phân</a:t>
            </a:r>
            <a:r>
              <a:rPr lang="en-US" sz="1050" dirty="0">
                <a:latin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cs typeface="Times New Roman" panose="02020603050405020304" pitchFamily="18" charset="0"/>
              </a:rPr>
              <a:t>vị</a:t>
            </a:r>
            <a:r>
              <a:rPr lang="en-US" sz="1050" dirty="0">
                <a:latin typeface="Times New Roman" panose="02020603050405020304" pitchFamily="18" charset="0"/>
                <a:cs typeface="Times New Roman" panose="02020603050405020304" pitchFamily="18" charset="0"/>
              </a:rPr>
              <a:t> (Interquartile Range - IQR).</a:t>
            </a:r>
          </a:p>
        </p:txBody>
      </p:sp>
      <p:sp>
        <p:nvSpPr>
          <p:cNvPr id="18" name="TextBox 17">
            <a:extLst>
              <a:ext uri="{FF2B5EF4-FFF2-40B4-BE49-F238E27FC236}">
                <a16:creationId xmlns:a16="http://schemas.microsoft.com/office/drawing/2014/main" id="{FD72562C-9C5F-193F-C9CD-AFB379BB0C9A}"/>
              </a:ext>
            </a:extLst>
          </p:cNvPr>
          <p:cNvSpPr txBox="1"/>
          <p:nvPr/>
        </p:nvSpPr>
        <p:spPr>
          <a:xfrm>
            <a:off x="633293" y="2460054"/>
            <a:ext cx="6613208" cy="253916"/>
          </a:xfrm>
          <a:prstGeom prst="rect">
            <a:avLst/>
          </a:prstGeom>
          <a:noFill/>
        </p:spPr>
        <p:txBody>
          <a:bodyPr wrap="square">
            <a:spAutoFit/>
          </a:bodyPr>
          <a:lstStyle/>
          <a:p>
            <a:r>
              <a:rPr lang="en-US" sz="1050" b="1" dirty="0">
                <a:latin typeface="Times New Roman" panose="02020603050405020304" pitchFamily="18" charset="0"/>
                <a:cs typeface="Times New Roman" panose="02020603050405020304" pitchFamily="18" charset="0"/>
              </a:rPr>
              <a:t>- </a:t>
            </a:r>
            <a:r>
              <a:rPr lang="en-US" sz="1050" b="1" dirty="0" err="1">
                <a:latin typeface="Times New Roman" panose="02020603050405020304" pitchFamily="18" charset="0"/>
                <a:cs typeface="Times New Roman" panose="02020603050405020304" pitchFamily="18" charset="0"/>
              </a:rPr>
              <a:t>Đặc</a:t>
            </a:r>
            <a:r>
              <a:rPr lang="en-US" sz="1050" b="1" dirty="0">
                <a:latin typeface="Times New Roman" panose="02020603050405020304" pitchFamily="18" charset="0"/>
                <a:cs typeface="Times New Roman" panose="02020603050405020304" pitchFamily="18" charset="0"/>
              </a:rPr>
              <a:t> </a:t>
            </a:r>
            <a:r>
              <a:rPr lang="en-US" sz="1050" b="1" dirty="0" err="1">
                <a:latin typeface="Times New Roman" panose="02020603050405020304" pitchFamily="18" charset="0"/>
                <a:cs typeface="Times New Roman" panose="02020603050405020304" pitchFamily="18" charset="0"/>
              </a:rPr>
              <a:t>thù</a:t>
            </a:r>
            <a:r>
              <a:rPr lang="en-US" sz="1050" b="1" dirty="0">
                <a:latin typeface="Times New Roman" panose="02020603050405020304" pitchFamily="18" charset="0"/>
                <a:cs typeface="Times New Roman" panose="02020603050405020304" pitchFamily="18" charset="0"/>
              </a:rPr>
              <a:t> </a:t>
            </a:r>
            <a:r>
              <a:rPr lang="en-US" sz="1050" b="1" dirty="0" err="1">
                <a:latin typeface="Times New Roman" panose="02020603050405020304" pitchFamily="18" charset="0"/>
                <a:cs typeface="Times New Roman" panose="02020603050405020304" pitchFamily="18" charset="0"/>
              </a:rPr>
              <a:t>từng</a:t>
            </a:r>
            <a:r>
              <a:rPr lang="en-US" sz="1050" b="1" dirty="0">
                <a:latin typeface="Times New Roman" panose="02020603050405020304" pitchFamily="18" charset="0"/>
                <a:cs typeface="Times New Roman" panose="02020603050405020304" pitchFamily="18" charset="0"/>
              </a:rPr>
              <a:t> </a:t>
            </a:r>
            <a:r>
              <a:rPr lang="en-US" sz="1050" b="1" dirty="0" err="1">
                <a:latin typeface="Times New Roman" panose="02020603050405020304" pitchFamily="18" charset="0"/>
                <a:cs typeface="Times New Roman" panose="02020603050405020304" pitchFamily="18" charset="0"/>
              </a:rPr>
              <a:t>lớp</a:t>
            </a:r>
            <a:r>
              <a:rPr lang="en-US" sz="1050" b="1" dirty="0">
                <a:latin typeface="Times New Roman" panose="02020603050405020304" pitchFamily="18" charset="0"/>
                <a:cs typeface="Times New Roman" panose="02020603050405020304" pitchFamily="18" charset="0"/>
              </a:rPr>
              <a:t>:</a:t>
            </a:r>
          </a:p>
        </p:txBody>
      </p:sp>
      <p:sp>
        <p:nvSpPr>
          <p:cNvPr id="20" name="TextBox 19">
            <a:extLst>
              <a:ext uri="{FF2B5EF4-FFF2-40B4-BE49-F238E27FC236}">
                <a16:creationId xmlns:a16="http://schemas.microsoft.com/office/drawing/2014/main" id="{6B6E775C-0DB8-CF9B-230E-3FB592B7474B}"/>
              </a:ext>
            </a:extLst>
          </p:cNvPr>
          <p:cNvSpPr txBox="1"/>
          <p:nvPr/>
        </p:nvSpPr>
        <p:spPr>
          <a:xfrm>
            <a:off x="760287" y="2693021"/>
            <a:ext cx="5106256" cy="253916"/>
          </a:xfrm>
          <a:prstGeom prst="rect">
            <a:avLst/>
          </a:prstGeom>
          <a:noFill/>
        </p:spPr>
        <p:txBody>
          <a:bodyPr wrap="square">
            <a:spAutoFit/>
          </a:bodyPr>
          <a:lstStyle/>
          <a:p>
            <a:r>
              <a:rPr lang="en-US" sz="1050" dirty="0">
                <a:latin typeface="+mj-lt"/>
              </a:rPr>
              <a:t>+</a:t>
            </a:r>
            <a:r>
              <a:rPr lang="en-US" sz="1050" b="1" dirty="0">
                <a:latin typeface="+mj-lt"/>
              </a:rPr>
              <a:t> </a:t>
            </a:r>
            <a:r>
              <a:rPr lang="vi-VN" sz="1050" dirty="0">
                <a:latin typeface="+mj-lt"/>
              </a:rPr>
              <a:t>Class</a:t>
            </a:r>
            <a:r>
              <a:rPr lang="vi-VN" sz="1050" b="1" dirty="0">
                <a:latin typeface="+mj-lt"/>
              </a:rPr>
              <a:t> </a:t>
            </a:r>
            <a:r>
              <a:rPr lang="vi-VN" sz="1050" dirty="0">
                <a:latin typeface="+mj-lt"/>
              </a:rPr>
              <a:t>10,</a:t>
            </a:r>
            <a:r>
              <a:rPr lang="vi-VN" sz="1050" b="1" dirty="0">
                <a:latin typeface="+mj-lt"/>
              </a:rPr>
              <a:t> </a:t>
            </a:r>
            <a:r>
              <a:rPr lang="vi-VN" sz="1050" dirty="0">
                <a:latin typeface="+mj-lt"/>
              </a:rPr>
              <a:t>6,</a:t>
            </a:r>
            <a:r>
              <a:rPr lang="vi-VN" sz="1050" b="1" dirty="0">
                <a:latin typeface="+mj-lt"/>
              </a:rPr>
              <a:t> </a:t>
            </a:r>
            <a:r>
              <a:rPr lang="vi-VN" sz="1050" dirty="0">
                <a:latin typeface="+mj-lt"/>
              </a:rPr>
              <a:t>8 có những bài hát thời lượng dài đột biến</a:t>
            </a:r>
            <a:endParaRPr lang="en-US" sz="1050" dirty="0">
              <a:latin typeface="+mj-lt"/>
            </a:endParaRPr>
          </a:p>
        </p:txBody>
      </p:sp>
      <p:sp>
        <p:nvSpPr>
          <p:cNvPr id="22" name="TextBox 21">
            <a:extLst>
              <a:ext uri="{FF2B5EF4-FFF2-40B4-BE49-F238E27FC236}">
                <a16:creationId xmlns:a16="http://schemas.microsoft.com/office/drawing/2014/main" id="{B0FD569E-23DA-321A-14BB-3EA58E6A5EE8}"/>
              </a:ext>
            </a:extLst>
          </p:cNvPr>
          <p:cNvSpPr txBox="1"/>
          <p:nvPr/>
        </p:nvSpPr>
        <p:spPr>
          <a:xfrm>
            <a:off x="760287" y="2946937"/>
            <a:ext cx="7315200" cy="253916"/>
          </a:xfrm>
          <a:prstGeom prst="rect">
            <a:avLst/>
          </a:prstGeom>
          <a:noFill/>
        </p:spPr>
        <p:txBody>
          <a:bodyPr wrap="square">
            <a:spAutoFit/>
          </a:bodyPr>
          <a:lstStyle/>
          <a:p>
            <a:r>
              <a:rPr lang="en-US" sz="1050" dirty="0">
                <a:latin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cs typeface="Times New Roman" panose="02020603050405020304" pitchFamily="18" charset="0"/>
              </a:rPr>
              <a:t>Đặc</a:t>
            </a:r>
            <a:r>
              <a:rPr lang="en-US" sz="1050" dirty="0">
                <a:latin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cs typeface="Times New Roman" panose="02020603050405020304" pitchFamily="18" charset="0"/>
              </a:rPr>
              <a:t>biệt</a:t>
            </a:r>
            <a:r>
              <a:rPr lang="en-US" sz="1050" i="1" dirty="0">
                <a:latin typeface="Times New Roman" panose="02020603050405020304" pitchFamily="18" charset="0"/>
                <a:cs typeface="Times New Roman" panose="02020603050405020304" pitchFamily="18" charset="0"/>
              </a:rPr>
              <a:t>:</a:t>
            </a:r>
            <a:r>
              <a:rPr lang="en-US" sz="1050" dirty="0">
                <a:latin typeface="Times New Roman" panose="02020603050405020304" pitchFamily="18" charset="0"/>
                <a:cs typeface="Times New Roman" panose="02020603050405020304" pitchFamily="18" charset="0"/>
              </a:rPr>
              <a:t> Class 10 </a:t>
            </a:r>
            <a:r>
              <a:rPr lang="en-US" sz="1050" dirty="0" err="1">
                <a:latin typeface="Times New Roman" panose="02020603050405020304" pitchFamily="18" charset="0"/>
                <a:cs typeface="Times New Roman" panose="02020603050405020304" pitchFamily="18" charset="0"/>
              </a:rPr>
              <a:t>có</a:t>
            </a:r>
            <a:r>
              <a:rPr lang="en-US" sz="1050" dirty="0">
                <a:latin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cs typeface="Times New Roman" panose="02020603050405020304" pitchFamily="18" charset="0"/>
              </a:rPr>
              <a:t>biến</a:t>
            </a:r>
            <a:r>
              <a:rPr lang="en-US" sz="1050" dirty="0">
                <a:latin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cs typeface="Times New Roman" panose="02020603050405020304" pitchFamily="18" charset="0"/>
              </a:rPr>
              <a:t>động</a:t>
            </a:r>
            <a:r>
              <a:rPr lang="en-US" sz="1050" dirty="0">
                <a:latin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cs typeface="Times New Roman" panose="02020603050405020304" pitchFamily="18" charset="0"/>
              </a:rPr>
              <a:t>lớn</a:t>
            </a:r>
            <a:r>
              <a:rPr lang="en-US" sz="1050" dirty="0">
                <a:latin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cs typeface="Times New Roman" panose="02020603050405020304" pitchFamily="18" charset="0"/>
              </a:rPr>
              <a:t>nhất</a:t>
            </a:r>
            <a:r>
              <a:rPr lang="en-US" sz="1050" dirty="0">
                <a:latin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cs typeface="Times New Roman" panose="02020603050405020304" pitchFamily="18" charset="0"/>
              </a:rPr>
              <a:t>chứa</a:t>
            </a:r>
            <a:r>
              <a:rPr lang="en-US" sz="1050" dirty="0">
                <a:latin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cs typeface="Times New Roman" panose="02020603050405020304" pitchFamily="18" charset="0"/>
              </a:rPr>
              <a:t>cả</a:t>
            </a:r>
            <a:r>
              <a:rPr lang="en-US" sz="1050" dirty="0">
                <a:latin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cs typeface="Times New Roman" panose="02020603050405020304" pitchFamily="18" charset="0"/>
              </a:rPr>
              <a:t>những</a:t>
            </a:r>
            <a:r>
              <a:rPr lang="en-US" sz="1050" dirty="0">
                <a:latin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cs typeface="Times New Roman" panose="02020603050405020304" pitchFamily="18" charset="0"/>
              </a:rPr>
              <a:t>bài</a:t>
            </a:r>
            <a:r>
              <a:rPr lang="en-US" sz="1050" dirty="0">
                <a:latin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cs typeface="Times New Roman" panose="02020603050405020304" pitchFamily="18" charset="0"/>
              </a:rPr>
              <a:t>rất</a:t>
            </a:r>
            <a:r>
              <a:rPr lang="en-US" sz="1050" dirty="0">
                <a:latin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cs typeface="Times New Roman" panose="02020603050405020304" pitchFamily="18" charset="0"/>
              </a:rPr>
              <a:t>ngắn</a:t>
            </a:r>
            <a:r>
              <a:rPr lang="en-US" sz="1050" dirty="0">
                <a:latin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cs typeface="Times New Roman" panose="02020603050405020304" pitchFamily="18" charset="0"/>
              </a:rPr>
              <a:t>và</a:t>
            </a:r>
            <a:r>
              <a:rPr lang="en-US" sz="1050" dirty="0">
                <a:latin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cs typeface="Times New Roman" panose="02020603050405020304" pitchFamily="18" charset="0"/>
              </a:rPr>
              <a:t>rất</a:t>
            </a:r>
            <a:r>
              <a:rPr lang="en-US" sz="1050" dirty="0">
                <a:latin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cs typeface="Times New Roman" panose="02020603050405020304" pitchFamily="18" charset="0"/>
              </a:rPr>
              <a:t>dài</a:t>
            </a:r>
            <a:r>
              <a:rPr lang="en-US" sz="1050" dirty="0">
                <a:latin typeface="Times New Roman" panose="02020603050405020304" pitchFamily="18" charset="0"/>
                <a:cs typeface="Times New Roman" panose="02020603050405020304" pitchFamily="18" charset="0"/>
              </a:rPr>
              <a:t>.</a:t>
            </a:r>
          </a:p>
        </p:txBody>
      </p:sp>
      <p:sp>
        <p:nvSpPr>
          <p:cNvPr id="24" name="TextBox 23">
            <a:extLst>
              <a:ext uri="{FF2B5EF4-FFF2-40B4-BE49-F238E27FC236}">
                <a16:creationId xmlns:a16="http://schemas.microsoft.com/office/drawing/2014/main" id="{3738D6C0-9D85-ADDD-CE39-44B975E055B9}"/>
              </a:ext>
            </a:extLst>
          </p:cNvPr>
          <p:cNvSpPr txBox="1"/>
          <p:nvPr/>
        </p:nvSpPr>
        <p:spPr>
          <a:xfrm>
            <a:off x="7526014" y="2522319"/>
            <a:ext cx="7315200" cy="296428"/>
          </a:xfrm>
          <a:prstGeom prst="rect">
            <a:avLst/>
          </a:prstGeom>
          <a:noFill/>
        </p:spPr>
        <p:txBody>
          <a:bodyPr wrap="square">
            <a:spAutoFit/>
          </a:bodyPr>
          <a:lstStyle/>
          <a:p>
            <a:pPr marL="0" indent="0" algn="l">
              <a:lnSpc>
                <a:spcPts val="1650"/>
              </a:lnSpc>
              <a:buNone/>
            </a:pPr>
            <a:r>
              <a:rPr lang="en-US" sz="1350" b="1" dirty="0">
                <a:latin typeface="Times New Roman" panose="02020603050405020304" pitchFamily="18" charset="0"/>
                <a:ea typeface="Unbounded Bold" pitchFamily="34" charset="-122"/>
                <a:cs typeface="Times New Roman" panose="02020603050405020304" pitchFamily="18" charset="0"/>
              </a:rPr>
              <a:t>Lý </a:t>
            </a:r>
            <a:r>
              <a:rPr lang="en-US" sz="1350" b="1" dirty="0" err="1">
                <a:latin typeface="Times New Roman" panose="02020603050405020304" pitchFamily="18" charset="0"/>
                <a:ea typeface="Unbounded Bold" pitchFamily="34" charset="-122"/>
                <a:cs typeface="Times New Roman" panose="02020603050405020304" pitchFamily="18" charset="0"/>
              </a:rPr>
              <a:t>giải</a:t>
            </a:r>
            <a:endParaRPr lang="en-US" sz="135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CC82CBF7-F94F-E176-49BA-94E01C06A73E}"/>
              </a:ext>
            </a:extLst>
          </p:cNvPr>
          <p:cNvSpPr txBox="1"/>
          <p:nvPr/>
        </p:nvSpPr>
        <p:spPr>
          <a:xfrm>
            <a:off x="7526014" y="2768344"/>
            <a:ext cx="5439973" cy="551177"/>
          </a:xfrm>
          <a:prstGeom prst="rect">
            <a:avLst/>
          </a:prstGeom>
          <a:noFill/>
        </p:spPr>
        <p:txBody>
          <a:bodyPr wrap="square">
            <a:spAutoFit/>
          </a:bodyPr>
          <a:lstStyle/>
          <a:p>
            <a:pPr>
              <a:lnSpc>
                <a:spcPct val="150000"/>
              </a:lnSpc>
            </a:pPr>
            <a:r>
              <a:rPr lang="vi-VN" sz="1050" dirty="0">
                <a:latin typeface="+mj-lt"/>
              </a:rPr>
              <a:t>Đây là đặc trưng tự nhiên của thể loại nhạc</a:t>
            </a:r>
            <a:endParaRPr lang="en-US" sz="1050" dirty="0">
              <a:latin typeface="+mj-lt"/>
            </a:endParaRPr>
          </a:p>
          <a:p>
            <a:pPr>
              <a:lnSpc>
                <a:spcPct val="150000"/>
              </a:lnSpc>
            </a:pPr>
            <a:r>
              <a:rPr lang="en-US" sz="1050" dirty="0">
                <a:latin typeface="Times New Roman" panose="02020603050405020304" pitchFamily="18" charset="0"/>
                <a:cs typeface="Times New Roman" panose="02020603050405020304" pitchFamily="18" charset="0"/>
              </a:rPr>
              <a:t>=&gt; </a:t>
            </a:r>
            <a:r>
              <a:rPr lang="en-US" sz="1050" dirty="0" err="1">
                <a:latin typeface="Times New Roman" panose="02020603050405020304" pitchFamily="18" charset="0"/>
                <a:cs typeface="Times New Roman" panose="02020603050405020304" pitchFamily="18" charset="0"/>
              </a:rPr>
              <a:t>Việc</a:t>
            </a:r>
            <a:r>
              <a:rPr lang="en-US" sz="1050" dirty="0">
                <a:latin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cs typeface="Times New Roman" panose="02020603050405020304" pitchFamily="18" charset="0"/>
              </a:rPr>
              <a:t>xóa</a:t>
            </a:r>
            <a:r>
              <a:rPr lang="en-US" sz="1050" dirty="0">
                <a:latin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cs typeface="Times New Roman" panose="02020603050405020304" pitchFamily="18" charset="0"/>
              </a:rPr>
              <a:t>bỏ</a:t>
            </a:r>
            <a:r>
              <a:rPr lang="en-US" sz="1050" dirty="0">
                <a:latin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cs typeface="Times New Roman" panose="02020603050405020304" pitchFamily="18" charset="0"/>
              </a:rPr>
              <a:t>sẽ</a:t>
            </a:r>
            <a:r>
              <a:rPr lang="en-US" sz="1050" dirty="0">
                <a:latin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cs typeface="Times New Roman" panose="02020603050405020304" pitchFamily="18" charset="0"/>
              </a:rPr>
              <a:t>làm</a:t>
            </a:r>
            <a:r>
              <a:rPr lang="en-US" sz="1050" dirty="0">
                <a:latin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cs typeface="Times New Roman" panose="02020603050405020304" pitchFamily="18" charset="0"/>
              </a:rPr>
              <a:t>mất</a:t>
            </a:r>
            <a:r>
              <a:rPr lang="en-US" sz="1050" dirty="0">
                <a:latin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cs typeface="Times New Roman" panose="02020603050405020304" pitchFamily="18" charset="0"/>
              </a:rPr>
              <a:t>thông</a:t>
            </a:r>
            <a:r>
              <a:rPr lang="en-US" sz="1050" dirty="0">
                <a:latin typeface="Times New Roman" panose="02020603050405020304" pitchFamily="18" charset="0"/>
                <a:cs typeface="Times New Roman" panose="02020603050405020304" pitchFamily="18" charset="0"/>
              </a:rPr>
              <a:t> tin </a:t>
            </a:r>
            <a:r>
              <a:rPr lang="en-US" sz="1050" dirty="0" err="1">
                <a:latin typeface="Times New Roman" panose="02020603050405020304" pitchFamily="18" charset="0"/>
                <a:cs typeface="Times New Roman" panose="02020603050405020304" pitchFamily="18" charset="0"/>
              </a:rPr>
              <a:t>quan</a:t>
            </a:r>
            <a:r>
              <a:rPr lang="en-US" sz="1050" dirty="0">
                <a:latin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cs typeface="Times New Roman" panose="02020603050405020304" pitchFamily="18" charset="0"/>
              </a:rPr>
              <a:t>trọng</a:t>
            </a:r>
            <a:r>
              <a:rPr lang="en-US" sz="1050" dirty="0">
                <a:latin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cs typeface="Times New Roman" panose="02020603050405020304" pitchFamily="18" charset="0"/>
              </a:rPr>
              <a:t>giúp</a:t>
            </a:r>
            <a:r>
              <a:rPr lang="en-US" sz="1050" dirty="0">
                <a:latin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cs typeface="Times New Roman" panose="02020603050405020304" pitchFamily="18" charset="0"/>
              </a:rPr>
              <a:t>mô</a:t>
            </a:r>
            <a:r>
              <a:rPr lang="en-US" sz="1050" dirty="0">
                <a:latin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cs typeface="Times New Roman" panose="02020603050405020304" pitchFamily="18" charset="0"/>
              </a:rPr>
              <a:t>hình</a:t>
            </a:r>
            <a:r>
              <a:rPr lang="en-US" sz="1050" dirty="0">
                <a:latin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cs typeface="Times New Roman" panose="02020603050405020304" pitchFamily="18" charset="0"/>
              </a:rPr>
              <a:t>phân</a:t>
            </a:r>
            <a:r>
              <a:rPr lang="en-US" sz="1050" dirty="0">
                <a:latin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cs typeface="Times New Roman" panose="02020603050405020304" pitchFamily="18" charset="0"/>
              </a:rPr>
              <a:t>biệt</a:t>
            </a:r>
            <a:r>
              <a:rPr lang="en-US" sz="1050" dirty="0">
                <a:latin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cs typeface="Times New Roman" panose="02020603050405020304" pitchFamily="18" charset="0"/>
              </a:rPr>
              <a:t>các</a:t>
            </a:r>
            <a:r>
              <a:rPr lang="en-US" sz="1050" dirty="0">
                <a:latin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cs typeface="Times New Roman" panose="02020603050405020304" pitchFamily="18" charset="0"/>
              </a:rPr>
              <a:t>thể</a:t>
            </a:r>
            <a:r>
              <a:rPr lang="en-US" sz="1050" dirty="0">
                <a:latin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cs typeface="Times New Roman" panose="02020603050405020304" pitchFamily="18" charset="0"/>
              </a:rPr>
              <a:t>loại</a:t>
            </a:r>
            <a:r>
              <a:rPr lang="en-US" sz="1050" dirty="0">
                <a:latin typeface="Times New Roman" panose="02020603050405020304" pitchFamily="18" charset="0"/>
                <a:cs typeface="Times New Roman" panose="02020603050405020304" pitchFamily="18" charset="0"/>
              </a:rPr>
              <a:t> </a:t>
            </a:r>
            <a:r>
              <a:rPr lang="en-US" sz="1050" dirty="0" err="1">
                <a:latin typeface="Times New Roman" panose="02020603050405020304" pitchFamily="18" charset="0"/>
                <a:cs typeface="Times New Roman" panose="02020603050405020304" pitchFamily="18" charset="0"/>
              </a:rPr>
              <a:t>này</a:t>
            </a:r>
            <a:r>
              <a:rPr lang="en-US" sz="1050" dirty="0">
                <a:latin typeface="+mj-lt"/>
              </a:rPr>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396835" y="311825"/>
            <a:ext cx="5755600" cy="354330"/>
          </a:xfrm>
          <a:prstGeom prst="rect">
            <a:avLst/>
          </a:prstGeom>
          <a:noFill/>
          <a:ln/>
        </p:spPr>
        <p:txBody>
          <a:bodyPr wrap="none" lIns="0" tIns="0" rIns="0" bIns="0" rtlCol="0" anchor="t"/>
          <a:lstStyle/>
          <a:p>
            <a:pPr marL="0" indent="0" algn="l">
              <a:lnSpc>
                <a:spcPts val="2750"/>
              </a:lnSpc>
              <a:buNone/>
            </a:pPr>
            <a:r>
              <a:rPr lang="en-US" sz="2200" b="1" dirty="0">
                <a:latin typeface="Times New Roman" panose="02020603050405020304" pitchFamily="18" charset="0"/>
                <a:ea typeface="Unbounded Bold" pitchFamily="34" charset="-122"/>
                <a:cs typeface="Times New Roman" panose="02020603050405020304" pitchFamily="18" charset="0"/>
              </a:rPr>
              <a:t>Tương quan biến số (Correlation)</a:t>
            </a:r>
            <a:endParaRPr lang="en-US" sz="2200" dirty="0">
              <a:latin typeface="Times New Roman" panose="02020603050405020304" pitchFamily="18" charset="0"/>
              <a:cs typeface="Times New Roman" panose="02020603050405020304" pitchFamily="18" charset="0"/>
            </a:endParaRPr>
          </a:p>
        </p:txBody>
      </p:sp>
      <p:sp>
        <p:nvSpPr>
          <p:cNvPr id="3" name="Text 1"/>
          <p:cNvSpPr/>
          <p:nvPr/>
        </p:nvSpPr>
        <p:spPr>
          <a:xfrm>
            <a:off x="396835" y="892969"/>
            <a:ext cx="13836729" cy="181451"/>
          </a:xfrm>
          <a:prstGeom prst="rect">
            <a:avLst/>
          </a:prstGeom>
          <a:noFill/>
          <a:ln/>
        </p:spPr>
        <p:txBody>
          <a:bodyPr wrap="none" lIns="0" tIns="0" rIns="0" bIns="0" rtlCol="0" anchor="t"/>
          <a:lstStyle/>
          <a:p>
            <a:pPr marL="0" indent="0" algn="l">
              <a:lnSpc>
                <a:spcPts val="1400"/>
              </a:lnSpc>
              <a:buNone/>
            </a:pPr>
            <a:r>
              <a:rPr lang="en-US" sz="850" dirty="0">
                <a:latin typeface="Times New Roman" panose="02020603050405020304" pitchFamily="18" charset="0"/>
                <a:ea typeface="Open Sans" pitchFamily="34" charset="-122"/>
                <a:cs typeface="Times New Roman" panose="02020603050405020304" pitchFamily="18" charset="0"/>
              </a:rPr>
              <a:t>Phân tích mối tương quan giữa các biến số để phát hiện đa cộng tuyến và đưa ra giải pháp xử lý.</a:t>
            </a:r>
            <a:endParaRPr lang="en-US" sz="850" dirty="0">
              <a:latin typeface="Times New Roman" panose="02020603050405020304" pitchFamily="18" charset="0"/>
              <a:cs typeface="Times New Roman" panose="02020603050405020304" pitchFamily="18" charset="0"/>
            </a:endParaRPr>
          </a:p>
        </p:txBody>
      </p:sp>
      <p:sp>
        <p:nvSpPr>
          <p:cNvPr id="4" name="Shape 2"/>
          <p:cNvSpPr/>
          <p:nvPr/>
        </p:nvSpPr>
        <p:spPr>
          <a:xfrm>
            <a:off x="396835" y="1201937"/>
            <a:ext cx="4536638" cy="1103460"/>
          </a:xfrm>
          <a:prstGeom prst="roundRect">
            <a:avLst>
              <a:gd name="adj" fmla="val 4245"/>
            </a:avLst>
          </a:prstGeom>
          <a:solidFill>
            <a:srgbClr val="D6F5EE"/>
          </a:solidFill>
          <a:ln w="7620">
            <a:solidFill>
              <a:srgbClr val="BCDBD4"/>
            </a:solidFill>
            <a:prstDash val="solid"/>
          </a:ln>
        </p:spPr>
        <p:txBody>
          <a:bodyPr/>
          <a:lstStyle/>
          <a:p>
            <a:endParaRPr lang="en-US" dirty="0">
              <a:latin typeface="Times New Roman" panose="02020603050405020304" pitchFamily="18" charset="0"/>
              <a:cs typeface="Times New Roman" panose="02020603050405020304" pitchFamily="18" charset="0"/>
            </a:endParaRPr>
          </a:p>
        </p:txBody>
      </p:sp>
      <p:sp>
        <p:nvSpPr>
          <p:cNvPr id="5" name="Shape 3"/>
          <p:cNvSpPr/>
          <p:nvPr/>
        </p:nvSpPr>
        <p:spPr>
          <a:xfrm>
            <a:off x="517803" y="1322903"/>
            <a:ext cx="340162" cy="340162"/>
          </a:xfrm>
          <a:prstGeom prst="roundRect">
            <a:avLst>
              <a:gd name="adj" fmla="val 26878621"/>
            </a:avLst>
          </a:prstGeom>
          <a:solidFill>
            <a:srgbClr val="26A688"/>
          </a:solidFill>
          <a:ln/>
        </p:spPr>
        <p:txBody>
          <a:bodyPr/>
          <a:lstStyle/>
          <a:p>
            <a:endParaRPr lang="en-US">
              <a:latin typeface="Times New Roman" panose="02020603050405020304" pitchFamily="18" charset="0"/>
              <a:cs typeface="Times New Roman" panose="02020603050405020304" pitchFamily="18" charset="0"/>
            </a:endParaRPr>
          </a:p>
        </p:txBody>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386" y="1416487"/>
            <a:ext cx="152995" cy="152995"/>
          </a:xfrm>
          <a:prstGeom prst="rect">
            <a:avLst/>
          </a:prstGeom>
        </p:spPr>
      </p:pic>
      <p:sp>
        <p:nvSpPr>
          <p:cNvPr id="7" name="Text 4"/>
          <p:cNvSpPr/>
          <p:nvPr/>
        </p:nvSpPr>
        <p:spPr>
          <a:xfrm>
            <a:off x="517803" y="1776413"/>
            <a:ext cx="1417558" cy="177165"/>
          </a:xfrm>
          <a:prstGeom prst="rect">
            <a:avLst/>
          </a:prstGeom>
          <a:noFill/>
          <a:ln/>
        </p:spPr>
        <p:txBody>
          <a:bodyPr wrap="none" lIns="0" tIns="0" rIns="0" bIns="0" rtlCol="0" anchor="t"/>
          <a:lstStyle/>
          <a:p>
            <a:pPr marL="0" indent="0" algn="l">
              <a:lnSpc>
                <a:spcPts val="1350"/>
              </a:lnSpc>
              <a:buNone/>
            </a:pPr>
            <a:endParaRPr lang="en-US" sz="1100" dirty="0">
              <a:latin typeface="Times New Roman" panose="02020603050405020304" pitchFamily="18" charset="0"/>
              <a:cs typeface="Times New Roman" panose="02020603050405020304" pitchFamily="18" charset="0"/>
            </a:endParaRPr>
          </a:p>
        </p:txBody>
      </p:sp>
      <p:sp>
        <p:nvSpPr>
          <p:cNvPr id="8" name="Text 5"/>
          <p:cNvSpPr/>
          <p:nvPr/>
        </p:nvSpPr>
        <p:spPr>
          <a:xfrm>
            <a:off x="517803" y="1677267"/>
            <a:ext cx="4294703" cy="283988"/>
          </a:xfrm>
          <a:prstGeom prst="rect">
            <a:avLst/>
          </a:prstGeom>
          <a:noFill/>
          <a:ln/>
        </p:spPr>
        <p:txBody>
          <a:bodyPr wrap="none" lIns="0" tIns="0" rIns="0" bIns="0" rtlCol="0" anchor="t"/>
          <a:lstStyle/>
          <a:p>
            <a:pPr marL="342900" indent="-342900" algn="l">
              <a:lnSpc>
                <a:spcPts val="1400"/>
              </a:lnSpc>
              <a:buSzPct val="100000"/>
              <a:buChar char="•"/>
            </a:pPr>
            <a:r>
              <a:rPr lang="en-US" sz="850" dirty="0" err="1">
                <a:latin typeface="Times New Roman" panose="02020603050405020304" pitchFamily="18" charset="0"/>
                <a:ea typeface="Open Sans" pitchFamily="34" charset="-122"/>
                <a:cs typeface="Times New Roman" panose="02020603050405020304" pitchFamily="18" charset="0"/>
              </a:rPr>
              <a:t>Cặp</a:t>
            </a:r>
            <a:r>
              <a:rPr lang="en-US" sz="850" dirty="0">
                <a:latin typeface="Times New Roman" panose="02020603050405020304" pitchFamily="18" charset="0"/>
                <a:ea typeface="Open Sans" pitchFamily="34" charset="-122"/>
                <a:cs typeface="Times New Roman" panose="02020603050405020304" pitchFamily="18" charset="0"/>
              </a:rPr>
              <a:t> </a:t>
            </a:r>
            <a:r>
              <a:rPr lang="en-US" sz="850" dirty="0" err="1">
                <a:latin typeface="Times New Roman" panose="02020603050405020304" pitchFamily="18" charset="0"/>
                <a:ea typeface="Open Sans" pitchFamily="34" charset="-122"/>
                <a:cs typeface="Times New Roman" panose="02020603050405020304" pitchFamily="18" charset="0"/>
              </a:rPr>
              <a:t>biến</a:t>
            </a:r>
            <a:r>
              <a:rPr lang="en-US" sz="850" dirty="0">
                <a:latin typeface="Times New Roman" panose="02020603050405020304" pitchFamily="18" charset="0"/>
                <a:ea typeface="Open Sans" pitchFamily="34" charset="-122"/>
                <a:cs typeface="Times New Roman" panose="02020603050405020304" pitchFamily="18" charset="0"/>
              </a:rPr>
              <a:t> Energy </a:t>
            </a:r>
            <a:r>
              <a:rPr lang="en-US" sz="850" dirty="0" err="1">
                <a:latin typeface="Times New Roman" panose="02020603050405020304" pitchFamily="18" charset="0"/>
                <a:ea typeface="Open Sans" pitchFamily="34" charset="-122"/>
                <a:cs typeface="Times New Roman" panose="02020603050405020304" pitchFamily="18" charset="0"/>
              </a:rPr>
              <a:t>và</a:t>
            </a:r>
            <a:r>
              <a:rPr lang="en-US" sz="850" dirty="0">
                <a:latin typeface="Times New Roman" panose="02020603050405020304" pitchFamily="18" charset="0"/>
                <a:ea typeface="Open Sans" pitchFamily="34" charset="-122"/>
                <a:cs typeface="Times New Roman" panose="02020603050405020304" pitchFamily="18" charset="0"/>
              </a:rPr>
              <a:t> Loudness </a:t>
            </a:r>
            <a:r>
              <a:rPr lang="en-US" sz="850" dirty="0" err="1">
                <a:latin typeface="Times New Roman" panose="02020603050405020304" pitchFamily="18" charset="0"/>
                <a:ea typeface="Open Sans" pitchFamily="34" charset="-122"/>
                <a:cs typeface="Times New Roman" panose="02020603050405020304" pitchFamily="18" charset="0"/>
              </a:rPr>
              <a:t>có</a:t>
            </a:r>
            <a:r>
              <a:rPr lang="en-US" sz="850" dirty="0">
                <a:latin typeface="Times New Roman" panose="02020603050405020304" pitchFamily="18" charset="0"/>
                <a:ea typeface="Open Sans" pitchFamily="34" charset="-122"/>
                <a:cs typeface="Times New Roman" panose="02020603050405020304" pitchFamily="18" charset="0"/>
              </a:rPr>
              <a:t> </a:t>
            </a:r>
            <a:r>
              <a:rPr lang="en-US" sz="850" dirty="0" err="1">
                <a:latin typeface="Times New Roman" panose="02020603050405020304" pitchFamily="18" charset="0"/>
                <a:ea typeface="Open Sans" pitchFamily="34" charset="-122"/>
                <a:cs typeface="Times New Roman" panose="02020603050405020304" pitchFamily="18" charset="0"/>
              </a:rPr>
              <a:t>tương</a:t>
            </a:r>
            <a:r>
              <a:rPr lang="en-US" sz="850" dirty="0">
                <a:latin typeface="Times New Roman" panose="02020603050405020304" pitchFamily="18" charset="0"/>
                <a:ea typeface="Open Sans" pitchFamily="34" charset="-122"/>
                <a:cs typeface="Times New Roman" panose="02020603050405020304" pitchFamily="18" charset="0"/>
              </a:rPr>
              <a:t> </a:t>
            </a:r>
            <a:r>
              <a:rPr lang="en-US" sz="850" dirty="0" err="1">
                <a:latin typeface="Times New Roman" panose="02020603050405020304" pitchFamily="18" charset="0"/>
                <a:ea typeface="Open Sans" pitchFamily="34" charset="-122"/>
                <a:cs typeface="Times New Roman" panose="02020603050405020304" pitchFamily="18" charset="0"/>
              </a:rPr>
              <a:t>quan</a:t>
            </a:r>
            <a:r>
              <a:rPr lang="en-US" sz="850" dirty="0">
                <a:latin typeface="Times New Roman" panose="02020603050405020304" pitchFamily="18" charset="0"/>
                <a:ea typeface="Open Sans" pitchFamily="34" charset="-122"/>
                <a:cs typeface="Times New Roman" panose="02020603050405020304" pitchFamily="18" charset="0"/>
              </a:rPr>
              <a:t> </a:t>
            </a:r>
            <a:r>
              <a:rPr lang="en-US" sz="850" dirty="0" err="1">
                <a:latin typeface="Times New Roman" panose="02020603050405020304" pitchFamily="18" charset="0"/>
                <a:ea typeface="Open Sans" pitchFamily="34" charset="-122"/>
                <a:cs typeface="Times New Roman" panose="02020603050405020304" pitchFamily="18" charset="0"/>
              </a:rPr>
              <a:t>rất</a:t>
            </a:r>
            <a:r>
              <a:rPr lang="en-US" sz="850" dirty="0">
                <a:latin typeface="Times New Roman" panose="02020603050405020304" pitchFamily="18" charset="0"/>
                <a:ea typeface="Open Sans" pitchFamily="34" charset="-122"/>
                <a:cs typeface="Times New Roman" panose="02020603050405020304" pitchFamily="18" charset="0"/>
              </a:rPr>
              <a:t> </a:t>
            </a:r>
            <a:r>
              <a:rPr lang="en-US" sz="850" dirty="0" err="1">
                <a:latin typeface="Times New Roman" panose="02020603050405020304" pitchFamily="18" charset="0"/>
                <a:ea typeface="Open Sans" pitchFamily="34" charset="-122"/>
                <a:cs typeface="Times New Roman" panose="02020603050405020304" pitchFamily="18" charset="0"/>
              </a:rPr>
              <a:t>manh</a:t>
            </a:r>
            <a:r>
              <a:rPr lang="en-US" sz="850" dirty="0">
                <a:latin typeface="Times New Roman" panose="02020603050405020304" pitchFamily="18" charset="0"/>
                <a:ea typeface="Open Sans" pitchFamily="34" charset="-122"/>
                <a:cs typeface="Times New Roman" panose="02020603050405020304" pitchFamily="18" charset="0"/>
              </a:rPr>
              <a:t>; ( r = 0.76 )</a:t>
            </a:r>
          </a:p>
          <a:p>
            <a:pPr marL="342900" indent="-342900" algn="l">
              <a:lnSpc>
                <a:spcPts val="1400"/>
              </a:lnSpc>
              <a:buSzPct val="100000"/>
              <a:buChar char="•"/>
            </a:pPr>
            <a:r>
              <a:rPr lang="en-US" sz="850" dirty="0">
                <a:latin typeface="Times New Roman" panose="02020603050405020304" pitchFamily="18" charset="0"/>
                <a:ea typeface="Open Sans" pitchFamily="34" charset="-122"/>
                <a:cs typeface="Times New Roman" panose="02020603050405020304" pitchFamily="18" charset="0"/>
              </a:rPr>
              <a:t>Ý </a:t>
            </a:r>
            <a:r>
              <a:rPr lang="en-US" sz="850" dirty="0" err="1">
                <a:latin typeface="Times New Roman" panose="02020603050405020304" pitchFamily="18" charset="0"/>
                <a:ea typeface="Open Sans" pitchFamily="34" charset="-122"/>
                <a:cs typeface="Times New Roman" panose="02020603050405020304" pitchFamily="18" charset="0"/>
              </a:rPr>
              <a:t>nghĩa</a:t>
            </a:r>
            <a:r>
              <a:rPr lang="en-US" sz="850" dirty="0">
                <a:latin typeface="Times New Roman" panose="02020603050405020304" pitchFamily="18" charset="0"/>
                <a:ea typeface="Open Sans" pitchFamily="34" charset="-122"/>
                <a:cs typeface="Times New Roman" panose="02020603050405020304" pitchFamily="18" charset="0"/>
              </a:rPr>
              <a:t> : </a:t>
            </a:r>
            <a:r>
              <a:rPr lang="en-US" sz="850" dirty="0" err="1">
                <a:latin typeface="Times New Roman" panose="02020603050405020304" pitchFamily="18" charset="0"/>
                <a:ea typeface="Open Sans" pitchFamily="34" charset="-122"/>
                <a:cs typeface="Times New Roman" panose="02020603050405020304" pitchFamily="18" charset="0"/>
              </a:rPr>
              <a:t>Nhạc</a:t>
            </a:r>
            <a:r>
              <a:rPr lang="en-US" sz="850" dirty="0">
                <a:latin typeface="Times New Roman" panose="02020603050405020304" pitchFamily="18" charset="0"/>
                <a:ea typeface="Open Sans" pitchFamily="34" charset="-122"/>
                <a:cs typeface="Times New Roman" panose="02020603050405020304" pitchFamily="18" charset="0"/>
              </a:rPr>
              <a:t> </a:t>
            </a:r>
            <a:r>
              <a:rPr lang="en-US" sz="850" dirty="0" err="1">
                <a:latin typeface="Times New Roman" panose="02020603050405020304" pitchFamily="18" charset="0"/>
                <a:ea typeface="Open Sans" pitchFamily="34" charset="-122"/>
                <a:cs typeface="Times New Roman" panose="02020603050405020304" pitchFamily="18" charset="0"/>
              </a:rPr>
              <a:t>càng</a:t>
            </a:r>
            <a:r>
              <a:rPr lang="en-US" sz="850" dirty="0">
                <a:latin typeface="Times New Roman" panose="02020603050405020304" pitchFamily="18" charset="0"/>
                <a:ea typeface="Open Sans" pitchFamily="34" charset="-122"/>
                <a:cs typeface="Times New Roman" panose="02020603050405020304" pitchFamily="18" charset="0"/>
              </a:rPr>
              <a:t> “ </a:t>
            </a:r>
            <a:r>
              <a:rPr lang="en-US" sz="850" dirty="0" err="1">
                <a:latin typeface="Times New Roman" panose="02020603050405020304" pitchFamily="18" charset="0"/>
                <a:ea typeface="Open Sans" pitchFamily="34" charset="-122"/>
                <a:cs typeface="Times New Roman" panose="02020603050405020304" pitchFamily="18" charset="0"/>
              </a:rPr>
              <a:t>bốc</a:t>
            </a:r>
            <a:r>
              <a:rPr lang="en-US" sz="850" dirty="0">
                <a:latin typeface="Times New Roman" panose="02020603050405020304" pitchFamily="18" charset="0"/>
                <a:ea typeface="Open Sans" pitchFamily="34" charset="-122"/>
                <a:cs typeface="Times New Roman" panose="02020603050405020304" pitchFamily="18" charset="0"/>
              </a:rPr>
              <a:t> “ (Energy </a:t>
            </a:r>
            <a:r>
              <a:rPr lang="en-US" sz="850" dirty="0" err="1">
                <a:latin typeface="Times New Roman" panose="02020603050405020304" pitchFamily="18" charset="0"/>
                <a:ea typeface="Open Sans" pitchFamily="34" charset="-122"/>
                <a:cs typeface="Times New Roman" panose="02020603050405020304" pitchFamily="18" charset="0"/>
              </a:rPr>
              <a:t>cao</a:t>
            </a:r>
            <a:r>
              <a:rPr lang="en-US" sz="850" dirty="0">
                <a:latin typeface="Times New Roman" panose="02020603050405020304" pitchFamily="18" charset="0"/>
                <a:ea typeface="Open Sans" pitchFamily="34" charset="-122"/>
                <a:cs typeface="Times New Roman" panose="02020603050405020304" pitchFamily="18" charset="0"/>
              </a:rPr>
              <a:t>) </a:t>
            </a:r>
            <a:r>
              <a:rPr lang="en-US" sz="850" dirty="0" err="1">
                <a:latin typeface="Times New Roman" panose="02020603050405020304" pitchFamily="18" charset="0"/>
                <a:ea typeface="Open Sans" pitchFamily="34" charset="-122"/>
                <a:cs typeface="Times New Roman" panose="02020603050405020304" pitchFamily="18" charset="0"/>
              </a:rPr>
              <a:t>thì</a:t>
            </a:r>
            <a:r>
              <a:rPr lang="en-US" sz="850" dirty="0">
                <a:latin typeface="Times New Roman" panose="02020603050405020304" pitchFamily="18" charset="0"/>
                <a:ea typeface="Open Sans" pitchFamily="34" charset="-122"/>
                <a:cs typeface="Times New Roman" panose="02020603050405020304" pitchFamily="18" charset="0"/>
              </a:rPr>
              <a:t> </a:t>
            </a:r>
            <a:r>
              <a:rPr lang="en-US" sz="850" dirty="0" err="1">
                <a:latin typeface="Times New Roman" panose="02020603050405020304" pitchFamily="18" charset="0"/>
                <a:ea typeface="Open Sans" pitchFamily="34" charset="-122"/>
                <a:cs typeface="Times New Roman" panose="02020603050405020304" pitchFamily="18" charset="0"/>
              </a:rPr>
              <a:t>thường</a:t>
            </a:r>
            <a:r>
              <a:rPr lang="en-US" sz="850" dirty="0">
                <a:latin typeface="Times New Roman" panose="02020603050405020304" pitchFamily="18" charset="0"/>
                <a:ea typeface="Open Sans" pitchFamily="34" charset="-122"/>
                <a:cs typeface="Times New Roman" panose="02020603050405020304" pitchFamily="18" charset="0"/>
              </a:rPr>
              <a:t> </a:t>
            </a:r>
            <a:r>
              <a:rPr lang="en-US" sz="850" dirty="0" err="1">
                <a:latin typeface="Times New Roman" panose="02020603050405020304" pitchFamily="18" charset="0"/>
                <a:ea typeface="Open Sans" pitchFamily="34" charset="-122"/>
                <a:cs typeface="Times New Roman" panose="02020603050405020304" pitchFamily="18" charset="0"/>
              </a:rPr>
              <a:t>càng</a:t>
            </a:r>
            <a:r>
              <a:rPr lang="en-US" sz="850" dirty="0">
                <a:latin typeface="Times New Roman" panose="02020603050405020304" pitchFamily="18" charset="0"/>
                <a:ea typeface="Open Sans" pitchFamily="34" charset="-122"/>
                <a:cs typeface="Times New Roman" panose="02020603050405020304" pitchFamily="18" charset="0"/>
              </a:rPr>
              <a:t> </a:t>
            </a:r>
            <a:r>
              <a:rPr lang="en-US" sz="850" dirty="0" err="1">
                <a:latin typeface="Times New Roman" panose="02020603050405020304" pitchFamily="18" charset="0"/>
                <a:ea typeface="Open Sans" pitchFamily="34" charset="-122"/>
                <a:cs typeface="Times New Roman" panose="02020603050405020304" pitchFamily="18" charset="0"/>
              </a:rPr>
              <a:t>ồn</a:t>
            </a:r>
            <a:r>
              <a:rPr lang="en-US" sz="850" dirty="0">
                <a:latin typeface="Times New Roman" panose="02020603050405020304" pitchFamily="18" charset="0"/>
                <a:ea typeface="Open Sans" pitchFamily="34" charset="-122"/>
                <a:cs typeface="Times New Roman" panose="02020603050405020304" pitchFamily="18" charset="0"/>
              </a:rPr>
              <a:t> (</a:t>
            </a:r>
            <a:r>
              <a:rPr lang="en-US" sz="850" dirty="0" err="1">
                <a:latin typeface="Times New Roman" panose="02020603050405020304" pitchFamily="18" charset="0"/>
                <a:ea typeface="Open Sans" pitchFamily="34" charset="-122"/>
                <a:cs typeface="Times New Roman" panose="02020603050405020304" pitchFamily="18" charset="0"/>
              </a:rPr>
              <a:t>Loudnes</a:t>
            </a:r>
            <a:r>
              <a:rPr lang="en-US" sz="850" dirty="0">
                <a:latin typeface="Times New Roman" panose="02020603050405020304" pitchFamily="18" charset="0"/>
                <a:ea typeface="Open Sans" pitchFamily="34" charset="-122"/>
                <a:cs typeface="Times New Roman" panose="02020603050405020304" pitchFamily="18" charset="0"/>
              </a:rPr>
              <a:t> </a:t>
            </a:r>
            <a:r>
              <a:rPr lang="en-US" sz="850" dirty="0" err="1">
                <a:latin typeface="Times New Roman" panose="02020603050405020304" pitchFamily="18" charset="0"/>
                <a:ea typeface="Open Sans" pitchFamily="34" charset="-122"/>
                <a:cs typeface="Times New Roman" panose="02020603050405020304" pitchFamily="18" charset="0"/>
              </a:rPr>
              <a:t>lớn</a:t>
            </a:r>
            <a:r>
              <a:rPr lang="en-US" sz="850" dirty="0">
                <a:latin typeface="Times New Roman" panose="02020603050405020304" pitchFamily="18" charset="0"/>
                <a:ea typeface="Open Sans" pitchFamily="34" charset="-122"/>
                <a:cs typeface="Times New Roman" panose="02020603050405020304" pitchFamily="18" charset="0"/>
              </a:rPr>
              <a:t>)</a:t>
            </a:r>
            <a:endParaRPr lang="en-US" sz="850" dirty="0">
              <a:latin typeface="Times New Roman" panose="02020603050405020304" pitchFamily="18" charset="0"/>
              <a:cs typeface="Times New Roman" panose="02020603050405020304" pitchFamily="18" charset="0"/>
            </a:endParaRPr>
          </a:p>
        </p:txBody>
      </p:sp>
      <p:sp>
        <p:nvSpPr>
          <p:cNvPr id="9" name="Shape 6"/>
          <p:cNvSpPr/>
          <p:nvPr/>
        </p:nvSpPr>
        <p:spPr>
          <a:xfrm>
            <a:off x="5046821" y="1201936"/>
            <a:ext cx="4536638" cy="1103461"/>
          </a:xfrm>
          <a:prstGeom prst="roundRect">
            <a:avLst>
              <a:gd name="adj" fmla="val 4245"/>
            </a:avLst>
          </a:prstGeom>
          <a:solidFill>
            <a:srgbClr val="D6F5EE"/>
          </a:solidFill>
          <a:ln w="7620">
            <a:solidFill>
              <a:srgbClr val="BCDBD4"/>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10" name="Shape 7"/>
          <p:cNvSpPr/>
          <p:nvPr/>
        </p:nvSpPr>
        <p:spPr>
          <a:xfrm>
            <a:off x="5167789" y="1322903"/>
            <a:ext cx="340162" cy="340162"/>
          </a:xfrm>
          <a:prstGeom prst="roundRect">
            <a:avLst>
              <a:gd name="adj" fmla="val 26878621"/>
            </a:avLst>
          </a:prstGeom>
          <a:solidFill>
            <a:srgbClr val="26A688"/>
          </a:solidFill>
          <a:ln/>
        </p:spPr>
        <p:txBody>
          <a:bodyPr/>
          <a:lstStyle/>
          <a:p>
            <a:endParaRPr lang="en-US">
              <a:latin typeface="Times New Roman" panose="02020603050405020304" pitchFamily="18" charset="0"/>
              <a:cs typeface="Times New Roman" panose="02020603050405020304" pitchFamily="18" charset="0"/>
            </a:endParaRPr>
          </a:p>
        </p:txBody>
      </p:sp>
      <p:pic>
        <p:nvPicPr>
          <p:cNvPr id="11"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61372" y="1416487"/>
            <a:ext cx="152995" cy="152995"/>
          </a:xfrm>
          <a:prstGeom prst="rect">
            <a:avLst/>
          </a:prstGeom>
        </p:spPr>
      </p:pic>
      <p:sp>
        <p:nvSpPr>
          <p:cNvPr id="12" name="Text 8"/>
          <p:cNvSpPr/>
          <p:nvPr/>
        </p:nvSpPr>
        <p:spPr>
          <a:xfrm>
            <a:off x="5167789" y="1776413"/>
            <a:ext cx="1417558" cy="177165"/>
          </a:xfrm>
          <a:prstGeom prst="rect">
            <a:avLst/>
          </a:prstGeom>
          <a:noFill/>
          <a:ln/>
        </p:spPr>
        <p:txBody>
          <a:bodyPr wrap="none" lIns="0" tIns="0" rIns="0" bIns="0" rtlCol="0" anchor="t"/>
          <a:lstStyle/>
          <a:p>
            <a:pPr marL="0" indent="0" algn="l">
              <a:lnSpc>
                <a:spcPts val="1350"/>
              </a:lnSpc>
              <a:buNone/>
            </a:pPr>
            <a:endParaRPr lang="en-US" sz="1100" dirty="0">
              <a:latin typeface="Times New Roman" panose="02020603050405020304" pitchFamily="18" charset="0"/>
              <a:cs typeface="Times New Roman" panose="02020603050405020304" pitchFamily="18" charset="0"/>
            </a:endParaRPr>
          </a:p>
        </p:txBody>
      </p:sp>
      <p:sp>
        <p:nvSpPr>
          <p:cNvPr id="13" name="Text 9"/>
          <p:cNvSpPr/>
          <p:nvPr/>
        </p:nvSpPr>
        <p:spPr>
          <a:xfrm>
            <a:off x="5167789" y="1701753"/>
            <a:ext cx="4408051" cy="515338"/>
          </a:xfrm>
          <a:prstGeom prst="rect">
            <a:avLst/>
          </a:prstGeom>
          <a:noFill/>
          <a:ln/>
        </p:spPr>
        <p:txBody>
          <a:bodyPr wrap="none" lIns="0" tIns="0" rIns="0" bIns="0" rtlCol="0" anchor="t"/>
          <a:lstStyle/>
          <a:p>
            <a:pPr marL="342900" indent="-342900" algn="l">
              <a:lnSpc>
                <a:spcPts val="1400"/>
              </a:lnSpc>
              <a:buSzPct val="100000"/>
              <a:buChar char="•"/>
            </a:pPr>
            <a:r>
              <a:rPr lang="en-US" sz="850" dirty="0" err="1">
                <a:latin typeface="Times New Roman" panose="02020603050405020304" pitchFamily="18" charset="0"/>
                <a:ea typeface="Open Sans" pitchFamily="34" charset="-122"/>
                <a:cs typeface="Times New Roman" panose="02020603050405020304" pitchFamily="18" charset="0"/>
              </a:rPr>
              <a:t>Cặp</a:t>
            </a:r>
            <a:r>
              <a:rPr lang="en-US" sz="850" dirty="0">
                <a:latin typeface="Times New Roman" panose="02020603050405020304" pitchFamily="18" charset="0"/>
                <a:ea typeface="Open Sans" pitchFamily="34" charset="-122"/>
                <a:cs typeface="Times New Roman" panose="02020603050405020304" pitchFamily="18" charset="0"/>
              </a:rPr>
              <a:t> </a:t>
            </a:r>
            <a:r>
              <a:rPr lang="en-US" sz="850" dirty="0" err="1">
                <a:latin typeface="Times New Roman" panose="02020603050405020304" pitchFamily="18" charset="0"/>
                <a:ea typeface="Open Sans" pitchFamily="34" charset="-122"/>
                <a:cs typeface="Times New Roman" panose="02020603050405020304" pitchFamily="18" charset="0"/>
              </a:rPr>
              <a:t>biến</a:t>
            </a:r>
            <a:r>
              <a:rPr lang="en-US" sz="850" dirty="0">
                <a:latin typeface="Times New Roman" panose="02020603050405020304" pitchFamily="18" charset="0"/>
                <a:ea typeface="Open Sans" pitchFamily="34" charset="-122"/>
                <a:cs typeface="Times New Roman" panose="02020603050405020304" pitchFamily="18" charset="0"/>
              </a:rPr>
              <a:t> </a:t>
            </a:r>
            <a:r>
              <a:rPr lang="en-US" sz="850" dirty="0" err="1">
                <a:latin typeface="Times New Roman" panose="02020603050405020304" pitchFamily="18" charset="0"/>
                <a:ea typeface="Open Sans" pitchFamily="34" charset="-122"/>
                <a:cs typeface="Times New Roman" panose="02020603050405020304" pitchFamily="18" charset="0"/>
              </a:rPr>
              <a:t>Acousticness</a:t>
            </a:r>
            <a:r>
              <a:rPr lang="en-US" sz="850" dirty="0">
                <a:latin typeface="Times New Roman" panose="02020603050405020304" pitchFamily="18" charset="0"/>
                <a:ea typeface="Open Sans" pitchFamily="34" charset="-122"/>
                <a:cs typeface="Times New Roman" panose="02020603050405020304" pitchFamily="18" charset="0"/>
              </a:rPr>
              <a:t> </a:t>
            </a:r>
            <a:r>
              <a:rPr lang="en-US" sz="850" dirty="0" err="1">
                <a:latin typeface="Times New Roman" panose="02020603050405020304" pitchFamily="18" charset="0"/>
                <a:ea typeface="Open Sans" pitchFamily="34" charset="-122"/>
                <a:cs typeface="Times New Roman" panose="02020603050405020304" pitchFamily="18" charset="0"/>
              </a:rPr>
              <a:t>và</a:t>
            </a:r>
            <a:r>
              <a:rPr lang="en-US" sz="850" dirty="0">
                <a:latin typeface="Times New Roman" panose="02020603050405020304" pitchFamily="18" charset="0"/>
                <a:ea typeface="Open Sans" pitchFamily="34" charset="-122"/>
                <a:cs typeface="Times New Roman" panose="02020603050405020304" pitchFamily="18" charset="0"/>
              </a:rPr>
              <a:t> Energy </a:t>
            </a:r>
            <a:r>
              <a:rPr lang="en-US" sz="850" dirty="0" err="1">
                <a:latin typeface="Times New Roman" panose="02020603050405020304" pitchFamily="18" charset="0"/>
                <a:ea typeface="Open Sans" pitchFamily="34" charset="-122"/>
                <a:cs typeface="Times New Roman" panose="02020603050405020304" pitchFamily="18" charset="0"/>
              </a:rPr>
              <a:t>có</a:t>
            </a:r>
            <a:r>
              <a:rPr lang="en-US" sz="850" dirty="0">
                <a:latin typeface="Times New Roman" panose="02020603050405020304" pitchFamily="18" charset="0"/>
                <a:ea typeface="Open Sans" pitchFamily="34" charset="-122"/>
                <a:cs typeface="Times New Roman" panose="02020603050405020304" pitchFamily="18" charset="0"/>
              </a:rPr>
              <a:t> </a:t>
            </a:r>
            <a:r>
              <a:rPr lang="en-US" sz="850" dirty="0" err="1">
                <a:latin typeface="Times New Roman" panose="02020603050405020304" pitchFamily="18" charset="0"/>
                <a:ea typeface="Open Sans" pitchFamily="34" charset="-122"/>
                <a:cs typeface="Times New Roman" panose="02020603050405020304" pitchFamily="18" charset="0"/>
              </a:rPr>
              <a:t>tương</a:t>
            </a:r>
            <a:r>
              <a:rPr lang="en-US" sz="850" dirty="0">
                <a:latin typeface="Times New Roman" panose="02020603050405020304" pitchFamily="18" charset="0"/>
                <a:ea typeface="Open Sans" pitchFamily="34" charset="-122"/>
                <a:cs typeface="Times New Roman" panose="02020603050405020304" pitchFamily="18" charset="0"/>
              </a:rPr>
              <a:t> </a:t>
            </a:r>
            <a:r>
              <a:rPr lang="en-US" sz="850" dirty="0" err="1">
                <a:latin typeface="Times New Roman" panose="02020603050405020304" pitchFamily="18" charset="0"/>
                <a:ea typeface="Open Sans" pitchFamily="34" charset="-122"/>
                <a:cs typeface="Times New Roman" panose="02020603050405020304" pitchFamily="18" charset="0"/>
              </a:rPr>
              <a:t>quan</a:t>
            </a:r>
            <a:r>
              <a:rPr lang="en-US" sz="850" dirty="0">
                <a:latin typeface="Times New Roman" panose="02020603050405020304" pitchFamily="18" charset="0"/>
                <a:ea typeface="Open Sans" pitchFamily="34" charset="-122"/>
                <a:cs typeface="Times New Roman" panose="02020603050405020304" pitchFamily="18" charset="0"/>
              </a:rPr>
              <a:t> </a:t>
            </a:r>
            <a:r>
              <a:rPr lang="en-US" sz="850" dirty="0" err="1">
                <a:latin typeface="Times New Roman" panose="02020603050405020304" pitchFamily="18" charset="0"/>
                <a:ea typeface="Open Sans" pitchFamily="34" charset="-122"/>
                <a:cs typeface="Times New Roman" panose="02020603050405020304" pitchFamily="18" charset="0"/>
              </a:rPr>
              <a:t>âm</a:t>
            </a:r>
            <a:r>
              <a:rPr lang="en-US" sz="850" dirty="0">
                <a:latin typeface="Times New Roman" panose="02020603050405020304" pitchFamily="18" charset="0"/>
                <a:ea typeface="Open Sans" pitchFamily="34" charset="-122"/>
                <a:cs typeface="Times New Roman" panose="02020603050405020304" pitchFamily="18" charset="0"/>
              </a:rPr>
              <a:t> </a:t>
            </a:r>
            <a:r>
              <a:rPr lang="en-US" sz="850" dirty="0" err="1">
                <a:latin typeface="Times New Roman" panose="02020603050405020304" pitchFamily="18" charset="0"/>
                <a:ea typeface="Open Sans" pitchFamily="34" charset="-122"/>
                <a:cs typeface="Times New Roman" panose="02020603050405020304" pitchFamily="18" charset="0"/>
              </a:rPr>
              <a:t>mạnh</a:t>
            </a:r>
            <a:r>
              <a:rPr lang="en-US" sz="850" dirty="0">
                <a:latin typeface="Times New Roman" panose="02020603050405020304" pitchFamily="18" charset="0"/>
                <a:ea typeface="Open Sans" pitchFamily="34" charset="-122"/>
                <a:cs typeface="Times New Roman" panose="02020603050405020304" pitchFamily="18" charset="0"/>
              </a:rPr>
              <a:t> ( r = -0.7 ) </a:t>
            </a:r>
          </a:p>
          <a:p>
            <a:pPr marL="342900" indent="-342900" algn="l">
              <a:lnSpc>
                <a:spcPts val="1400"/>
              </a:lnSpc>
              <a:buSzPct val="100000"/>
              <a:buChar char="•"/>
            </a:pPr>
            <a:r>
              <a:rPr lang="en-US" sz="850" dirty="0">
                <a:latin typeface="Times New Roman" panose="02020603050405020304" pitchFamily="18" charset="0"/>
                <a:ea typeface="Open Sans" pitchFamily="34" charset="-122"/>
                <a:cs typeface="Times New Roman" panose="02020603050405020304" pitchFamily="18" charset="0"/>
              </a:rPr>
              <a:t>Ý </a:t>
            </a:r>
            <a:r>
              <a:rPr lang="en-US" sz="850" dirty="0" err="1">
                <a:latin typeface="Times New Roman" panose="02020603050405020304" pitchFamily="18" charset="0"/>
                <a:ea typeface="Open Sans" pitchFamily="34" charset="-122"/>
                <a:cs typeface="Times New Roman" panose="02020603050405020304" pitchFamily="18" charset="0"/>
              </a:rPr>
              <a:t>nghĩa</a:t>
            </a:r>
            <a:r>
              <a:rPr lang="en-US" sz="850" dirty="0">
                <a:latin typeface="Times New Roman" panose="02020603050405020304" pitchFamily="18" charset="0"/>
                <a:ea typeface="Open Sans" pitchFamily="34" charset="-122"/>
                <a:cs typeface="Times New Roman" panose="02020603050405020304" pitchFamily="18" charset="0"/>
              </a:rPr>
              <a:t> : </a:t>
            </a:r>
            <a:r>
              <a:rPr lang="en-US" sz="850" dirty="0" err="1">
                <a:latin typeface="Times New Roman" panose="02020603050405020304" pitchFamily="18" charset="0"/>
                <a:ea typeface="Open Sans" pitchFamily="34" charset="-122"/>
                <a:cs typeface="Times New Roman" panose="02020603050405020304" pitchFamily="18" charset="0"/>
              </a:rPr>
              <a:t>Nhạc</a:t>
            </a:r>
            <a:r>
              <a:rPr lang="en-US" sz="850" dirty="0">
                <a:latin typeface="Times New Roman" panose="02020603050405020304" pitchFamily="18" charset="0"/>
                <a:ea typeface="Open Sans" pitchFamily="34" charset="-122"/>
                <a:cs typeface="Times New Roman" panose="02020603050405020304" pitchFamily="18" charset="0"/>
              </a:rPr>
              <a:t> dung </a:t>
            </a:r>
            <a:r>
              <a:rPr lang="en-US" sz="850" dirty="0" err="1">
                <a:latin typeface="Times New Roman" panose="02020603050405020304" pitchFamily="18" charset="0"/>
                <a:ea typeface="Open Sans" pitchFamily="34" charset="-122"/>
                <a:cs typeface="Times New Roman" panose="02020603050405020304" pitchFamily="18" charset="0"/>
              </a:rPr>
              <a:t>nhạc</a:t>
            </a:r>
            <a:r>
              <a:rPr lang="en-US" sz="850" dirty="0">
                <a:latin typeface="Times New Roman" panose="02020603050405020304" pitchFamily="18" charset="0"/>
                <a:ea typeface="Open Sans" pitchFamily="34" charset="-122"/>
                <a:cs typeface="Times New Roman" panose="02020603050405020304" pitchFamily="18" charset="0"/>
              </a:rPr>
              <a:t> </a:t>
            </a:r>
            <a:r>
              <a:rPr lang="en-US" sz="850" dirty="0" err="1">
                <a:latin typeface="Times New Roman" panose="02020603050405020304" pitchFamily="18" charset="0"/>
                <a:ea typeface="Open Sans" pitchFamily="34" charset="-122"/>
                <a:cs typeface="Times New Roman" panose="02020603050405020304" pitchFamily="18" charset="0"/>
              </a:rPr>
              <a:t>cụ</a:t>
            </a:r>
            <a:r>
              <a:rPr lang="en-US" sz="850" dirty="0">
                <a:latin typeface="Times New Roman" panose="02020603050405020304" pitchFamily="18" charset="0"/>
                <a:ea typeface="Open Sans" pitchFamily="34" charset="-122"/>
                <a:cs typeface="Times New Roman" panose="02020603050405020304" pitchFamily="18" charset="0"/>
              </a:rPr>
              <a:t> </a:t>
            </a:r>
            <a:r>
              <a:rPr lang="en-US" sz="850" dirty="0" err="1">
                <a:latin typeface="Times New Roman" panose="02020603050405020304" pitchFamily="18" charset="0"/>
                <a:ea typeface="Open Sans" pitchFamily="34" charset="-122"/>
                <a:cs typeface="Times New Roman" panose="02020603050405020304" pitchFamily="18" charset="0"/>
              </a:rPr>
              <a:t>mộc</a:t>
            </a:r>
            <a:r>
              <a:rPr lang="en-US" sz="850" dirty="0">
                <a:latin typeface="Times New Roman" panose="02020603050405020304" pitchFamily="18" charset="0"/>
                <a:ea typeface="Open Sans" pitchFamily="34" charset="-122"/>
                <a:cs typeface="Times New Roman" panose="02020603050405020304" pitchFamily="18" charset="0"/>
              </a:rPr>
              <a:t> ( Acoustic ) </a:t>
            </a:r>
            <a:r>
              <a:rPr lang="en-US" sz="850" dirty="0" err="1">
                <a:latin typeface="Times New Roman" panose="02020603050405020304" pitchFamily="18" charset="0"/>
                <a:ea typeface="Open Sans" pitchFamily="34" charset="-122"/>
                <a:cs typeface="Times New Roman" panose="02020603050405020304" pitchFamily="18" charset="0"/>
              </a:rPr>
              <a:t>thường</a:t>
            </a:r>
            <a:r>
              <a:rPr lang="en-US" sz="850" dirty="0">
                <a:latin typeface="Times New Roman" panose="02020603050405020304" pitchFamily="18" charset="0"/>
                <a:ea typeface="Open Sans" pitchFamily="34" charset="-122"/>
                <a:cs typeface="Times New Roman" panose="02020603050405020304" pitchFamily="18" charset="0"/>
              </a:rPr>
              <a:t> </a:t>
            </a:r>
            <a:r>
              <a:rPr lang="en-US" sz="850" dirty="0" err="1">
                <a:latin typeface="Times New Roman" panose="02020603050405020304" pitchFamily="18" charset="0"/>
                <a:ea typeface="Open Sans" pitchFamily="34" charset="-122"/>
                <a:cs typeface="Times New Roman" panose="02020603050405020304" pitchFamily="18" charset="0"/>
              </a:rPr>
              <a:t>có</a:t>
            </a:r>
            <a:r>
              <a:rPr lang="en-US" sz="850" dirty="0">
                <a:latin typeface="Times New Roman" panose="02020603050405020304" pitchFamily="18" charset="0"/>
                <a:ea typeface="Open Sans" pitchFamily="34" charset="-122"/>
                <a:cs typeface="Times New Roman" panose="02020603050405020304" pitchFamily="18" charset="0"/>
              </a:rPr>
              <a:t> </a:t>
            </a:r>
            <a:r>
              <a:rPr lang="en-US" sz="850" dirty="0" err="1">
                <a:latin typeface="Times New Roman" panose="02020603050405020304" pitchFamily="18" charset="0"/>
                <a:ea typeface="Open Sans" pitchFamily="34" charset="-122"/>
                <a:cs typeface="Times New Roman" panose="02020603050405020304" pitchFamily="18" charset="0"/>
              </a:rPr>
              <a:t>năng</a:t>
            </a:r>
            <a:r>
              <a:rPr lang="en-US" sz="850" dirty="0">
                <a:latin typeface="Times New Roman" panose="02020603050405020304" pitchFamily="18" charset="0"/>
                <a:ea typeface="Open Sans" pitchFamily="34" charset="-122"/>
                <a:cs typeface="Times New Roman" panose="02020603050405020304" pitchFamily="18" charset="0"/>
              </a:rPr>
              <a:t> </a:t>
            </a:r>
            <a:r>
              <a:rPr lang="en-US" sz="850" dirty="0" err="1">
                <a:latin typeface="Times New Roman" panose="02020603050405020304" pitchFamily="18" charset="0"/>
                <a:ea typeface="Open Sans" pitchFamily="34" charset="-122"/>
                <a:cs typeface="Times New Roman" panose="02020603050405020304" pitchFamily="18" charset="0"/>
              </a:rPr>
              <a:t>lượng</a:t>
            </a:r>
            <a:r>
              <a:rPr lang="en-US" sz="850" dirty="0">
                <a:latin typeface="Times New Roman" panose="02020603050405020304" pitchFamily="18" charset="0"/>
                <a:ea typeface="Open Sans" pitchFamily="34" charset="-122"/>
                <a:cs typeface="Times New Roman" panose="02020603050405020304" pitchFamily="18" charset="0"/>
              </a:rPr>
              <a:t> </a:t>
            </a:r>
            <a:r>
              <a:rPr lang="en-US" sz="850" dirty="0" err="1">
                <a:latin typeface="Times New Roman" panose="02020603050405020304" pitchFamily="18" charset="0"/>
                <a:ea typeface="Open Sans" pitchFamily="34" charset="-122"/>
                <a:cs typeface="Times New Roman" panose="02020603050405020304" pitchFamily="18" charset="0"/>
              </a:rPr>
              <a:t>thấp</a:t>
            </a:r>
            <a:r>
              <a:rPr lang="en-US" sz="850" dirty="0">
                <a:latin typeface="Times New Roman" panose="02020603050405020304" pitchFamily="18" charset="0"/>
                <a:ea typeface="Open Sans" pitchFamily="34" charset="-122"/>
                <a:cs typeface="Times New Roman" panose="02020603050405020304" pitchFamily="18" charset="0"/>
              </a:rPr>
              <a:t>. </a:t>
            </a:r>
            <a:r>
              <a:rPr lang="en-US" sz="850" dirty="0" err="1">
                <a:latin typeface="Times New Roman" panose="02020603050405020304" pitchFamily="18" charset="0"/>
                <a:ea typeface="Open Sans" pitchFamily="34" charset="-122"/>
                <a:cs typeface="Times New Roman" panose="02020603050405020304" pitchFamily="18" charset="0"/>
              </a:rPr>
              <a:t>Đây</a:t>
            </a:r>
            <a:r>
              <a:rPr lang="en-US" sz="850" dirty="0">
                <a:latin typeface="Times New Roman" panose="02020603050405020304" pitchFamily="18" charset="0"/>
                <a:ea typeface="Open Sans" pitchFamily="34" charset="-122"/>
                <a:cs typeface="Times New Roman" panose="02020603050405020304" pitchFamily="18" charset="0"/>
              </a:rPr>
              <a:t> </a:t>
            </a:r>
            <a:r>
              <a:rPr lang="en-US" sz="850" dirty="0" err="1">
                <a:latin typeface="Times New Roman" panose="02020603050405020304" pitchFamily="18" charset="0"/>
                <a:ea typeface="Open Sans" pitchFamily="34" charset="-122"/>
                <a:cs typeface="Times New Roman" panose="02020603050405020304" pitchFamily="18" charset="0"/>
              </a:rPr>
              <a:t>là</a:t>
            </a:r>
            <a:r>
              <a:rPr lang="en-US" sz="850" dirty="0">
                <a:latin typeface="Times New Roman" panose="02020603050405020304" pitchFamily="18" charset="0"/>
                <a:ea typeface="Open Sans" pitchFamily="34" charset="-122"/>
                <a:cs typeface="Times New Roman" panose="02020603050405020304" pitchFamily="18" charset="0"/>
              </a:rPr>
              <a:t> </a:t>
            </a:r>
            <a:r>
              <a:rPr lang="en-US" sz="850" dirty="0" err="1">
                <a:latin typeface="Times New Roman" panose="02020603050405020304" pitchFamily="18" charset="0"/>
                <a:ea typeface="Open Sans" pitchFamily="34" charset="-122"/>
                <a:cs typeface="Times New Roman" panose="02020603050405020304" pitchFamily="18" charset="0"/>
              </a:rPr>
              <a:t>đặc</a:t>
            </a:r>
            <a:r>
              <a:rPr lang="en-US" sz="850" dirty="0">
                <a:latin typeface="Times New Roman" panose="02020603050405020304" pitchFamily="18" charset="0"/>
                <a:ea typeface="Open Sans" pitchFamily="34" charset="-122"/>
                <a:cs typeface="Times New Roman" panose="02020603050405020304" pitchFamily="18" charset="0"/>
              </a:rPr>
              <a:t> </a:t>
            </a:r>
            <a:r>
              <a:rPr lang="en-US" sz="850" dirty="0" err="1">
                <a:latin typeface="Times New Roman" panose="02020603050405020304" pitchFamily="18" charset="0"/>
                <a:ea typeface="Open Sans" pitchFamily="34" charset="-122"/>
                <a:cs typeface="Times New Roman" panose="02020603050405020304" pitchFamily="18" charset="0"/>
              </a:rPr>
              <a:t>điểm</a:t>
            </a:r>
            <a:endParaRPr lang="en-US" sz="850" dirty="0">
              <a:latin typeface="Times New Roman" panose="02020603050405020304" pitchFamily="18" charset="0"/>
              <a:ea typeface="Open Sans" pitchFamily="34" charset="-122"/>
              <a:cs typeface="Times New Roman" panose="02020603050405020304" pitchFamily="18" charset="0"/>
            </a:endParaRPr>
          </a:p>
          <a:p>
            <a:pPr algn="l">
              <a:lnSpc>
                <a:spcPts val="1400"/>
              </a:lnSpc>
              <a:buSzPct val="100000"/>
            </a:pPr>
            <a:r>
              <a:rPr lang="en-US" sz="850" dirty="0" err="1">
                <a:latin typeface="Times New Roman" panose="02020603050405020304" pitchFamily="18" charset="0"/>
                <a:ea typeface="Open Sans" pitchFamily="34" charset="-122"/>
                <a:cs typeface="Times New Roman" panose="02020603050405020304" pitchFamily="18" charset="0"/>
              </a:rPr>
              <a:t>quan</a:t>
            </a:r>
            <a:r>
              <a:rPr lang="en-US" sz="850" dirty="0">
                <a:latin typeface="Times New Roman" panose="02020603050405020304" pitchFamily="18" charset="0"/>
                <a:ea typeface="Open Sans" pitchFamily="34" charset="-122"/>
                <a:cs typeface="Times New Roman" panose="02020603050405020304" pitchFamily="18" charset="0"/>
              </a:rPr>
              <a:t> </a:t>
            </a:r>
            <a:r>
              <a:rPr lang="en-US" sz="850" dirty="0" err="1">
                <a:latin typeface="Times New Roman" panose="02020603050405020304" pitchFamily="18" charset="0"/>
                <a:ea typeface="Open Sans" pitchFamily="34" charset="-122"/>
                <a:cs typeface="Times New Roman" panose="02020603050405020304" pitchFamily="18" charset="0"/>
              </a:rPr>
              <a:t>trọng</a:t>
            </a:r>
            <a:r>
              <a:rPr lang="en-US" sz="850" dirty="0">
                <a:latin typeface="Times New Roman" panose="02020603050405020304" pitchFamily="18" charset="0"/>
                <a:ea typeface="Open Sans" pitchFamily="34" charset="-122"/>
                <a:cs typeface="Times New Roman" panose="02020603050405020304" pitchFamily="18" charset="0"/>
              </a:rPr>
              <a:t> </a:t>
            </a:r>
            <a:r>
              <a:rPr lang="en-US" sz="850" dirty="0" err="1">
                <a:latin typeface="Times New Roman" panose="02020603050405020304" pitchFamily="18" charset="0"/>
                <a:ea typeface="Open Sans" pitchFamily="34" charset="-122"/>
                <a:cs typeface="Times New Roman" panose="02020603050405020304" pitchFamily="18" charset="0"/>
              </a:rPr>
              <a:t>để</a:t>
            </a:r>
            <a:r>
              <a:rPr lang="en-US" sz="850" dirty="0">
                <a:latin typeface="Times New Roman" panose="02020603050405020304" pitchFamily="18" charset="0"/>
                <a:ea typeface="Open Sans" pitchFamily="34" charset="-122"/>
                <a:cs typeface="Times New Roman" panose="02020603050405020304" pitchFamily="18" charset="0"/>
              </a:rPr>
              <a:t> </a:t>
            </a:r>
            <a:r>
              <a:rPr lang="en-US" sz="850" dirty="0" err="1">
                <a:latin typeface="Times New Roman" panose="02020603050405020304" pitchFamily="18" charset="0"/>
                <a:ea typeface="Open Sans" pitchFamily="34" charset="-122"/>
                <a:cs typeface="Times New Roman" panose="02020603050405020304" pitchFamily="18" charset="0"/>
              </a:rPr>
              <a:t>phân</a:t>
            </a:r>
            <a:r>
              <a:rPr lang="en-US" sz="850" dirty="0">
                <a:latin typeface="Times New Roman" panose="02020603050405020304" pitchFamily="18" charset="0"/>
                <a:ea typeface="Open Sans" pitchFamily="34" charset="-122"/>
                <a:cs typeface="Times New Roman" panose="02020603050405020304" pitchFamily="18" charset="0"/>
              </a:rPr>
              <a:t> </a:t>
            </a:r>
            <a:r>
              <a:rPr lang="en-US" sz="850" dirty="0" err="1">
                <a:latin typeface="Times New Roman" panose="02020603050405020304" pitchFamily="18" charset="0"/>
                <a:ea typeface="Open Sans" pitchFamily="34" charset="-122"/>
                <a:cs typeface="Times New Roman" panose="02020603050405020304" pitchFamily="18" charset="0"/>
              </a:rPr>
              <a:t>loại</a:t>
            </a:r>
            <a:r>
              <a:rPr lang="en-US" sz="850" dirty="0">
                <a:latin typeface="Times New Roman" panose="02020603050405020304" pitchFamily="18" charset="0"/>
                <a:ea typeface="Open Sans" pitchFamily="34" charset="-122"/>
                <a:cs typeface="Times New Roman" panose="02020603050405020304" pitchFamily="18" charset="0"/>
              </a:rPr>
              <a:t> </a:t>
            </a:r>
            <a:r>
              <a:rPr lang="en-US" sz="850" dirty="0" err="1">
                <a:latin typeface="Times New Roman" panose="02020603050405020304" pitchFamily="18" charset="0"/>
                <a:ea typeface="Open Sans" pitchFamily="34" charset="-122"/>
                <a:cs typeface="Times New Roman" panose="02020603050405020304" pitchFamily="18" charset="0"/>
              </a:rPr>
              <a:t>nhạc</a:t>
            </a:r>
            <a:r>
              <a:rPr lang="en-US" sz="850" dirty="0">
                <a:latin typeface="Times New Roman" panose="02020603050405020304" pitchFamily="18" charset="0"/>
                <a:ea typeface="Open Sans" pitchFamily="34" charset="-122"/>
                <a:cs typeface="Times New Roman" panose="02020603050405020304" pitchFamily="18" charset="0"/>
              </a:rPr>
              <a:t> </a:t>
            </a:r>
            <a:r>
              <a:rPr lang="en-US" sz="850" dirty="0" err="1">
                <a:latin typeface="Times New Roman" panose="02020603050405020304" pitchFamily="18" charset="0"/>
                <a:ea typeface="Open Sans" pitchFamily="34" charset="-122"/>
                <a:cs typeface="Times New Roman" panose="02020603050405020304" pitchFamily="18" charset="0"/>
              </a:rPr>
              <a:t>cổ</a:t>
            </a:r>
            <a:r>
              <a:rPr lang="en-US" sz="850" dirty="0">
                <a:latin typeface="Times New Roman" panose="02020603050405020304" pitchFamily="18" charset="0"/>
                <a:ea typeface="Open Sans" pitchFamily="34" charset="-122"/>
                <a:cs typeface="Times New Roman" panose="02020603050405020304" pitchFamily="18" charset="0"/>
              </a:rPr>
              <a:t> </a:t>
            </a:r>
            <a:r>
              <a:rPr lang="en-US" sz="850" dirty="0" err="1">
                <a:latin typeface="Times New Roman" panose="02020603050405020304" pitchFamily="18" charset="0"/>
                <a:ea typeface="Open Sans" pitchFamily="34" charset="-122"/>
                <a:cs typeface="Times New Roman" panose="02020603050405020304" pitchFamily="18" charset="0"/>
              </a:rPr>
              <a:t>điển</a:t>
            </a:r>
            <a:r>
              <a:rPr lang="en-US" sz="850" dirty="0">
                <a:latin typeface="Times New Roman" panose="02020603050405020304" pitchFamily="18" charset="0"/>
                <a:ea typeface="Open Sans" pitchFamily="34" charset="-122"/>
                <a:cs typeface="Times New Roman" panose="02020603050405020304" pitchFamily="18" charset="0"/>
              </a:rPr>
              <a:t> </a:t>
            </a:r>
            <a:r>
              <a:rPr lang="en-US" sz="850" dirty="0" err="1">
                <a:latin typeface="Times New Roman" panose="02020603050405020304" pitchFamily="18" charset="0"/>
                <a:ea typeface="Open Sans" pitchFamily="34" charset="-122"/>
                <a:cs typeface="Times New Roman" panose="02020603050405020304" pitchFamily="18" charset="0"/>
              </a:rPr>
              <a:t>và</a:t>
            </a:r>
            <a:r>
              <a:rPr lang="en-US" sz="850" dirty="0">
                <a:latin typeface="Times New Roman" panose="02020603050405020304" pitchFamily="18" charset="0"/>
                <a:ea typeface="Open Sans" pitchFamily="34" charset="-122"/>
                <a:cs typeface="Times New Roman" panose="02020603050405020304" pitchFamily="18" charset="0"/>
              </a:rPr>
              <a:t> </a:t>
            </a:r>
            <a:r>
              <a:rPr lang="en-US" sz="850" dirty="0" err="1">
                <a:latin typeface="Times New Roman" panose="02020603050405020304" pitchFamily="18" charset="0"/>
                <a:ea typeface="Open Sans" pitchFamily="34" charset="-122"/>
                <a:cs typeface="Times New Roman" panose="02020603050405020304" pitchFamily="18" charset="0"/>
              </a:rPr>
              <a:t>nhạc</a:t>
            </a:r>
            <a:r>
              <a:rPr lang="en-US" sz="850" dirty="0">
                <a:latin typeface="Times New Roman" panose="02020603050405020304" pitchFamily="18" charset="0"/>
                <a:ea typeface="Open Sans" pitchFamily="34" charset="-122"/>
                <a:cs typeface="Times New Roman" panose="02020603050405020304" pitchFamily="18" charset="0"/>
              </a:rPr>
              <a:t> </a:t>
            </a:r>
            <a:r>
              <a:rPr lang="en-US" sz="850" dirty="0" err="1">
                <a:latin typeface="Times New Roman" panose="02020603050405020304" pitchFamily="18" charset="0"/>
                <a:ea typeface="Open Sans" pitchFamily="34" charset="-122"/>
                <a:cs typeface="Times New Roman" panose="02020603050405020304" pitchFamily="18" charset="0"/>
              </a:rPr>
              <a:t>điện</a:t>
            </a:r>
            <a:r>
              <a:rPr lang="en-US" sz="850" dirty="0">
                <a:latin typeface="Times New Roman" panose="02020603050405020304" pitchFamily="18" charset="0"/>
                <a:ea typeface="Open Sans" pitchFamily="34" charset="-122"/>
                <a:cs typeface="Times New Roman" panose="02020603050405020304" pitchFamily="18" charset="0"/>
              </a:rPr>
              <a:t> </a:t>
            </a:r>
            <a:r>
              <a:rPr lang="en-US" sz="850" dirty="0" err="1">
                <a:latin typeface="Times New Roman" panose="02020603050405020304" pitchFamily="18" charset="0"/>
                <a:ea typeface="Open Sans" pitchFamily="34" charset="-122"/>
                <a:cs typeface="Times New Roman" panose="02020603050405020304" pitchFamily="18" charset="0"/>
              </a:rPr>
              <a:t>tử</a:t>
            </a:r>
            <a:r>
              <a:rPr lang="en-US" sz="850" dirty="0">
                <a:latin typeface="Times New Roman" panose="02020603050405020304" pitchFamily="18" charset="0"/>
                <a:ea typeface="Open Sans" pitchFamily="34" charset="-122"/>
                <a:cs typeface="Times New Roman" panose="02020603050405020304" pitchFamily="18" charset="0"/>
              </a:rPr>
              <a:t>.</a:t>
            </a:r>
            <a:endParaRPr lang="en-US" sz="850" dirty="0">
              <a:latin typeface="Times New Roman" panose="02020603050405020304" pitchFamily="18" charset="0"/>
              <a:cs typeface="Times New Roman" panose="02020603050405020304" pitchFamily="18" charset="0"/>
            </a:endParaRPr>
          </a:p>
        </p:txBody>
      </p:sp>
      <p:sp>
        <p:nvSpPr>
          <p:cNvPr id="14" name="Shape 10"/>
          <p:cNvSpPr/>
          <p:nvPr/>
        </p:nvSpPr>
        <p:spPr>
          <a:xfrm>
            <a:off x="9696807" y="1201936"/>
            <a:ext cx="4536638" cy="1103461"/>
          </a:xfrm>
          <a:prstGeom prst="roundRect">
            <a:avLst>
              <a:gd name="adj" fmla="val 4245"/>
            </a:avLst>
          </a:prstGeom>
          <a:solidFill>
            <a:srgbClr val="D6F5EE"/>
          </a:solidFill>
          <a:ln w="7620">
            <a:solidFill>
              <a:srgbClr val="BCDBD4"/>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15" name="Shape 11"/>
          <p:cNvSpPr/>
          <p:nvPr/>
        </p:nvSpPr>
        <p:spPr>
          <a:xfrm>
            <a:off x="9817775" y="1322903"/>
            <a:ext cx="340162" cy="340162"/>
          </a:xfrm>
          <a:prstGeom prst="roundRect">
            <a:avLst>
              <a:gd name="adj" fmla="val 26878621"/>
            </a:avLst>
          </a:prstGeom>
          <a:solidFill>
            <a:srgbClr val="26A688"/>
          </a:solidFill>
          <a:ln/>
        </p:spPr>
        <p:txBody>
          <a:bodyPr/>
          <a:lstStyle/>
          <a:p>
            <a:endParaRPr lang="en-US">
              <a:latin typeface="Times New Roman" panose="02020603050405020304" pitchFamily="18" charset="0"/>
              <a:cs typeface="Times New Roman" panose="02020603050405020304" pitchFamily="18" charset="0"/>
            </a:endParaRPr>
          </a:p>
        </p:txBody>
      </p:sp>
      <p:pic>
        <p:nvPicPr>
          <p:cNvPr id="16"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11358" y="1416487"/>
            <a:ext cx="152995" cy="152995"/>
          </a:xfrm>
          <a:prstGeom prst="rect">
            <a:avLst/>
          </a:prstGeom>
        </p:spPr>
      </p:pic>
      <p:sp>
        <p:nvSpPr>
          <p:cNvPr id="17" name="Text 12"/>
          <p:cNvSpPr/>
          <p:nvPr/>
        </p:nvSpPr>
        <p:spPr>
          <a:xfrm>
            <a:off x="9817775" y="1776413"/>
            <a:ext cx="1417558" cy="177165"/>
          </a:xfrm>
          <a:prstGeom prst="rect">
            <a:avLst/>
          </a:prstGeom>
          <a:noFill/>
          <a:ln/>
        </p:spPr>
        <p:txBody>
          <a:bodyPr wrap="none" lIns="0" tIns="0" rIns="0" bIns="0" rtlCol="0" anchor="t"/>
          <a:lstStyle/>
          <a:p>
            <a:pPr marL="0" indent="0" algn="l">
              <a:lnSpc>
                <a:spcPts val="1350"/>
              </a:lnSpc>
              <a:buNone/>
            </a:pPr>
            <a:endParaRPr lang="en-US" sz="1100" dirty="0">
              <a:latin typeface="Times New Roman" panose="02020603050405020304" pitchFamily="18" charset="0"/>
              <a:cs typeface="Times New Roman" panose="02020603050405020304" pitchFamily="18" charset="0"/>
            </a:endParaRPr>
          </a:p>
        </p:txBody>
      </p:sp>
      <p:sp>
        <p:nvSpPr>
          <p:cNvPr id="18" name="Text 13"/>
          <p:cNvSpPr/>
          <p:nvPr/>
        </p:nvSpPr>
        <p:spPr>
          <a:xfrm>
            <a:off x="9817775" y="1663065"/>
            <a:ext cx="3511154" cy="907977"/>
          </a:xfrm>
          <a:prstGeom prst="rect">
            <a:avLst/>
          </a:prstGeom>
          <a:noFill/>
          <a:ln/>
        </p:spPr>
        <p:txBody>
          <a:bodyPr wrap="none" lIns="0" tIns="0" rIns="0" bIns="0" rtlCol="0" anchor="t"/>
          <a:lstStyle/>
          <a:p>
            <a:pPr marL="342900" indent="-342900" algn="l">
              <a:lnSpc>
                <a:spcPts val="1400"/>
              </a:lnSpc>
              <a:buSzPct val="100000"/>
              <a:buChar char="•"/>
            </a:pPr>
            <a:r>
              <a:rPr lang="en-US" sz="850" dirty="0" err="1">
                <a:latin typeface="Times New Roman" panose="02020603050405020304" pitchFamily="18" charset="0"/>
                <a:cs typeface="Times New Roman" panose="02020603050405020304" pitchFamily="18" charset="0"/>
              </a:rPr>
              <a:t>Xử</a:t>
            </a:r>
            <a:r>
              <a:rPr lang="en-US" sz="850" dirty="0">
                <a:latin typeface="Times New Roman" panose="02020603050405020304" pitchFamily="18" charset="0"/>
                <a:cs typeface="Times New Roman" panose="02020603050405020304" pitchFamily="18" charset="0"/>
              </a:rPr>
              <a:t> </a:t>
            </a:r>
            <a:r>
              <a:rPr lang="en-US" sz="850" dirty="0" err="1">
                <a:latin typeface="Times New Roman" panose="02020603050405020304" pitchFamily="18" charset="0"/>
                <a:cs typeface="Times New Roman" panose="02020603050405020304" pitchFamily="18" charset="0"/>
              </a:rPr>
              <a:t>lý</a:t>
            </a:r>
            <a:r>
              <a:rPr lang="en-US" sz="850" dirty="0">
                <a:latin typeface="Times New Roman" panose="02020603050405020304" pitchFamily="18" charset="0"/>
                <a:cs typeface="Times New Roman" panose="02020603050405020304" pitchFamily="18" charset="0"/>
              </a:rPr>
              <a:t> </a:t>
            </a:r>
            <a:r>
              <a:rPr lang="en-US" sz="850" dirty="0" err="1">
                <a:latin typeface="Times New Roman" panose="02020603050405020304" pitchFamily="18" charset="0"/>
                <a:cs typeface="Times New Roman" panose="02020603050405020304" pitchFamily="18" charset="0"/>
              </a:rPr>
              <a:t>đa</a:t>
            </a:r>
            <a:r>
              <a:rPr lang="en-US" sz="850" dirty="0">
                <a:latin typeface="Times New Roman" panose="02020603050405020304" pitchFamily="18" charset="0"/>
                <a:cs typeface="Times New Roman" panose="02020603050405020304" pitchFamily="18" charset="0"/>
              </a:rPr>
              <a:t> </a:t>
            </a:r>
            <a:r>
              <a:rPr lang="en-US" sz="850" dirty="0" err="1">
                <a:latin typeface="Times New Roman" panose="02020603050405020304" pitchFamily="18" charset="0"/>
                <a:cs typeface="Times New Roman" panose="02020603050405020304" pitchFamily="18" charset="0"/>
              </a:rPr>
              <a:t>cộng</a:t>
            </a:r>
            <a:r>
              <a:rPr lang="en-US" sz="850" dirty="0">
                <a:latin typeface="Times New Roman" panose="02020603050405020304" pitchFamily="18" charset="0"/>
                <a:cs typeface="Times New Roman" panose="02020603050405020304" pitchFamily="18" charset="0"/>
              </a:rPr>
              <a:t> </a:t>
            </a:r>
            <a:r>
              <a:rPr lang="en-US" sz="850" dirty="0" err="1">
                <a:latin typeface="Times New Roman" panose="02020603050405020304" pitchFamily="18" charset="0"/>
                <a:cs typeface="Times New Roman" panose="02020603050405020304" pitchFamily="18" charset="0"/>
              </a:rPr>
              <a:t>tuyến</a:t>
            </a:r>
            <a:endParaRPr lang="en-US" sz="850" dirty="0">
              <a:latin typeface="Times New Roman" panose="02020603050405020304" pitchFamily="18" charset="0"/>
              <a:cs typeface="Times New Roman" panose="02020603050405020304" pitchFamily="18" charset="0"/>
            </a:endParaRPr>
          </a:p>
          <a:p>
            <a:pPr marL="342900" indent="-342900" algn="l">
              <a:lnSpc>
                <a:spcPts val="1400"/>
              </a:lnSpc>
              <a:buSzPct val="100000"/>
              <a:buChar char="•"/>
            </a:pPr>
            <a:r>
              <a:rPr lang="en-US" sz="850" dirty="0">
                <a:latin typeface="Times New Roman" panose="02020603050405020304" pitchFamily="18" charset="0"/>
                <a:cs typeface="Times New Roman" panose="02020603050405020304" pitchFamily="18" charset="0"/>
              </a:rPr>
              <a:t>Thay </a:t>
            </a:r>
            <a:r>
              <a:rPr lang="en-US" sz="850" dirty="0" err="1">
                <a:latin typeface="Times New Roman" panose="02020603050405020304" pitchFamily="18" charset="0"/>
                <a:cs typeface="Times New Roman" panose="02020603050405020304" pitchFamily="18" charset="0"/>
              </a:rPr>
              <a:t>vì</a:t>
            </a:r>
            <a:r>
              <a:rPr lang="en-US" sz="850" dirty="0">
                <a:latin typeface="Times New Roman" panose="02020603050405020304" pitchFamily="18" charset="0"/>
                <a:cs typeface="Times New Roman" panose="02020603050405020304" pitchFamily="18" charset="0"/>
              </a:rPr>
              <a:t> </a:t>
            </a:r>
            <a:r>
              <a:rPr lang="en-US" sz="850" dirty="0" err="1">
                <a:latin typeface="Times New Roman" panose="02020603050405020304" pitchFamily="18" charset="0"/>
                <a:cs typeface="Times New Roman" panose="02020603050405020304" pitchFamily="18" charset="0"/>
              </a:rPr>
              <a:t>xóa</a:t>
            </a:r>
            <a:r>
              <a:rPr lang="en-US" sz="850" dirty="0">
                <a:latin typeface="Times New Roman" panose="02020603050405020304" pitchFamily="18" charset="0"/>
                <a:cs typeface="Times New Roman" panose="02020603050405020304" pitchFamily="18" charset="0"/>
              </a:rPr>
              <a:t> </a:t>
            </a:r>
            <a:r>
              <a:rPr lang="en-US" sz="850" dirty="0" err="1">
                <a:latin typeface="Times New Roman" panose="02020603050405020304" pitchFamily="18" charset="0"/>
                <a:cs typeface="Times New Roman" panose="02020603050405020304" pitchFamily="18" charset="0"/>
              </a:rPr>
              <a:t>bỏ</a:t>
            </a:r>
            <a:r>
              <a:rPr lang="en-US" sz="850" dirty="0">
                <a:latin typeface="Times New Roman" panose="02020603050405020304" pitchFamily="18" charset="0"/>
                <a:cs typeface="Times New Roman" panose="02020603050405020304" pitchFamily="18" charset="0"/>
              </a:rPr>
              <a:t> </a:t>
            </a:r>
            <a:r>
              <a:rPr lang="en-US" sz="850" dirty="0" err="1">
                <a:latin typeface="Times New Roman" panose="02020603050405020304" pitchFamily="18" charset="0"/>
                <a:cs typeface="Times New Roman" panose="02020603050405020304" pitchFamily="18" charset="0"/>
              </a:rPr>
              <a:t>biến</a:t>
            </a:r>
            <a:r>
              <a:rPr lang="en-US" sz="850" dirty="0">
                <a:latin typeface="Times New Roman" panose="02020603050405020304" pitchFamily="18" charset="0"/>
                <a:cs typeface="Times New Roman" panose="02020603050405020304" pitchFamily="18" charset="0"/>
              </a:rPr>
              <a:t>, ta </a:t>
            </a:r>
            <a:r>
              <a:rPr lang="en-US" sz="850" dirty="0" err="1">
                <a:latin typeface="Times New Roman" panose="02020603050405020304" pitchFamily="18" charset="0"/>
                <a:cs typeface="Times New Roman" panose="02020603050405020304" pitchFamily="18" charset="0"/>
              </a:rPr>
              <a:t>sẽ</a:t>
            </a:r>
            <a:r>
              <a:rPr lang="en-US" sz="850" dirty="0">
                <a:latin typeface="Times New Roman" panose="02020603050405020304" pitchFamily="18" charset="0"/>
                <a:cs typeface="Times New Roman" panose="02020603050405020304" pitchFamily="18" charset="0"/>
              </a:rPr>
              <a:t> </a:t>
            </a:r>
            <a:r>
              <a:rPr lang="en-US" sz="850" dirty="0" err="1">
                <a:latin typeface="Times New Roman" panose="02020603050405020304" pitchFamily="18" charset="0"/>
                <a:cs typeface="Times New Roman" panose="02020603050405020304" pitchFamily="18" charset="0"/>
              </a:rPr>
              <a:t>tạo</a:t>
            </a:r>
            <a:r>
              <a:rPr lang="en-US" sz="850" dirty="0">
                <a:latin typeface="Times New Roman" panose="02020603050405020304" pitchFamily="18" charset="0"/>
                <a:cs typeface="Times New Roman" panose="02020603050405020304" pitchFamily="18" charset="0"/>
              </a:rPr>
              <a:t> Feature Interaction ( </a:t>
            </a:r>
            <a:r>
              <a:rPr lang="en-US" sz="850" dirty="0" err="1">
                <a:latin typeface="Times New Roman" panose="02020603050405020304" pitchFamily="18" charset="0"/>
                <a:cs typeface="Times New Roman" panose="02020603050405020304" pitchFamily="18" charset="0"/>
              </a:rPr>
              <a:t>ví</a:t>
            </a:r>
            <a:r>
              <a:rPr lang="en-US" sz="850" dirty="0">
                <a:latin typeface="Times New Roman" panose="02020603050405020304" pitchFamily="18" charset="0"/>
                <a:cs typeface="Times New Roman" panose="02020603050405020304" pitchFamily="18" charset="0"/>
              </a:rPr>
              <a:t> </a:t>
            </a:r>
            <a:r>
              <a:rPr lang="en-US" sz="850" dirty="0" err="1">
                <a:latin typeface="Times New Roman" panose="02020603050405020304" pitchFamily="18" charset="0"/>
                <a:cs typeface="Times New Roman" panose="02020603050405020304" pitchFamily="18" charset="0"/>
              </a:rPr>
              <a:t>dụ</a:t>
            </a:r>
            <a:r>
              <a:rPr lang="en-US" sz="850" dirty="0">
                <a:latin typeface="Times New Roman" panose="02020603050405020304" pitchFamily="18" charset="0"/>
                <a:cs typeface="Times New Roman" panose="02020603050405020304" pitchFamily="18" charset="0"/>
              </a:rPr>
              <a:t> : Energy * Loudness ) </a:t>
            </a:r>
            <a:r>
              <a:rPr lang="en-US" sz="850" dirty="0" err="1">
                <a:latin typeface="Times New Roman" panose="02020603050405020304" pitchFamily="18" charset="0"/>
                <a:cs typeface="Times New Roman" panose="02020603050405020304" pitchFamily="18" charset="0"/>
              </a:rPr>
              <a:t>để</a:t>
            </a:r>
            <a:r>
              <a:rPr lang="en-US" sz="850" dirty="0">
                <a:latin typeface="Times New Roman" panose="02020603050405020304" pitchFamily="18" charset="0"/>
                <a:cs typeface="Times New Roman" panose="02020603050405020304" pitchFamily="18" charset="0"/>
              </a:rPr>
              <a:t> </a:t>
            </a:r>
            <a:r>
              <a:rPr lang="en-US" sz="850" dirty="0" err="1">
                <a:latin typeface="Times New Roman" panose="02020603050405020304" pitchFamily="18" charset="0"/>
                <a:cs typeface="Times New Roman" panose="02020603050405020304" pitchFamily="18" charset="0"/>
              </a:rPr>
              <a:t>mô</a:t>
            </a:r>
            <a:r>
              <a:rPr lang="en-US" sz="850" dirty="0">
                <a:latin typeface="Times New Roman" panose="02020603050405020304" pitchFamily="18" charset="0"/>
                <a:cs typeface="Times New Roman" panose="02020603050405020304" pitchFamily="18" charset="0"/>
              </a:rPr>
              <a:t> </a:t>
            </a:r>
            <a:r>
              <a:rPr lang="en-US" sz="850" dirty="0" err="1">
                <a:latin typeface="Times New Roman" panose="02020603050405020304" pitchFamily="18" charset="0"/>
                <a:cs typeface="Times New Roman" panose="02020603050405020304" pitchFamily="18" charset="0"/>
              </a:rPr>
              <a:t>hình</a:t>
            </a:r>
            <a:endParaRPr lang="en-US" sz="850" dirty="0">
              <a:latin typeface="Times New Roman" panose="02020603050405020304" pitchFamily="18" charset="0"/>
              <a:cs typeface="Times New Roman" panose="02020603050405020304" pitchFamily="18" charset="0"/>
            </a:endParaRPr>
          </a:p>
          <a:p>
            <a:pPr algn="l">
              <a:lnSpc>
                <a:spcPts val="1400"/>
              </a:lnSpc>
              <a:buSzPct val="100000"/>
            </a:pPr>
            <a:r>
              <a:rPr lang="en-US" sz="850" dirty="0" err="1">
                <a:latin typeface="Times New Roman" panose="02020603050405020304" pitchFamily="18" charset="0"/>
                <a:cs typeface="Times New Roman" panose="02020603050405020304" pitchFamily="18" charset="0"/>
              </a:rPr>
              <a:t>học</a:t>
            </a:r>
            <a:r>
              <a:rPr lang="en-US" sz="850" dirty="0">
                <a:latin typeface="Times New Roman" panose="02020603050405020304" pitchFamily="18" charset="0"/>
                <a:cs typeface="Times New Roman" panose="02020603050405020304" pitchFamily="18" charset="0"/>
              </a:rPr>
              <a:t> </a:t>
            </a:r>
            <a:r>
              <a:rPr lang="en-US" sz="850" dirty="0" err="1">
                <a:latin typeface="Times New Roman" panose="02020603050405020304" pitchFamily="18" charset="0"/>
                <a:cs typeface="Times New Roman" panose="02020603050405020304" pitchFamily="18" charset="0"/>
              </a:rPr>
              <a:t>được</a:t>
            </a:r>
            <a:r>
              <a:rPr lang="en-US" sz="850" dirty="0">
                <a:latin typeface="Times New Roman" panose="02020603050405020304" pitchFamily="18" charset="0"/>
                <a:cs typeface="Times New Roman" panose="02020603050405020304" pitchFamily="18" charset="0"/>
              </a:rPr>
              <a:t> </a:t>
            </a:r>
            <a:r>
              <a:rPr lang="en-US" sz="850" dirty="0" err="1">
                <a:latin typeface="Times New Roman" panose="02020603050405020304" pitchFamily="18" charset="0"/>
                <a:cs typeface="Times New Roman" panose="02020603050405020304" pitchFamily="18" charset="0"/>
              </a:rPr>
              <a:t>mối</a:t>
            </a:r>
            <a:r>
              <a:rPr lang="en-US" sz="850" dirty="0">
                <a:latin typeface="Times New Roman" panose="02020603050405020304" pitchFamily="18" charset="0"/>
                <a:cs typeface="Times New Roman" panose="02020603050405020304" pitchFamily="18" charset="0"/>
              </a:rPr>
              <a:t> </a:t>
            </a:r>
            <a:r>
              <a:rPr lang="en-US" sz="850" dirty="0" err="1">
                <a:latin typeface="Times New Roman" panose="02020603050405020304" pitchFamily="18" charset="0"/>
                <a:cs typeface="Times New Roman" panose="02020603050405020304" pitchFamily="18" charset="0"/>
              </a:rPr>
              <a:t>quan</a:t>
            </a:r>
            <a:r>
              <a:rPr lang="en-US" sz="850" dirty="0">
                <a:latin typeface="Times New Roman" panose="02020603050405020304" pitchFamily="18" charset="0"/>
                <a:cs typeface="Times New Roman" panose="02020603050405020304" pitchFamily="18" charset="0"/>
              </a:rPr>
              <a:t> </a:t>
            </a:r>
            <a:r>
              <a:rPr lang="en-US" sz="850" dirty="0" err="1">
                <a:latin typeface="Times New Roman" panose="02020603050405020304" pitchFamily="18" charset="0"/>
                <a:cs typeface="Times New Roman" panose="02020603050405020304" pitchFamily="18" charset="0"/>
              </a:rPr>
              <a:t>hệ</a:t>
            </a:r>
            <a:r>
              <a:rPr lang="en-US" sz="850" dirty="0">
                <a:latin typeface="Times New Roman" panose="02020603050405020304" pitchFamily="18" charset="0"/>
                <a:cs typeface="Times New Roman" panose="02020603050405020304" pitchFamily="18" charset="0"/>
              </a:rPr>
              <a:t> phi </a:t>
            </a:r>
            <a:r>
              <a:rPr lang="en-US" sz="850" dirty="0" err="1">
                <a:latin typeface="Times New Roman" panose="02020603050405020304" pitchFamily="18" charset="0"/>
                <a:cs typeface="Times New Roman" panose="02020603050405020304" pitchFamily="18" charset="0"/>
              </a:rPr>
              <a:t>tuyến</a:t>
            </a:r>
            <a:r>
              <a:rPr lang="en-US" sz="850" dirty="0">
                <a:latin typeface="Times New Roman" panose="02020603050405020304" pitchFamily="18" charset="0"/>
                <a:cs typeface="Times New Roman" panose="02020603050405020304" pitchFamily="18" charset="0"/>
              </a:rPr>
              <a:t> </a:t>
            </a:r>
            <a:r>
              <a:rPr lang="en-US" sz="850" dirty="0" err="1">
                <a:latin typeface="Times New Roman" panose="02020603050405020304" pitchFamily="18" charset="0"/>
                <a:cs typeface="Times New Roman" panose="02020603050405020304" pitchFamily="18" charset="0"/>
              </a:rPr>
              <a:t>tính</a:t>
            </a:r>
            <a:r>
              <a:rPr lang="en-US" sz="850" dirty="0">
                <a:latin typeface="Times New Roman" panose="02020603050405020304" pitchFamily="18" charset="0"/>
                <a:cs typeface="Times New Roman" panose="02020603050405020304" pitchFamily="18" charset="0"/>
              </a:rPr>
              <a:t> </a:t>
            </a:r>
            <a:r>
              <a:rPr lang="en-US" sz="850" dirty="0" err="1">
                <a:latin typeface="Times New Roman" panose="02020603050405020304" pitchFamily="18" charset="0"/>
                <a:cs typeface="Times New Roman" panose="02020603050405020304" pitchFamily="18" charset="0"/>
              </a:rPr>
              <a:t>giữa</a:t>
            </a:r>
            <a:r>
              <a:rPr lang="en-US" sz="850" dirty="0">
                <a:latin typeface="Times New Roman" panose="02020603050405020304" pitchFamily="18" charset="0"/>
                <a:cs typeface="Times New Roman" panose="02020603050405020304" pitchFamily="18" charset="0"/>
              </a:rPr>
              <a:t> </a:t>
            </a:r>
            <a:r>
              <a:rPr lang="en-US" sz="850" dirty="0" err="1">
                <a:latin typeface="Times New Roman" panose="02020603050405020304" pitchFamily="18" charset="0"/>
                <a:cs typeface="Times New Roman" panose="02020603050405020304" pitchFamily="18" charset="0"/>
              </a:rPr>
              <a:t>chúng</a:t>
            </a:r>
            <a:r>
              <a:rPr lang="en-US" sz="850" dirty="0">
                <a:latin typeface="Times New Roman" panose="02020603050405020304" pitchFamily="18" charset="0"/>
                <a:cs typeface="Times New Roman" panose="02020603050405020304" pitchFamily="18" charset="0"/>
              </a:rPr>
              <a:t>.</a:t>
            </a:r>
          </a:p>
        </p:txBody>
      </p:sp>
      <p:sp>
        <p:nvSpPr>
          <p:cNvPr id="19" name="Text 14"/>
          <p:cNvSpPr/>
          <p:nvPr/>
        </p:nvSpPr>
        <p:spPr>
          <a:xfrm>
            <a:off x="396835" y="2494002"/>
            <a:ext cx="1781175" cy="177165"/>
          </a:xfrm>
          <a:prstGeom prst="rect">
            <a:avLst/>
          </a:prstGeom>
          <a:noFill/>
          <a:ln/>
        </p:spPr>
        <p:txBody>
          <a:bodyPr wrap="none" lIns="0" tIns="0" rIns="0" bIns="0" rtlCol="0" anchor="t"/>
          <a:lstStyle/>
          <a:p>
            <a:pPr marL="0" indent="0" algn="l">
              <a:lnSpc>
                <a:spcPts val="1350"/>
              </a:lnSpc>
              <a:buNone/>
            </a:pPr>
            <a:r>
              <a:rPr lang="en-US" sz="1100" b="1" dirty="0">
                <a:latin typeface="Times New Roman" panose="02020603050405020304" pitchFamily="18" charset="0"/>
                <a:ea typeface="Unbounded Bold" pitchFamily="34" charset="-122"/>
                <a:cs typeface="Times New Roman" panose="02020603050405020304" pitchFamily="18" charset="0"/>
              </a:rPr>
              <a:t>Ma trận tương quan</a:t>
            </a:r>
            <a:endParaRPr lang="en-US" sz="1100" dirty="0">
              <a:latin typeface="Times New Roman" panose="02020603050405020304" pitchFamily="18" charset="0"/>
              <a:cs typeface="Times New Roman" panose="02020603050405020304" pitchFamily="18" charset="0"/>
            </a:endParaRPr>
          </a:p>
        </p:txBody>
      </p:sp>
      <p:pic>
        <p:nvPicPr>
          <p:cNvPr id="20" name="Image 3" descr="preencoded.png"/>
          <p:cNvPicPr>
            <a:picLocks noChangeAspect="1"/>
          </p:cNvPicPr>
          <p:nvPr/>
        </p:nvPicPr>
        <p:blipFill>
          <a:blip r:embed="rId9"/>
          <a:stretch>
            <a:fillRect/>
          </a:stretch>
        </p:blipFill>
        <p:spPr>
          <a:xfrm>
            <a:off x="396834" y="2819936"/>
            <a:ext cx="9514523" cy="4772666"/>
          </a:xfrm>
          <a:prstGeom prst="rect">
            <a:avLst/>
          </a:prstGeom>
        </p:spPr>
      </p:pic>
      <p:sp>
        <p:nvSpPr>
          <p:cNvPr id="21" name="Text 15"/>
          <p:cNvSpPr/>
          <p:nvPr/>
        </p:nvSpPr>
        <p:spPr>
          <a:xfrm>
            <a:off x="396835" y="9716810"/>
            <a:ext cx="13836729" cy="181451"/>
          </a:xfrm>
          <a:prstGeom prst="rect">
            <a:avLst/>
          </a:prstGeom>
          <a:noFill/>
          <a:ln/>
        </p:spPr>
        <p:txBody>
          <a:bodyPr wrap="none" lIns="0" tIns="0" rIns="0" bIns="0" rtlCol="0" anchor="t"/>
          <a:lstStyle/>
          <a:p>
            <a:pPr marL="0" indent="0" algn="ctr">
              <a:lnSpc>
                <a:spcPts val="1400"/>
              </a:lnSpc>
              <a:buNone/>
            </a:pPr>
            <a:r>
              <a:rPr lang="en-US" sz="850" dirty="0">
                <a:latin typeface="Times New Roman" panose="02020603050405020304" pitchFamily="18" charset="0"/>
                <a:ea typeface="Open Sans" pitchFamily="34" charset="-122"/>
                <a:cs typeface="Times New Roman" panose="02020603050405020304" pitchFamily="18" charset="0"/>
              </a:rPr>
              <a:t>Màu đỏ đậm thể hiện tương quan mạnh (+), màu xanh đậm thể hiện tương quan âm (-)</a:t>
            </a:r>
            <a:endParaRPr lang="en-US" sz="85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754290A6-8619-AEDB-B6CE-745FDAFA49A6}"/>
              </a:ext>
            </a:extLst>
          </p:cNvPr>
          <p:cNvSpPr txBox="1"/>
          <p:nvPr/>
        </p:nvSpPr>
        <p:spPr>
          <a:xfrm>
            <a:off x="5507950" y="1396163"/>
            <a:ext cx="7315200" cy="281103"/>
          </a:xfrm>
          <a:prstGeom prst="rect">
            <a:avLst/>
          </a:prstGeom>
          <a:noFill/>
        </p:spPr>
        <p:txBody>
          <a:bodyPr wrap="square">
            <a:spAutoFit/>
          </a:bodyPr>
          <a:lstStyle/>
          <a:p>
            <a:pPr marL="0" indent="0" algn="l">
              <a:lnSpc>
                <a:spcPts val="1350"/>
              </a:lnSpc>
              <a:buNone/>
            </a:pPr>
            <a:r>
              <a:rPr lang="en-US" b="1" dirty="0" err="1">
                <a:latin typeface="Times New Roman" panose="02020603050405020304" pitchFamily="18" charset="0"/>
                <a:ea typeface="Unbounded Bold" pitchFamily="34" charset="-122"/>
                <a:cs typeface="Times New Roman" panose="02020603050405020304" pitchFamily="18" charset="0"/>
              </a:rPr>
              <a:t>Phát</a:t>
            </a:r>
            <a:r>
              <a:rPr lang="en-US" b="1" dirty="0">
                <a:latin typeface="Times New Roman" panose="02020603050405020304" pitchFamily="18" charset="0"/>
                <a:ea typeface="Unbounded Bold" pitchFamily="34" charset="-122"/>
                <a:cs typeface="Times New Roman" panose="02020603050405020304" pitchFamily="18" charset="0"/>
              </a:rPr>
              <a:t> </a:t>
            </a:r>
            <a:r>
              <a:rPr lang="en-US" b="1" dirty="0" err="1">
                <a:latin typeface="Times New Roman" panose="02020603050405020304" pitchFamily="18" charset="0"/>
                <a:ea typeface="Unbounded Bold" pitchFamily="34" charset="-122"/>
                <a:cs typeface="Times New Roman" panose="02020603050405020304" pitchFamily="18" charset="0"/>
              </a:rPr>
              <a:t>hiện</a:t>
            </a:r>
            <a:r>
              <a:rPr lang="en-US" b="1" dirty="0">
                <a:latin typeface="Times New Roman" panose="02020603050405020304" pitchFamily="18" charset="0"/>
                <a:ea typeface="Unbounded Bold" pitchFamily="34" charset="-122"/>
                <a:cs typeface="Times New Roman" panose="02020603050405020304" pitchFamily="18" charset="0"/>
              </a:rPr>
              <a:t> </a:t>
            </a:r>
            <a:r>
              <a:rPr lang="en-US" b="1" dirty="0" err="1">
                <a:latin typeface="Times New Roman" panose="02020603050405020304" pitchFamily="18" charset="0"/>
                <a:ea typeface="Unbounded Bold" pitchFamily="34" charset="-122"/>
                <a:cs typeface="Times New Roman" panose="02020603050405020304" pitchFamily="18" charset="0"/>
              </a:rPr>
              <a:t>đối</a:t>
            </a:r>
            <a:r>
              <a:rPr lang="en-US" b="1" dirty="0">
                <a:latin typeface="Times New Roman" panose="02020603050405020304" pitchFamily="18" charset="0"/>
                <a:ea typeface="Unbounded Bold" pitchFamily="34" charset="-122"/>
                <a:cs typeface="Times New Roman" panose="02020603050405020304" pitchFamily="18" charset="0"/>
              </a:rPr>
              <a:t> </a:t>
            </a:r>
            <a:r>
              <a:rPr lang="en-US" b="1" dirty="0" err="1">
                <a:latin typeface="Times New Roman" panose="02020603050405020304" pitchFamily="18" charset="0"/>
                <a:ea typeface="Unbounded Bold" pitchFamily="34" charset="-122"/>
                <a:cs typeface="Times New Roman" panose="02020603050405020304" pitchFamily="18" charset="0"/>
              </a:rPr>
              <a:t>nghịch</a:t>
            </a:r>
            <a:r>
              <a:rPr lang="en-US" b="1" dirty="0">
                <a:latin typeface="Times New Roman" panose="02020603050405020304" pitchFamily="18" charset="0"/>
                <a:ea typeface="Unbounded Bold" pitchFamily="34" charset="-122"/>
                <a:cs typeface="Times New Roman" panose="02020603050405020304" pitchFamily="18" charset="0"/>
              </a:rPr>
              <a:t> ( - )</a:t>
            </a:r>
            <a:endParaRPr lang="en-US" sz="18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A8AB9BF5-1311-A9BE-6687-8BE2F998B436}"/>
              </a:ext>
            </a:extLst>
          </p:cNvPr>
          <p:cNvSpPr txBox="1"/>
          <p:nvPr/>
        </p:nvSpPr>
        <p:spPr>
          <a:xfrm>
            <a:off x="857965" y="1363975"/>
            <a:ext cx="2842498" cy="281103"/>
          </a:xfrm>
          <a:prstGeom prst="rect">
            <a:avLst/>
          </a:prstGeom>
          <a:noFill/>
        </p:spPr>
        <p:txBody>
          <a:bodyPr wrap="square">
            <a:spAutoFit/>
          </a:bodyPr>
          <a:lstStyle/>
          <a:p>
            <a:pPr marL="0" indent="0" algn="l">
              <a:lnSpc>
                <a:spcPts val="1350"/>
              </a:lnSpc>
              <a:buNone/>
            </a:pPr>
            <a:r>
              <a:rPr lang="en-US" sz="1800" b="1" dirty="0" err="1">
                <a:latin typeface="Times New Roman" panose="02020603050405020304" pitchFamily="18" charset="0"/>
                <a:ea typeface="Unbounded Bold" pitchFamily="34" charset="-122"/>
                <a:cs typeface="Times New Roman" panose="02020603050405020304" pitchFamily="18" charset="0"/>
              </a:rPr>
              <a:t>Phát</a:t>
            </a:r>
            <a:r>
              <a:rPr lang="en-US" sz="1800" b="1" dirty="0">
                <a:latin typeface="Times New Roman" panose="02020603050405020304" pitchFamily="18" charset="0"/>
                <a:ea typeface="Unbounded Bold" pitchFamily="34" charset="-122"/>
                <a:cs typeface="Times New Roman" panose="02020603050405020304" pitchFamily="18" charset="0"/>
              </a:rPr>
              <a:t> </a:t>
            </a:r>
            <a:r>
              <a:rPr lang="en-US" sz="1800" b="1" dirty="0" err="1">
                <a:latin typeface="Times New Roman" panose="02020603050405020304" pitchFamily="18" charset="0"/>
                <a:ea typeface="Unbounded Bold" pitchFamily="34" charset="-122"/>
                <a:cs typeface="Times New Roman" panose="02020603050405020304" pitchFamily="18" charset="0"/>
              </a:rPr>
              <a:t>hiện</a:t>
            </a:r>
            <a:r>
              <a:rPr lang="en-US" sz="1800" b="1" dirty="0">
                <a:latin typeface="Times New Roman" panose="02020603050405020304" pitchFamily="18" charset="0"/>
                <a:ea typeface="Unbounded Bold" pitchFamily="34" charset="-122"/>
                <a:cs typeface="Times New Roman" panose="02020603050405020304" pitchFamily="18" charset="0"/>
              </a:rPr>
              <a:t> </a:t>
            </a:r>
            <a:r>
              <a:rPr lang="en-US" b="1" dirty="0" err="1">
                <a:latin typeface="Times New Roman" panose="02020603050405020304" pitchFamily="18" charset="0"/>
                <a:ea typeface="Unbounded Bold" pitchFamily="34" charset="-122"/>
                <a:cs typeface="Times New Roman" panose="02020603050405020304" pitchFamily="18" charset="0"/>
              </a:rPr>
              <a:t>quan</a:t>
            </a:r>
            <a:r>
              <a:rPr lang="en-US" b="1" dirty="0">
                <a:latin typeface="Times New Roman" panose="02020603050405020304" pitchFamily="18" charset="0"/>
                <a:ea typeface="Unbounded Bold" pitchFamily="34" charset="-122"/>
                <a:cs typeface="Times New Roman" panose="02020603050405020304" pitchFamily="18" charset="0"/>
              </a:rPr>
              <a:t> </a:t>
            </a:r>
            <a:r>
              <a:rPr lang="en-US" b="1" dirty="0" err="1">
                <a:latin typeface="Times New Roman" panose="02020603050405020304" pitchFamily="18" charset="0"/>
                <a:ea typeface="Unbounded Bold" pitchFamily="34" charset="-122"/>
                <a:cs typeface="Times New Roman" panose="02020603050405020304" pitchFamily="18" charset="0"/>
              </a:rPr>
              <a:t>trọng</a:t>
            </a:r>
            <a:r>
              <a:rPr lang="en-US" b="1" dirty="0">
                <a:latin typeface="Times New Roman" panose="02020603050405020304" pitchFamily="18" charset="0"/>
                <a:ea typeface="Unbounded Bold" pitchFamily="34" charset="-122"/>
                <a:cs typeface="Times New Roman" panose="02020603050405020304" pitchFamily="18" charset="0"/>
              </a:rPr>
              <a:t> ( + )</a:t>
            </a:r>
            <a:endParaRPr lang="en-US" sz="1800"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45D45045-3BD8-0E7B-415F-0EDC6FF6F056}"/>
              </a:ext>
            </a:extLst>
          </p:cNvPr>
          <p:cNvSpPr txBox="1"/>
          <p:nvPr/>
        </p:nvSpPr>
        <p:spPr>
          <a:xfrm>
            <a:off x="10157936" y="1415954"/>
            <a:ext cx="2514600" cy="281103"/>
          </a:xfrm>
          <a:prstGeom prst="rect">
            <a:avLst/>
          </a:prstGeom>
          <a:noFill/>
        </p:spPr>
        <p:txBody>
          <a:bodyPr wrap="square">
            <a:spAutoFit/>
          </a:bodyPr>
          <a:lstStyle/>
          <a:p>
            <a:pPr marL="0" indent="0" algn="l">
              <a:lnSpc>
                <a:spcPts val="1350"/>
              </a:lnSpc>
              <a:buNone/>
            </a:pPr>
            <a:r>
              <a:rPr lang="en-US" sz="1800" b="1" dirty="0" err="1">
                <a:latin typeface="Times New Roman" panose="02020603050405020304" pitchFamily="18" charset="0"/>
                <a:ea typeface="Unbounded Bold" pitchFamily="34" charset="-122"/>
                <a:cs typeface="Times New Roman" panose="02020603050405020304" pitchFamily="18" charset="0"/>
              </a:rPr>
              <a:t>Giải</a:t>
            </a:r>
            <a:r>
              <a:rPr lang="en-US" sz="1800" b="1" dirty="0">
                <a:latin typeface="Times New Roman" panose="02020603050405020304" pitchFamily="18" charset="0"/>
                <a:ea typeface="Unbounded Bold" pitchFamily="34" charset="-122"/>
                <a:cs typeface="Times New Roman" panose="02020603050405020304" pitchFamily="18" charset="0"/>
              </a:rPr>
              <a:t> </a:t>
            </a:r>
            <a:r>
              <a:rPr lang="en-US" sz="1800" b="1" dirty="0" err="1">
                <a:latin typeface="Times New Roman" panose="02020603050405020304" pitchFamily="18" charset="0"/>
                <a:ea typeface="Unbounded Bold" pitchFamily="34" charset="-122"/>
                <a:cs typeface="Times New Roman" panose="02020603050405020304" pitchFamily="18" charset="0"/>
              </a:rPr>
              <a:t>pháp</a:t>
            </a:r>
            <a:r>
              <a:rPr lang="en-US" sz="1800" b="1" dirty="0">
                <a:latin typeface="Times New Roman" panose="02020603050405020304" pitchFamily="18" charset="0"/>
                <a:ea typeface="Unbounded Bold" pitchFamily="34" charset="-122"/>
                <a:cs typeface="Times New Roman" panose="02020603050405020304" pitchFamily="18" charset="0"/>
              </a:rPr>
              <a:t> </a:t>
            </a:r>
            <a:r>
              <a:rPr lang="en-US" sz="1800" b="1" dirty="0" err="1">
                <a:latin typeface="Times New Roman" panose="02020603050405020304" pitchFamily="18" charset="0"/>
                <a:ea typeface="Unbounded Bold" pitchFamily="34" charset="-122"/>
                <a:cs typeface="Times New Roman" panose="02020603050405020304" pitchFamily="18" charset="0"/>
              </a:rPr>
              <a:t>kỹ</a:t>
            </a:r>
            <a:r>
              <a:rPr lang="en-US" sz="1800" b="1" dirty="0">
                <a:latin typeface="Times New Roman" panose="02020603050405020304" pitchFamily="18" charset="0"/>
                <a:ea typeface="Unbounded Bold" pitchFamily="34" charset="-122"/>
                <a:cs typeface="Times New Roman" panose="02020603050405020304" pitchFamily="18" charset="0"/>
              </a:rPr>
              <a:t> </a:t>
            </a:r>
            <a:r>
              <a:rPr lang="en-US" sz="1800" b="1" dirty="0" err="1">
                <a:latin typeface="Times New Roman" panose="02020603050405020304" pitchFamily="18" charset="0"/>
                <a:ea typeface="Unbounded Bold" pitchFamily="34" charset="-122"/>
                <a:cs typeface="Times New Roman" panose="02020603050405020304" pitchFamily="18" charset="0"/>
              </a:rPr>
              <a:t>thuật</a:t>
            </a:r>
            <a:endParaRPr lang="en-US" sz="1800" dirty="0">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8072AAD6-1C5E-CC3A-68C3-88F74529F802}"/>
              </a:ext>
            </a:extLst>
          </p:cNvPr>
          <p:cNvSpPr txBox="1"/>
          <p:nvPr/>
        </p:nvSpPr>
        <p:spPr>
          <a:xfrm>
            <a:off x="10431304" y="3675057"/>
            <a:ext cx="3707010" cy="2308324"/>
          </a:xfrm>
          <a:prstGeom prst="rect">
            <a:avLst/>
          </a:prstGeom>
          <a:noFill/>
        </p:spPr>
        <p:txBody>
          <a:bodyPr wrap="square">
            <a:spAutoFit/>
          </a:bodyPr>
          <a:lstStyle/>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a:t>
            </a:r>
            <a:r>
              <a:rPr lang="vi-VN" b="1" dirty="0">
                <a:latin typeface="Times New Roman" panose="02020603050405020304" pitchFamily="18" charset="0"/>
                <a:cs typeface="Times New Roman" panose="02020603050405020304" pitchFamily="18" charset="0"/>
              </a:rPr>
              <a:t>Màu Đỏ đậm (Toward 1.0):</a:t>
            </a:r>
            <a:r>
              <a:rPr lang="vi-VN" dirty="0">
                <a:latin typeface="Times New Roman" panose="02020603050405020304" pitchFamily="18" charset="0"/>
                <a:cs typeface="Times New Roman" panose="02020603050405020304" pitchFamily="18" charset="0"/>
              </a:rPr>
              <a:t> Hai biến tăng giảm cùng nhau (Tương quan thuận).</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a:t>
            </a:r>
            <a:r>
              <a:rPr lang="vi-VN" b="1" dirty="0">
                <a:latin typeface="Times New Roman" panose="02020603050405020304" pitchFamily="18" charset="0"/>
                <a:cs typeface="Times New Roman" panose="02020603050405020304" pitchFamily="18" charset="0"/>
              </a:rPr>
              <a:t>Màu Xanh đậm (Toward -1.0):</a:t>
            </a:r>
            <a:r>
              <a:rPr lang="vi-VN" dirty="0">
                <a:latin typeface="Times New Roman" panose="02020603050405020304" pitchFamily="18" charset="0"/>
                <a:cs typeface="Times New Roman" panose="02020603050405020304" pitchFamily="18" charset="0"/>
              </a:rPr>
              <a:t> Một biến tăng thì biến kia giảm (Tương quan nghịch).</a:t>
            </a:r>
          </a:p>
          <a:p>
            <a:pPr>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 </a:t>
            </a:r>
            <a:r>
              <a:rPr lang="vi-VN" b="1" dirty="0">
                <a:latin typeface="Times New Roman" panose="02020603050405020304" pitchFamily="18" charset="0"/>
                <a:cs typeface="Times New Roman" panose="02020603050405020304" pitchFamily="18" charset="0"/>
              </a:rPr>
              <a:t>Màu Nhạt:</a:t>
            </a:r>
            <a:r>
              <a:rPr lang="vi-VN" dirty="0">
                <a:latin typeface="Times New Roman" panose="02020603050405020304" pitchFamily="18" charset="0"/>
                <a:cs typeface="Times New Roman" panose="02020603050405020304" pitchFamily="18" charset="0"/>
              </a:rPr>
              <a:t> Ít hoặc không có mối liên hệ.</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521375" y="409694"/>
            <a:ext cx="9614535" cy="465534"/>
          </a:xfrm>
          <a:prstGeom prst="rect">
            <a:avLst/>
          </a:prstGeom>
          <a:noFill/>
          <a:ln/>
        </p:spPr>
        <p:txBody>
          <a:bodyPr wrap="none" lIns="0" tIns="0" rIns="0" bIns="0" rtlCol="0" anchor="t"/>
          <a:lstStyle/>
          <a:p>
            <a:pPr marL="0" indent="0" algn="l">
              <a:lnSpc>
                <a:spcPts val="3650"/>
              </a:lnSpc>
              <a:buNone/>
            </a:pPr>
            <a:r>
              <a:rPr lang="en-US" sz="2900" b="1" dirty="0">
                <a:latin typeface="Times New Roman" panose="02020603050405020304" pitchFamily="18" charset="0"/>
                <a:ea typeface="Unbounded Bold" pitchFamily="34" charset="-122"/>
                <a:cs typeface="Times New Roman" panose="02020603050405020304" pitchFamily="18" charset="0"/>
              </a:rPr>
              <a:t>Mối quan hệ chặt chẽ: Energy &amp; Loudness</a:t>
            </a:r>
            <a:endParaRPr lang="en-US" sz="2900" dirty="0">
              <a:latin typeface="Times New Roman" panose="02020603050405020304" pitchFamily="18" charset="0"/>
              <a:cs typeface="Times New Roman" panose="02020603050405020304" pitchFamily="18" charset="0"/>
            </a:endParaRPr>
          </a:p>
        </p:txBody>
      </p:sp>
      <p:sp>
        <p:nvSpPr>
          <p:cNvPr id="3" name="Text 1"/>
          <p:cNvSpPr/>
          <p:nvPr/>
        </p:nvSpPr>
        <p:spPr>
          <a:xfrm>
            <a:off x="521375" y="1173123"/>
            <a:ext cx="13587651" cy="238244"/>
          </a:xfrm>
          <a:prstGeom prst="rect">
            <a:avLst/>
          </a:prstGeom>
          <a:noFill/>
          <a:ln/>
        </p:spPr>
        <p:txBody>
          <a:bodyPr wrap="none" lIns="0" tIns="0" rIns="0" bIns="0" rtlCol="0" anchor="t"/>
          <a:lstStyle/>
          <a:p>
            <a:pPr marL="0" indent="0" algn="l">
              <a:lnSpc>
                <a:spcPts val="1850"/>
              </a:lnSpc>
              <a:buNone/>
            </a:pPr>
            <a:r>
              <a:rPr lang="en-US" sz="1150" dirty="0">
                <a:latin typeface="Times New Roman" panose="02020603050405020304" pitchFamily="18" charset="0"/>
                <a:ea typeface="Open Sans" pitchFamily="34" charset="-122"/>
                <a:cs typeface="Times New Roman" panose="02020603050405020304" pitchFamily="18" charset="0"/>
              </a:rPr>
              <a:t>Phân tích chi tiết mối tương quan mạnh giữa Energy và Loudness qua quan sát trực quan và thống kê.</a:t>
            </a:r>
            <a:endParaRPr lang="en-US" sz="1150" dirty="0">
              <a:latin typeface="Times New Roman" panose="02020603050405020304" pitchFamily="18" charset="0"/>
              <a:cs typeface="Times New Roman" panose="02020603050405020304" pitchFamily="18" charset="0"/>
            </a:endParaRPr>
          </a:p>
        </p:txBody>
      </p:sp>
      <p:sp>
        <p:nvSpPr>
          <p:cNvPr id="4" name="Shape 2"/>
          <p:cNvSpPr/>
          <p:nvPr/>
        </p:nvSpPr>
        <p:spPr>
          <a:xfrm>
            <a:off x="521375" y="1578888"/>
            <a:ext cx="4429839" cy="1111687"/>
          </a:xfrm>
          <a:prstGeom prst="roundRect">
            <a:avLst>
              <a:gd name="adj" fmla="val 5629"/>
            </a:avLst>
          </a:prstGeom>
          <a:solidFill>
            <a:srgbClr val="D6F5EE"/>
          </a:solidFill>
          <a:ln w="7620">
            <a:solidFill>
              <a:srgbClr val="BCDBD4"/>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5" name="Text 3"/>
          <p:cNvSpPr/>
          <p:nvPr/>
        </p:nvSpPr>
        <p:spPr>
          <a:xfrm>
            <a:off x="677942" y="1735455"/>
            <a:ext cx="2272308" cy="232767"/>
          </a:xfrm>
          <a:prstGeom prst="rect">
            <a:avLst/>
          </a:prstGeom>
          <a:noFill/>
          <a:ln/>
        </p:spPr>
        <p:txBody>
          <a:bodyPr wrap="none" lIns="0" tIns="0" rIns="0" bIns="0" rtlCol="0" anchor="t"/>
          <a:lstStyle/>
          <a:p>
            <a:pPr marL="0" indent="0" algn="l">
              <a:lnSpc>
                <a:spcPts val="1800"/>
              </a:lnSpc>
              <a:buNone/>
            </a:pPr>
            <a:r>
              <a:rPr lang="en-US" sz="1450" b="1" dirty="0">
                <a:latin typeface="Times New Roman" panose="02020603050405020304" pitchFamily="18" charset="0"/>
                <a:ea typeface="Unbounded Bold" pitchFamily="34" charset="-122"/>
                <a:cs typeface="Times New Roman" panose="02020603050405020304" pitchFamily="18" charset="0"/>
              </a:rPr>
              <a:t>Quan sát trực quan</a:t>
            </a:r>
            <a:endParaRPr lang="en-US" sz="1450" dirty="0">
              <a:latin typeface="Times New Roman" panose="02020603050405020304" pitchFamily="18" charset="0"/>
              <a:cs typeface="Times New Roman" panose="02020603050405020304" pitchFamily="18" charset="0"/>
            </a:endParaRPr>
          </a:p>
        </p:txBody>
      </p:sp>
      <p:sp>
        <p:nvSpPr>
          <p:cNvPr id="6" name="Text 4"/>
          <p:cNvSpPr/>
          <p:nvPr/>
        </p:nvSpPr>
        <p:spPr>
          <a:xfrm>
            <a:off x="677942" y="2057519"/>
            <a:ext cx="4116705" cy="476488"/>
          </a:xfrm>
          <a:prstGeom prst="rect">
            <a:avLst/>
          </a:prstGeom>
          <a:noFill/>
          <a:ln/>
        </p:spPr>
        <p:txBody>
          <a:bodyPr wrap="square" lIns="0" tIns="0" rIns="0" bIns="0" rtlCol="0" anchor="t"/>
          <a:lstStyle/>
          <a:p>
            <a:pPr marL="0" indent="0" algn="l">
              <a:lnSpc>
                <a:spcPts val="1850"/>
              </a:lnSpc>
              <a:buNone/>
            </a:pPr>
            <a:r>
              <a:rPr lang="en-US" sz="1150" dirty="0">
                <a:latin typeface="Times New Roman" panose="02020603050405020304" pitchFamily="18" charset="0"/>
                <a:ea typeface="Open Sans" pitchFamily="34" charset="-122"/>
                <a:cs typeface="Times New Roman" panose="02020603050405020304" pitchFamily="18" charset="0"/>
              </a:rPr>
              <a:t>Hai biểu đồ Boxplot có hình dáng gần như y hệt nhau qua các thể loại nhạc.</a:t>
            </a:r>
            <a:endParaRPr lang="en-US" sz="1150" dirty="0">
              <a:latin typeface="Times New Roman" panose="02020603050405020304" pitchFamily="18" charset="0"/>
              <a:cs typeface="Times New Roman" panose="02020603050405020304" pitchFamily="18" charset="0"/>
            </a:endParaRPr>
          </a:p>
        </p:txBody>
      </p:sp>
      <p:sp>
        <p:nvSpPr>
          <p:cNvPr id="7" name="Shape 5"/>
          <p:cNvSpPr/>
          <p:nvPr/>
        </p:nvSpPr>
        <p:spPr>
          <a:xfrm>
            <a:off x="5100161" y="1578888"/>
            <a:ext cx="4429958" cy="1111687"/>
          </a:xfrm>
          <a:prstGeom prst="roundRect">
            <a:avLst>
              <a:gd name="adj" fmla="val 5629"/>
            </a:avLst>
          </a:prstGeom>
          <a:solidFill>
            <a:srgbClr val="D6F5EE"/>
          </a:solidFill>
          <a:ln w="7620">
            <a:solidFill>
              <a:srgbClr val="BCDBD4"/>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8" name="Text 6"/>
          <p:cNvSpPr/>
          <p:nvPr/>
        </p:nvSpPr>
        <p:spPr>
          <a:xfrm>
            <a:off x="5256728" y="1735455"/>
            <a:ext cx="2006918" cy="232767"/>
          </a:xfrm>
          <a:prstGeom prst="rect">
            <a:avLst/>
          </a:prstGeom>
          <a:noFill/>
          <a:ln/>
        </p:spPr>
        <p:txBody>
          <a:bodyPr wrap="none" lIns="0" tIns="0" rIns="0" bIns="0" rtlCol="0" anchor="t"/>
          <a:lstStyle/>
          <a:p>
            <a:pPr marL="0" indent="0" algn="l">
              <a:lnSpc>
                <a:spcPts val="1800"/>
              </a:lnSpc>
              <a:buNone/>
            </a:pPr>
            <a:r>
              <a:rPr lang="en-US" sz="1450" b="1" dirty="0">
                <a:latin typeface="Times New Roman" panose="02020603050405020304" pitchFamily="18" charset="0"/>
                <a:ea typeface="Unbounded Bold" pitchFamily="34" charset="-122"/>
                <a:cs typeface="Times New Roman" panose="02020603050405020304" pitchFamily="18" charset="0"/>
              </a:rPr>
              <a:t>Kết luận thống kê</a:t>
            </a:r>
            <a:endParaRPr lang="en-US" sz="1450" dirty="0">
              <a:latin typeface="Times New Roman" panose="02020603050405020304" pitchFamily="18" charset="0"/>
              <a:cs typeface="Times New Roman" panose="02020603050405020304" pitchFamily="18" charset="0"/>
            </a:endParaRPr>
          </a:p>
        </p:txBody>
      </p:sp>
      <p:sp>
        <p:nvSpPr>
          <p:cNvPr id="9" name="Text 7"/>
          <p:cNvSpPr/>
          <p:nvPr/>
        </p:nvSpPr>
        <p:spPr>
          <a:xfrm>
            <a:off x="5256728" y="2057519"/>
            <a:ext cx="4116824" cy="476488"/>
          </a:xfrm>
          <a:prstGeom prst="rect">
            <a:avLst/>
          </a:prstGeom>
          <a:noFill/>
          <a:ln/>
        </p:spPr>
        <p:txBody>
          <a:bodyPr wrap="square" lIns="0" tIns="0" rIns="0" bIns="0" rtlCol="0" anchor="t"/>
          <a:lstStyle/>
          <a:p>
            <a:pPr marL="0" indent="0" algn="l">
              <a:lnSpc>
                <a:spcPts val="1850"/>
              </a:lnSpc>
              <a:buNone/>
            </a:pPr>
            <a:r>
              <a:rPr lang="en-US" sz="1150" dirty="0">
                <a:latin typeface="Times New Roman" panose="02020603050405020304" pitchFamily="18" charset="0"/>
                <a:ea typeface="Open Sans" pitchFamily="34" charset="-122"/>
                <a:cs typeface="Times New Roman" panose="02020603050405020304" pitchFamily="18" charset="0"/>
              </a:rPr>
              <a:t>Xác nhận hệ số tương quan r = 0.76, hai biến mang thông tin dư thừa.</a:t>
            </a:r>
            <a:endParaRPr lang="en-US" sz="1150" dirty="0">
              <a:latin typeface="Times New Roman" panose="02020603050405020304" pitchFamily="18" charset="0"/>
              <a:cs typeface="Times New Roman" panose="02020603050405020304" pitchFamily="18" charset="0"/>
            </a:endParaRPr>
          </a:p>
        </p:txBody>
      </p:sp>
      <p:sp>
        <p:nvSpPr>
          <p:cNvPr id="10" name="Shape 8"/>
          <p:cNvSpPr/>
          <p:nvPr/>
        </p:nvSpPr>
        <p:spPr>
          <a:xfrm>
            <a:off x="9679067" y="1578888"/>
            <a:ext cx="4429958" cy="1111687"/>
          </a:xfrm>
          <a:prstGeom prst="roundRect">
            <a:avLst>
              <a:gd name="adj" fmla="val 5629"/>
            </a:avLst>
          </a:prstGeom>
          <a:solidFill>
            <a:srgbClr val="D6F5EE"/>
          </a:solidFill>
          <a:ln w="7620">
            <a:solidFill>
              <a:srgbClr val="BCDBD4"/>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11" name="Text 9"/>
          <p:cNvSpPr/>
          <p:nvPr/>
        </p:nvSpPr>
        <p:spPr>
          <a:xfrm>
            <a:off x="9835634" y="1735455"/>
            <a:ext cx="1862257" cy="232767"/>
          </a:xfrm>
          <a:prstGeom prst="rect">
            <a:avLst/>
          </a:prstGeom>
          <a:noFill/>
          <a:ln/>
        </p:spPr>
        <p:txBody>
          <a:bodyPr wrap="none" lIns="0" tIns="0" rIns="0" bIns="0" rtlCol="0" anchor="t"/>
          <a:lstStyle/>
          <a:p>
            <a:pPr marL="0" indent="0" algn="l">
              <a:lnSpc>
                <a:spcPts val="1800"/>
              </a:lnSpc>
              <a:buNone/>
            </a:pPr>
            <a:r>
              <a:rPr lang="en-US" sz="1450" b="1" dirty="0">
                <a:latin typeface="Times New Roman" panose="02020603050405020304" pitchFamily="18" charset="0"/>
                <a:ea typeface="Unbounded Bold" pitchFamily="34" charset="-122"/>
                <a:cs typeface="Times New Roman" panose="02020603050405020304" pitchFamily="18" charset="0"/>
              </a:rPr>
              <a:t>Giải pháp</a:t>
            </a:r>
            <a:endParaRPr lang="en-US" sz="1450" dirty="0">
              <a:latin typeface="Times New Roman" panose="02020603050405020304" pitchFamily="18" charset="0"/>
              <a:cs typeface="Times New Roman" panose="02020603050405020304" pitchFamily="18" charset="0"/>
            </a:endParaRPr>
          </a:p>
        </p:txBody>
      </p:sp>
      <p:sp>
        <p:nvSpPr>
          <p:cNvPr id="12" name="Text 10"/>
          <p:cNvSpPr/>
          <p:nvPr/>
        </p:nvSpPr>
        <p:spPr>
          <a:xfrm>
            <a:off x="9835634" y="2057519"/>
            <a:ext cx="4116824" cy="476488"/>
          </a:xfrm>
          <a:prstGeom prst="rect">
            <a:avLst/>
          </a:prstGeom>
          <a:noFill/>
          <a:ln/>
        </p:spPr>
        <p:txBody>
          <a:bodyPr wrap="square" lIns="0" tIns="0" rIns="0" bIns="0" rtlCol="0" anchor="t"/>
          <a:lstStyle/>
          <a:p>
            <a:pPr marL="0" indent="0" algn="l">
              <a:lnSpc>
                <a:spcPts val="1850"/>
              </a:lnSpc>
              <a:buNone/>
            </a:pPr>
            <a:r>
              <a:rPr lang="en-US" sz="1150" dirty="0">
                <a:latin typeface="Times New Roman" panose="02020603050405020304" pitchFamily="18" charset="0"/>
                <a:ea typeface="Open Sans" pitchFamily="34" charset="-122"/>
                <a:cs typeface="Times New Roman" panose="02020603050405020304" pitchFamily="18" charset="0"/>
              </a:rPr>
              <a:t>Tạo biến tương tác Energy_Loudness_Interaction để học "Cường độ tổng hợp".</a:t>
            </a:r>
            <a:endParaRPr lang="en-US" sz="1150" dirty="0">
              <a:latin typeface="Times New Roman" panose="02020603050405020304" pitchFamily="18" charset="0"/>
              <a:cs typeface="Times New Roman" panose="02020603050405020304" pitchFamily="18" charset="0"/>
            </a:endParaRPr>
          </a:p>
        </p:txBody>
      </p:sp>
      <p:sp>
        <p:nvSpPr>
          <p:cNvPr id="13" name="Text 11"/>
          <p:cNvSpPr/>
          <p:nvPr/>
        </p:nvSpPr>
        <p:spPr>
          <a:xfrm>
            <a:off x="521375" y="2913936"/>
            <a:ext cx="5281255" cy="279321"/>
          </a:xfrm>
          <a:prstGeom prst="rect">
            <a:avLst/>
          </a:prstGeom>
          <a:noFill/>
          <a:ln/>
        </p:spPr>
        <p:txBody>
          <a:bodyPr wrap="none" lIns="0" tIns="0" rIns="0" bIns="0" rtlCol="0" anchor="t"/>
          <a:lstStyle/>
          <a:p>
            <a:pPr marL="0" indent="0" algn="l">
              <a:lnSpc>
                <a:spcPts val="2150"/>
              </a:lnSpc>
              <a:buNone/>
            </a:pPr>
            <a:r>
              <a:rPr lang="en-US" sz="1750" b="1" dirty="0">
                <a:latin typeface="Times New Roman" panose="02020603050405020304" pitchFamily="18" charset="0"/>
                <a:ea typeface="Unbounded Bold" pitchFamily="34" charset="-122"/>
                <a:cs typeface="Times New Roman" panose="02020603050405020304" pitchFamily="18" charset="0"/>
              </a:rPr>
              <a:t>So sánh Boxplots Energy vs Loudness</a:t>
            </a:r>
            <a:endParaRPr lang="en-US" sz="1750" dirty="0">
              <a:latin typeface="Times New Roman" panose="02020603050405020304" pitchFamily="18" charset="0"/>
              <a:cs typeface="Times New Roman" panose="02020603050405020304" pitchFamily="18" charset="0"/>
            </a:endParaRPr>
          </a:p>
        </p:txBody>
      </p:sp>
      <p:pic>
        <p:nvPicPr>
          <p:cNvPr id="14" name="Image 0" descr="preencoded.png"/>
          <p:cNvPicPr>
            <a:picLocks noChangeAspect="1"/>
          </p:cNvPicPr>
          <p:nvPr/>
        </p:nvPicPr>
        <p:blipFill>
          <a:blip r:embed="rId3"/>
          <a:stretch>
            <a:fillRect/>
          </a:stretch>
        </p:blipFill>
        <p:spPr>
          <a:xfrm>
            <a:off x="521375" y="3193258"/>
            <a:ext cx="6612136" cy="3669879"/>
          </a:xfrm>
          <a:prstGeom prst="rect">
            <a:avLst/>
          </a:prstGeom>
        </p:spPr>
      </p:pic>
      <p:sp>
        <p:nvSpPr>
          <p:cNvPr id="15" name="Text 12"/>
          <p:cNvSpPr/>
          <p:nvPr/>
        </p:nvSpPr>
        <p:spPr>
          <a:xfrm>
            <a:off x="521375" y="6863137"/>
            <a:ext cx="6612136" cy="238244"/>
          </a:xfrm>
          <a:prstGeom prst="rect">
            <a:avLst/>
          </a:prstGeom>
          <a:noFill/>
          <a:ln/>
        </p:spPr>
        <p:txBody>
          <a:bodyPr wrap="none" lIns="0" tIns="0" rIns="0" bIns="0" rtlCol="0" anchor="t"/>
          <a:lstStyle/>
          <a:p>
            <a:pPr marL="0" indent="0" algn="l">
              <a:lnSpc>
                <a:spcPts val="1850"/>
              </a:lnSpc>
              <a:buNone/>
            </a:pPr>
            <a:r>
              <a:rPr lang="en-US" sz="1150" dirty="0">
                <a:latin typeface="Times New Roman" panose="02020603050405020304" pitchFamily="18" charset="0"/>
                <a:ea typeface="Open Sans" pitchFamily="34" charset="-122"/>
                <a:cs typeface="Times New Roman" panose="02020603050405020304" pitchFamily="18" charset="0"/>
              </a:rPr>
              <a:t>Violin plot của Energy</a:t>
            </a:r>
            <a:endParaRPr lang="en-US" sz="1150" dirty="0">
              <a:latin typeface="Times New Roman" panose="02020603050405020304" pitchFamily="18" charset="0"/>
              <a:cs typeface="Times New Roman" panose="02020603050405020304" pitchFamily="18" charset="0"/>
            </a:endParaRPr>
          </a:p>
        </p:txBody>
      </p:sp>
      <p:pic>
        <p:nvPicPr>
          <p:cNvPr id="16" name="Image 1" descr="preencoded.png"/>
          <p:cNvPicPr>
            <a:picLocks noChangeAspect="1"/>
          </p:cNvPicPr>
          <p:nvPr/>
        </p:nvPicPr>
        <p:blipFill>
          <a:blip r:embed="rId4"/>
          <a:stretch>
            <a:fillRect/>
          </a:stretch>
        </p:blipFill>
        <p:spPr>
          <a:xfrm>
            <a:off x="7504509" y="3193258"/>
            <a:ext cx="6612136" cy="3669879"/>
          </a:xfrm>
          <a:prstGeom prst="rect">
            <a:avLst/>
          </a:prstGeom>
        </p:spPr>
      </p:pic>
      <p:sp>
        <p:nvSpPr>
          <p:cNvPr id="17" name="Text 13"/>
          <p:cNvSpPr/>
          <p:nvPr/>
        </p:nvSpPr>
        <p:spPr>
          <a:xfrm>
            <a:off x="7504509" y="6863137"/>
            <a:ext cx="6612136" cy="238244"/>
          </a:xfrm>
          <a:prstGeom prst="rect">
            <a:avLst/>
          </a:prstGeom>
          <a:noFill/>
          <a:ln/>
        </p:spPr>
        <p:txBody>
          <a:bodyPr wrap="none" lIns="0" tIns="0" rIns="0" bIns="0" rtlCol="0" anchor="t"/>
          <a:lstStyle/>
          <a:p>
            <a:pPr marL="0" indent="0" algn="l">
              <a:lnSpc>
                <a:spcPts val="1850"/>
              </a:lnSpc>
              <a:buNone/>
            </a:pPr>
            <a:r>
              <a:rPr lang="en-US" sz="1150" dirty="0">
                <a:latin typeface="Times New Roman" panose="02020603050405020304" pitchFamily="18" charset="0"/>
                <a:ea typeface="Open Sans" pitchFamily="34" charset="-122"/>
                <a:cs typeface="Times New Roman" panose="02020603050405020304" pitchFamily="18" charset="0"/>
              </a:rPr>
              <a:t>Violin plo của Loudness</a:t>
            </a:r>
            <a:endParaRPr lang="en-US" sz="1150" dirty="0">
              <a:latin typeface="Times New Roman" panose="02020603050405020304" pitchFamily="18" charset="0"/>
              <a:cs typeface="Times New Roman" panose="02020603050405020304" pitchFamily="18" charset="0"/>
            </a:endParaRPr>
          </a:p>
        </p:txBody>
      </p:sp>
      <p:sp>
        <p:nvSpPr>
          <p:cNvPr id="18" name="Text 14"/>
          <p:cNvSpPr/>
          <p:nvPr/>
        </p:nvSpPr>
        <p:spPr>
          <a:xfrm>
            <a:off x="521375" y="7181635"/>
            <a:ext cx="13587651" cy="534257"/>
          </a:xfrm>
          <a:prstGeom prst="rect">
            <a:avLst/>
          </a:prstGeom>
          <a:noFill/>
          <a:ln/>
        </p:spPr>
        <p:txBody>
          <a:bodyPr wrap="square" lIns="0" tIns="0" rIns="0" bIns="0" rtlCol="0" anchor="t"/>
          <a:lstStyle/>
          <a:p>
            <a:pPr marL="0" indent="0" algn="l">
              <a:lnSpc>
                <a:spcPts val="1850"/>
              </a:lnSpc>
              <a:buNone/>
            </a:pPr>
            <a:r>
              <a:rPr lang="en-US" sz="1150" dirty="0">
                <a:latin typeface="Times New Roman" panose="02020603050405020304" pitchFamily="18" charset="0"/>
                <a:ea typeface="Open Sans" pitchFamily="34" charset="-122"/>
                <a:cs typeface="Times New Roman" panose="02020603050405020304" pitchFamily="18" charset="0"/>
              </a:rPr>
              <a:t>Mối tương quan mạnh giữa Energy và Loudness cho thấy hai biến này cung cấp thông tin tương tự về "Cường độ tổng hợp" của một bản nhạc. Việc xử lý đa cộng tuyến bằng cách tạo biến tương tác giúp mô hình học hiệu quả hơn, tránh nhiễu do sự trùng lặp thông tin và cải thiện khả năng khái quát hóa.</a:t>
            </a:r>
            <a:endParaRPr lang="en-US" sz="11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481251" y="378023"/>
            <a:ext cx="9930527" cy="429578"/>
          </a:xfrm>
          <a:prstGeom prst="rect">
            <a:avLst/>
          </a:prstGeom>
          <a:noFill/>
          <a:ln/>
        </p:spPr>
        <p:txBody>
          <a:bodyPr wrap="none" lIns="0" tIns="0" rIns="0" bIns="0" rtlCol="0" anchor="t"/>
          <a:lstStyle/>
          <a:p>
            <a:pPr marL="0" indent="0" algn="l">
              <a:lnSpc>
                <a:spcPts val="3350"/>
              </a:lnSpc>
              <a:buNone/>
            </a:pPr>
            <a:r>
              <a:rPr lang="en-US" sz="2700" b="1" dirty="0">
                <a:latin typeface="Times New Roman" panose="02020603050405020304" pitchFamily="18" charset="0"/>
                <a:ea typeface="Unbounded Bold" pitchFamily="34" charset="-122"/>
                <a:cs typeface="Times New Roman" panose="02020603050405020304" pitchFamily="18" charset="0"/>
              </a:rPr>
              <a:t>Phân tích đặc trưng: Danceability (Độ dễ nhảy)</a:t>
            </a:r>
            <a:endParaRPr lang="en-US" sz="2700" dirty="0">
              <a:latin typeface="Times New Roman" panose="02020603050405020304" pitchFamily="18" charset="0"/>
              <a:cs typeface="Times New Roman" panose="02020603050405020304" pitchFamily="18" charset="0"/>
            </a:endParaRPr>
          </a:p>
        </p:txBody>
      </p:sp>
      <p:sp>
        <p:nvSpPr>
          <p:cNvPr id="3" name="Text 1"/>
          <p:cNvSpPr/>
          <p:nvPr/>
        </p:nvSpPr>
        <p:spPr>
          <a:xfrm>
            <a:off x="481251" y="1082516"/>
            <a:ext cx="13667899" cy="220028"/>
          </a:xfrm>
          <a:prstGeom prst="rect">
            <a:avLst/>
          </a:prstGeom>
          <a:noFill/>
          <a:ln/>
        </p:spPr>
        <p:txBody>
          <a:bodyPr wrap="none" lIns="0" tIns="0" rIns="0" bIns="0" rtlCol="0" anchor="t"/>
          <a:lstStyle/>
          <a:p>
            <a:pPr marL="0" indent="0" algn="l">
              <a:lnSpc>
                <a:spcPts val="1700"/>
              </a:lnSpc>
              <a:buNone/>
            </a:pPr>
            <a:r>
              <a:rPr lang="en-US" sz="1050" dirty="0">
                <a:latin typeface="Times New Roman" panose="02020603050405020304" pitchFamily="18" charset="0"/>
                <a:ea typeface="Open Sans" pitchFamily="34" charset="-122"/>
                <a:cs typeface="Times New Roman" panose="02020603050405020304" pitchFamily="18" charset="0"/>
              </a:rPr>
              <a:t>Phân tích chi tiết đặc trưng Danceability để hiểu khả năng phân biệt các thể loại nhạc.</a:t>
            </a:r>
            <a:endParaRPr lang="en-US" sz="1050" dirty="0">
              <a:latin typeface="Times New Roman" panose="02020603050405020304" pitchFamily="18" charset="0"/>
              <a:cs typeface="Times New Roman" panose="02020603050405020304" pitchFamily="18" charset="0"/>
            </a:endParaRPr>
          </a:p>
        </p:txBody>
      </p:sp>
      <p:sp>
        <p:nvSpPr>
          <p:cNvPr id="4" name="Shape 2"/>
          <p:cNvSpPr/>
          <p:nvPr/>
        </p:nvSpPr>
        <p:spPr>
          <a:xfrm>
            <a:off x="481251" y="1457206"/>
            <a:ext cx="4464368" cy="1027390"/>
          </a:xfrm>
          <a:prstGeom prst="roundRect">
            <a:avLst>
              <a:gd name="adj" fmla="val 5621"/>
            </a:avLst>
          </a:prstGeom>
          <a:solidFill>
            <a:srgbClr val="D6F5EE"/>
          </a:solidFill>
          <a:ln w="7620">
            <a:solidFill>
              <a:srgbClr val="BCDBD4"/>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5" name="Text 3"/>
          <p:cNvSpPr/>
          <p:nvPr/>
        </p:nvSpPr>
        <p:spPr>
          <a:xfrm>
            <a:off x="626269" y="1602224"/>
            <a:ext cx="1718786" cy="214908"/>
          </a:xfrm>
          <a:prstGeom prst="rect">
            <a:avLst/>
          </a:prstGeom>
          <a:noFill/>
          <a:ln/>
        </p:spPr>
        <p:txBody>
          <a:bodyPr wrap="none" lIns="0" tIns="0" rIns="0" bIns="0" rtlCol="0" anchor="t"/>
          <a:lstStyle/>
          <a:p>
            <a:pPr marL="0" indent="0" algn="l">
              <a:lnSpc>
                <a:spcPts val="1650"/>
              </a:lnSpc>
              <a:buNone/>
            </a:pPr>
            <a:r>
              <a:rPr lang="en-US" sz="1350" b="1" dirty="0">
                <a:latin typeface="Times New Roman" panose="02020603050405020304" pitchFamily="18" charset="0"/>
                <a:ea typeface="Unbounded Bold" pitchFamily="34" charset="-122"/>
                <a:cs typeface="Times New Roman" panose="02020603050405020304" pitchFamily="18" charset="0"/>
              </a:rPr>
              <a:t>Quan sát chính</a:t>
            </a:r>
            <a:endParaRPr lang="en-US" sz="1350" dirty="0">
              <a:latin typeface="Times New Roman" panose="02020603050405020304" pitchFamily="18" charset="0"/>
              <a:cs typeface="Times New Roman" panose="02020603050405020304" pitchFamily="18" charset="0"/>
            </a:endParaRPr>
          </a:p>
        </p:txBody>
      </p:sp>
      <p:sp>
        <p:nvSpPr>
          <p:cNvPr id="6" name="Text 4"/>
          <p:cNvSpPr/>
          <p:nvPr/>
        </p:nvSpPr>
        <p:spPr>
          <a:xfrm>
            <a:off x="626269" y="1899523"/>
            <a:ext cx="4174331" cy="440055"/>
          </a:xfrm>
          <a:prstGeom prst="rect">
            <a:avLst/>
          </a:prstGeom>
          <a:noFill/>
          <a:ln/>
        </p:spPr>
        <p:txBody>
          <a:bodyPr wrap="square" lIns="0" tIns="0" rIns="0" bIns="0" rtlCol="0" anchor="t"/>
          <a:lstStyle/>
          <a:p>
            <a:pPr marL="0" indent="0" algn="l">
              <a:lnSpc>
                <a:spcPts val="1700"/>
              </a:lnSpc>
              <a:buNone/>
            </a:pPr>
            <a:r>
              <a:rPr lang="en-US" sz="1050" dirty="0">
                <a:latin typeface="Times New Roman" panose="02020603050405020304" pitchFamily="18" charset="0"/>
                <a:ea typeface="Open Sans" pitchFamily="34" charset="-122"/>
                <a:cs typeface="Times New Roman" panose="02020603050405020304" pitchFamily="18" charset="0"/>
              </a:rPr>
              <a:t>Class 2 &amp; 10 có Danceability trung bình rất cao (&gt;0.75), Class 0 &amp; 8 có chỉ số thấp (&lt;0.4).</a:t>
            </a:r>
            <a:endParaRPr lang="en-US" sz="1050" dirty="0">
              <a:latin typeface="Times New Roman" panose="02020603050405020304" pitchFamily="18" charset="0"/>
              <a:cs typeface="Times New Roman" panose="02020603050405020304" pitchFamily="18" charset="0"/>
            </a:endParaRPr>
          </a:p>
        </p:txBody>
      </p:sp>
      <p:sp>
        <p:nvSpPr>
          <p:cNvPr id="7" name="Shape 5"/>
          <p:cNvSpPr/>
          <p:nvPr/>
        </p:nvSpPr>
        <p:spPr>
          <a:xfrm>
            <a:off x="5083016" y="1457206"/>
            <a:ext cx="4464368" cy="1027390"/>
          </a:xfrm>
          <a:prstGeom prst="roundRect">
            <a:avLst>
              <a:gd name="adj" fmla="val 5621"/>
            </a:avLst>
          </a:prstGeom>
          <a:solidFill>
            <a:srgbClr val="D6F5EE"/>
          </a:solidFill>
          <a:ln w="7620">
            <a:solidFill>
              <a:srgbClr val="BCDBD4"/>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8" name="Text 6"/>
          <p:cNvSpPr/>
          <p:nvPr/>
        </p:nvSpPr>
        <p:spPr>
          <a:xfrm>
            <a:off x="5228034" y="1602224"/>
            <a:ext cx="1990963" cy="214908"/>
          </a:xfrm>
          <a:prstGeom prst="rect">
            <a:avLst/>
          </a:prstGeom>
          <a:noFill/>
          <a:ln/>
        </p:spPr>
        <p:txBody>
          <a:bodyPr wrap="none" lIns="0" tIns="0" rIns="0" bIns="0" rtlCol="0" anchor="t"/>
          <a:lstStyle/>
          <a:p>
            <a:pPr marL="0" indent="0" algn="l">
              <a:lnSpc>
                <a:spcPts val="1650"/>
              </a:lnSpc>
              <a:buNone/>
            </a:pPr>
            <a:r>
              <a:rPr lang="en-US" sz="1350" b="1" dirty="0">
                <a:latin typeface="Times New Roman" panose="02020603050405020304" pitchFamily="18" charset="0"/>
                <a:ea typeface="Unbounded Bold" pitchFamily="34" charset="-122"/>
                <a:cs typeface="Times New Roman" panose="02020603050405020304" pitchFamily="18" charset="0"/>
              </a:rPr>
              <a:t>Insight quan trọng</a:t>
            </a:r>
            <a:endParaRPr lang="en-US" sz="1350" dirty="0">
              <a:latin typeface="Times New Roman" panose="02020603050405020304" pitchFamily="18" charset="0"/>
              <a:cs typeface="Times New Roman" panose="02020603050405020304" pitchFamily="18" charset="0"/>
            </a:endParaRPr>
          </a:p>
        </p:txBody>
      </p:sp>
      <p:sp>
        <p:nvSpPr>
          <p:cNvPr id="9" name="Text 7"/>
          <p:cNvSpPr/>
          <p:nvPr/>
        </p:nvSpPr>
        <p:spPr>
          <a:xfrm>
            <a:off x="5228034" y="1899523"/>
            <a:ext cx="4174331" cy="440055"/>
          </a:xfrm>
          <a:prstGeom prst="rect">
            <a:avLst/>
          </a:prstGeom>
          <a:noFill/>
          <a:ln/>
        </p:spPr>
        <p:txBody>
          <a:bodyPr wrap="square" lIns="0" tIns="0" rIns="0" bIns="0" rtlCol="0" anchor="t"/>
          <a:lstStyle/>
          <a:p>
            <a:pPr marL="0" indent="0" algn="l">
              <a:lnSpc>
                <a:spcPts val="1700"/>
              </a:lnSpc>
              <a:buNone/>
            </a:pPr>
            <a:r>
              <a:rPr lang="en-US" sz="1050" dirty="0">
                <a:latin typeface="Times New Roman" panose="02020603050405020304" pitchFamily="18" charset="0"/>
                <a:ea typeface="Open Sans" pitchFamily="34" charset="-122"/>
                <a:cs typeface="Times New Roman" panose="02020603050405020304" pitchFamily="18" charset="0"/>
              </a:rPr>
              <a:t>Danceability đóng vai trò như "Bộ lọc" phân biệt nhạc sôi động và nhạc thính phòng.</a:t>
            </a:r>
            <a:endParaRPr lang="en-US" sz="1050" dirty="0">
              <a:latin typeface="Times New Roman" panose="02020603050405020304" pitchFamily="18" charset="0"/>
              <a:cs typeface="Times New Roman" panose="02020603050405020304" pitchFamily="18" charset="0"/>
            </a:endParaRPr>
          </a:p>
        </p:txBody>
      </p:sp>
      <p:sp>
        <p:nvSpPr>
          <p:cNvPr id="10" name="Shape 8"/>
          <p:cNvSpPr/>
          <p:nvPr/>
        </p:nvSpPr>
        <p:spPr>
          <a:xfrm>
            <a:off x="9684782" y="1457206"/>
            <a:ext cx="4464368" cy="1027390"/>
          </a:xfrm>
          <a:prstGeom prst="roundRect">
            <a:avLst>
              <a:gd name="adj" fmla="val 5621"/>
            </a:avLst>
          </a:prstGeom>
          <a:solidFill>
            <a:srgbClr val="D6F5EE"/>
          </a:solidFill>
          <a:ln w="7620">
            <a:solidFill>
              <a:srgbClr val="BCDBD4"/>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11" name="Text 9"/>
          <p:cNvSpPr/>
          <p:nvPr/>
        </p:nvSpPr>
        <p:spPr>
          <a:xfrm>
            <a:off x="9829800" y="1602224"/>
            <a:ext cx="1718786" cy="214908"/>
          </a:xfrm>
          <a:prstGeom prst="rect">
            <a:avLst/>
          </a:prstGeom>
          <a:noFill/>
          <a:ln/>
        </p:spPr>
        <p:txBody>
          <a:bodyPr wrap="none" lIns="0" tIns="0" rIns="0" bIns="0" rtlCol="0" anchor="t"/>
          <a:lstStyle/>
          <a:p>
            <a:pPr marL="0" indent="0" algn="l">
              <a:lnSpc>
                <a:spcPts val="1650"/>
              </a:lnSpc>
              <a:buNone/>
            </a:pPr>
            <a:r>
              <a:rPr lang="en-US" sz="1350" b="1" dirty="0">
                <a:latin typeface="Times New Roman" panose="02020603050405020304" pitchFamily="18" charset="0"/>
                <a:ea typeface="Unbounded Bold" pitchFamily="34" charset="-122"/>
                <a:cs typeface="Times New Roman" panose="02020603050405020304" pitchFamily="18" charset="0"/>
              </a:rPr>
              <a:t>Kết luận</a:t>
            </a:r>
            <a:endParaRPr lang="en-US" sz="1350" dirty="0">
              <a:latin typeface="Times New Roman" panose="02020603050405020304" pitchFamily="18" charset="0"/>
              <a:cs typeface="Times New Roman" panose="02020603050405020304" pitchFamily="18" charset="0"/>
            </a:endParaRPr>
          </a:p>
        </p:txBody>
      </p:sp>
      <p:sp>
        <p:nvSpPr>
          <p:cNvPr id="12" name="Text 10"/>
          <p:cNvSpPr/>
          <p:nvPr/>
        </p:nvSpPr>
        <p:spPr>
          <a:xfrm>
            <a:off x="9829800" y="1899523"/>
            <a:ext cx="4174331" cy="440055"/>
          </a:xfrm>
          <a:prstGeom prst="rect">
            <a:avLst/>
          </a:prstGeom>
          <a:noFill/>
          <a:ln/>
        </p:spPr>
        <p:txBody>
          <a:bodyPr wrap="square" lIns="0" tIns="0" rIns="0" bIns="0" rtlCol="0" anchor="t"/>
          <a:lstStyle/>
          <a:p>
            <a:pPr marL="0" indent="0" algn="l">
              <a:lnSpc>
                <a:spcPts val="1700"/>
              </a:lnSpc>
              <a:buNone/>
            </a:pPr>
            <a:r>
              <a:rPr lang="en-US" sz="1050" dirty="0">
                <a:latin typeface="Times New Roman" panose="02020603050405020304" pitchFamily="18" charset="0"/>
                <a:ea typeface="Open Sans" pitchFamily="34" charset="-122"/>
                <a:cs typeface="Times New Roman" panose="02020603050405020304" pitchFamily="18" charset="0"/>
              </a:rPr>
              <a:t>Đây là Đặc trưng phân loại quan trọng (Discriminative Feature) với đóng góp lớn vào hiệu suất mô hình.</a:t>
            </a:r>
            <a:endParaRPr lang="en-US" sz="1050" dirty="0">
              <a:latin typeface="Times New Roman" panose="02020603050405020304" pitchFamily="18" charset="0"/>
              <a:cs typeface="Times New Roman" panose="02020603050405020304" pitchFamily="18" charset="0"/>
            </a:endParaRPr>
          </a:p>
        </p:txBody>
      </p:sp>
      <p:sp>
        <p:nvSpPr>
          <p:cNvPr id="13" name="Text 11"/>
          <p:cNvSpPr/>
          <p:nvPr/>
        </p:nvSpPr>
        <p:spPr>
          <a:xfrm>
            <a:off x="481251" y="2690813"/>
            <a:ext cx="4394002" cy="257770"/>
          </a:xfrm>
          <a:prstGeom prst="rect">
            <a:avLst/>
          </a:prstGeom>
          <a:noFill/>
          <a:ln/>
        </p:spPr>
        <p:txBody>
          <a:bodyPr wrap="none" lIns="0" tIns="0" rIns="0" bIns="0" rtlCol="0" anchor="t"/>
          <a:lstStyle/>
          <a:p>
            <a:pPr marL="0" indent="0" algn="l">
              <a:lnSpc>
                <a:spcPts val="2000"/>
              </a:lnSpc>
              <a:buNone/>
            </a:pPr>
            <a:r>
              <a:rPr lang="en-US" sz="1600" b="1" dirty="0">
                <a:latin typeface="Times New Roman" panose="02020603050405020304" pitchFamily="18" charset="0"/>
                <a:ea typeface="Unbounded Bold" pitchFamily="34" charset="-122"/>
                <a:cs typeface="Times New Roman" panose="02020603050405020304" pitchFamily="18" charset="0"/>
              </a:rPr>
              <a:t>Phân phối Danceability theo Class</a:t>
            </a:r>
            <a:endParaRPr lang="en-US" sz="1600" dirty="0">
              <a:latin typeface="Times New Roman" panose="02020603050405020304" pitchFamily="18" charset="0"/>
              <a:cs typeface="Times New Roman" panose="02020603050405020304" pitchFamily="18" charset="0"/>
            </a:endParaRPr>
          </a:p>
        </p:txBody>
      </p:sp>
      <p:pic>
        <p:nvPicPr>
          <p:cNvPr id="14" name="Image 0" descr="preencoded.png"/>
          <p:cNvPicPr>
            <a:picLocks noChangeAspect="1"/>
          </p:cNvPicPr>
          <p:nvPr/>
        </p:nvPicPr>
        <p:blipFill>
          <a:blip r:embed="rId3"/>
          <a:stretch>
            <a:fillRect/>
          </a:stretch>
        </p:blipFill>
        <p:spPr>
          <a:xfrm>
            <a:off x="481251" y="3082247"/>
            <a:ext cx="13667899" cy="4388049"/>
          </a:xfrm>
          <a:prstGeom prst="rect">
            <a:avLst/>
          </a:prstGeom>
        </p:spPr>
      </p:pic>
      <p:sp>
        <p:nvSpPr>
          <p:cNvPr id="15" name="Text 12"/>
          <p:cNvSpPr/>
          <p:nvPr/>
        </p:nvSpPr>
        <p:spPr>
          <a:xfrm>
            <a:off x="481251" y="7470296"/>
            <a:ext cx="13667899" cy="286693"/>
          </a:xfrm>
          <a:prstGeom prst="rect">
            <a:avLst/>
          </a:prstGeom>
          <a:noFill/>
          <a:ln/>
        </p:spPr>
        <p:txBody>
          <a:bodyPr wrap="none" lIns="0" tIns="0" rIns="0" bIns="0" rtlCol="0" anchor="t"/>
          <a:lstStyle/>
          <a:p>
            <a:pPr marL="0" indent="0" algn="ctr">
              <a:lnSpc>
                <a:spcPts val="1700"/>
              </a:lnSpc>
              <a:buNone/>
            </a:pPr>
            <a:r>
              <a:rPr lang="en-US" sz="1050" dirty="0">
                <a:latin typeface="Times New Roman" panose="02020603050405020304" pitchFamily="18" charset="0"/>
                <a:ea typeface="Open Sans" pitchFamily="34" charset="-122"/>
                <a:cs typeface="Times New Roman" panose="02020603050405020304" pitchFamily="18" charset="0"/>
              </a:rPr>
              <a:t>Sự chênh lệch rõ rệt giữa các class cho thấy tính phân biệt cao của đặc trưng này.</a:t>
            </a:r>
            <a:endParaRPr lang="en-US" sz="10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21043" y="1052155"/>
            <a:ext cx="12104370" cy="643771"/>
          </a:xfrm>
          <a:prstGeom prst="rect">
            <a:avLst/>
          </a:prstGeom>
          <a:noFill/>
          <a:ln/>
        </p:spPr>
        <p:txBody>
          <a:bodyPr wrap="none" lIns="0" tIns="0" rIns="0" bIns="0" rtlCol="0" anchor="t"/>
          <a:lstStyle/>
          <a:p>
            <a:pPr marL="0" indent="0" algn="l">
              <a:lnSpc>
                <a:spcPts val="5050"/>
              </a:lnSpc>
              <a:buNone/>
            </a:pPr>
            <a:r>
              <a:rPr lang="en-US" sz="4050" b="1" dirty="0">
                <a:latin typeface="Times New Roman" panose="02020603050405020304" pitchFamily="18" charset="0"/>
                <a:ea typeface="Unbounded Bold" pitchFamily="34" charset="-122"/>
                <a:cs typeface="Times New Roman" panose="02020603050405020304" pitchFamily="18" charset="0"/>
              </a:rPr>
              <a:t>Phân tích biến định danh: Artist Name</a:t>
            </a:r>
            <a:endParaRPr lang="en-US" sz="4050" dirty="0">
              <a:latin typeface="Times New Roman" panose="02020603050405020304" pitchFamily="18" charset="0"/>
              <a:cs typeface="Times New Roman" panose="02020603050405020304" pitchFamily="18" charset="0"/>
            </a:endParaRPr>
          </a:p>
        </p:txBody>
      </p:sp>
      <p:sp>
        <p:nvSpPr>
          <p:cNvPr id="3" name="Text 1"/>
          <p:cNvSpPr/>
          <p:nvPr/>
        </p:nvSpPr>
        <p:spPr>
          <a:xfrm>
            <a:off x="721043" y="2107883"/>
            <a:ext cx="13188315" cy="329565"/>
          </a:xfrm>
          <a:prstGeom prst="rect">
            <a:avLst/>
          </a:prstGeom>
          <a:noFill/>
          <a:ln/>
        </p:spPr>
        <p:txBody>
          <a:bodyPr wrap="none" lIns="0" tIns="0" rIns="0" bIns="0" rtlCol="0" anchor="t"/>
          <a:lstStyle/>
          <a:p>
            <a:pPr marL="0" indent="0" algn="l">
              <a:lnSpc>
                <a:spcPts val="2550"/>
              </a:lnSpc>
              <a:buNone/>
            </a:pPr>
            <a:r>
              <a:rPr lang="en-US" sz="1600" dirty="0">
                <a:latin typeface="Times New Roman" panose="02020603050405020304" pitchFamily="18" charset="0"/>
                <a:ea typeface="Open Sans" pitchFamily="34" charset="-122"/>
                <a:cs typeface="Times New Roman" panose="02020603050405020304" pitchFamily="18" charset="0"/>
              </a:rPr>
              <a:t>Phân tích đặc trưng Artist Name để hiểu thách thức và giải pháp xử lý biến categorical có cardinality cao.</a:t>
            </a:r>
            <a:endParaRPr lang="en-US" sz="1600" dirty="0">
              <a:latin typeface="Times New Roman" panose="02020603050405020304" pitchFamily="18" charset="0"/>
              <a:cs typeface="Times New Roman" panose="02020603050405020304" pitchFamily="18" charset="0"/>
            </a:endParaRPr>
          </a:p>
        </p:txBody>
      </p:sp>
      <p:sp>
        <p:nvSpPr>
          <p:cNvPr id="4" name="Text 2"/>
          <p:cNvSpPr/>
          <p:nvPr/>
        </p:nvSpPr>
        <p:spPr>
          <a:xfrm>
            <a:off x="721043" y="2875121"/>
            <a:ext cx="3022640" cy="321826"/>
          </a:xfrm>
          <a:prstGeom prst="rect">
            <a:avLst/>
          </a:prstGeom>
          <a:noFill/>
          <a:ln/>
        </p:spPr>
        <p:txBody>
          <a:bodyPr wrap="none" lIns="0" tIns="0" rIns="0" bIns="0" rtlCol="0" anchor="t"/>
          <a:lstStyle/>
          <a:p>
            <a:pPr marL="0" indent="0" algn="l">
              <a:lnSpc>
                <a:spcPts val="2500"/>
              </a:lnSpc>
              <a:buNone/>
            </a:pPr>
            <a:r>
              <a:rPr lang="en-US" sz="2000" b="1" dirty="0">
                <a:latin typeface="Times New Roman" panose="02020603050405020304" pitchFamily="18" charset="0"/>
                <a:ea typeface="Unbounded Bold" pitchFamily="34" charset="-122"/>
                <a:cs typeface="Times New Roman" panose="02020603050405020304" pitchFamily="18" charset="0"/>
              </a:rPr>
              <a:t>Quan sát từ dữ liệu</a:t>
            </a:r>
            <a:endParaRPr lang="en-US" sz="2000" dirty="0">
              <a:latin typeface="Times New Roman" panose="02020603050405020304" pitchFamily="18" charset="0"/>
              <a:cs typeface="Times New Roman" panose="02020603050405020304" pitchFamily="18" charset="0"/>
            </a:endParaRPr>
          </a:p>
        </p:txBody>
      </p:sp>
      <p:sp>
        <p:nvSpPr>
          <p:cNvPr id="5" name="Text 3"/>
          <p:cNvSpPr/>
          <p:nvPr/>
        </p:nvSpPr>
        <p:spPr>
          <a:xfrm>
            <a:off x="721043" y="3402925"/>
            <a:ext cx="7848719" cy="329565"/>
          </a:xfrm>
          <a:prstGeom prst="rect">
            <a:avLst/>
          </a:prstGeom>
          <a:noFill/>
          <a:ln/>
        </p:spPr>
        <p:txBody>
          <a:bodyPr wrap="none" lIns="0" tIns="0" rIns="0" bIns="0" rtlCol="0" anchor="t"/>
          <a:lstStyle/>
          <a:p>
            <a:pPr marL="342900" indent="-342900" algn="l">
              <a:lnSpc>
                <a:spcPts val="2550"/>
              </a:lnSpc>
              <a:buSzPct val="100000"/>
              <a:buChar char="•"/>
            </a:pPr>
            <a:r>
              <a:rPr lang="en-US" sz="1600" dirty="0">
                <a:latin typeface="Times New Roman" panose="02020603050405020304" pitchFamily="18" charset="0"/>
                <a:ea typeface="Open Sans" pitchFamily="34" charset="-122"/>
                <a:cs typeface="Times New Roman" panose="02020603050405020304" pitchFamily="18" charset="0"/>
              </a:rPr>
              <a:t>Số lượng nghệ sĩ (Cardinality) rất lớn (có thể lên tới hàng nghìn)</a:t>
            </a:r>
            <a:endParaRPr lang="en-US" sz="1600" dirty="0">
              <a:latin typeface="Times New Roman" panose="02020603050405020304" pitchFamily="18" charset="0"/>
              <a:cs typeface="Times New Roman" panose="02020603050405020304" pitchFamily="18" charset="0"/>
            </a:endParaRPr>
          </a:p>
        </p:txBody>
      </p:sp>
      <p:sp>
        <p:nvSpPr>
          <p:cNvPr id="6" name="Text 4"/>
          <p:cNvSpPr/>
          <p:nvPr/>
        </p:nvSpPr>
        <p:spPr>
          <a:xfrm>
            <a:off x="721043" y="3804523"/>
            <a:ext cx="7848719" cy="329565"/>
          </a:xfrm>
          <a:prstGeom prst="rect">
            <a:avLst/>
          </a:prstGeom>
          <a:noFill/>
          <a:ln/>
        </p:spPr>
        <p:txBody>
          <a:bodyPr wrap="none" lIns="0" tIns="0" rIns="0" bIns="0" rtlCol="0" anchor="t"/>
          <a:lstStyle/>
          <a:p>
            <a:pPr marL="342900" indent="-342900" algn="l">
              <a:lnSpc>
                <a:spcPts val="2550"/>
              </a:lnSpc>
              <a:buSzPct val="100000"/>
              <a:buChar char="•"/>
            </a:pPr>
            <a:r>
              <a:rPr lang="en-US" sz="1600" dirty="0">
                <a:latin typeface="Times New Roman" panose="02020603050405020304" pitchFamily="18" charset="0"/>
                <a:ea typeface="Open Sans" pitchFamily="34" charset="-122"/>
                <a:cs typeface="Times New Roman" panose="02020603050405020304" pitchFamily="18" charset="0"/>
              </a:rPr>
              <a:t>Top đầu đều là nhạc sĩ cổ điển (Beethoven, Bach, Mozart)</a:t>
            </a:r>
            <a:endParaRPr lang="en-US" sz="1600" dirty="0">
              <a:latin typeface="Times New Roman" panose="02020603050405020304" pitchFamily="18" charset="0"/>
              <a:cs typeface="Times New Roman" panose="02020603050405020304" pitchFamily="18" charset="0"/>
            </a:endParaRPr>
          </a:p>
        </p:txBody>
      </p:sp>
      <p:sp>
        <p:nvSpPr>
          <p:cNvPr id="7" name="Text 5"/>
          <p:cNvSpPr/>
          <p:nvPr/>
        </p:nvSpPr>
        <p:spPr>
          <a:xfrm>
            <a:off x="721043" y="4206121"/>
            <a:ext cx="7848719" cy="329565"/>
          </a:xfrm>
          <a:prstGeom prst="rect">
            <a:avLst/>
          </a:prstGeom>
          <a:noFill/>
          <a:ln/>
        </p:spPr>
        <p:txBody>
          <a:bodyPr wrap="none" lIns="0" tIns="0" rIns="0" bIns="0" rtlCol="0" anchor="t"/>
          <a:lstStyle/>
          <a:p>
            <a:pPr marL="342900" indent="-342900" algn="l">
              <a:lnSpc>
                <a:spcPts val="2550"/>
              </a:lnSpc>
              <a:buSzPct val="100000"/>
              <a:buChar char="•"/>
            </a:pPr>
            <a:r>
              <a:rPr lang="en-US" sz="1600" dirty="0">
                <a:latin typeface="Times New Roman" panose="02020603050405020304" pitchFamily="18" charset="0"/>
                <a:ea typeface="Open Sans" pitchFamily="34" charset="-122"/>
                <a:cs typeface="Times New Roman" panose="02020603050405020304" pitchFamily="18" charset="0"/>
              </a:rPr>
              <a:t>Tên "Beethoven" mang thông tin dự báo cực mạnh cho thể loại "Classical"</a:t>
            </a:r>
            <a:endParaRPr lang="en-US" sz="1600" dirty="0">
              <a:latin typeface="Times New Roman" panose="02020603050405020304" pitchFamily="18" charset="0"/>
              <a:cs typeface="Times New Roman" panose="02020603050405020304" pitchFamily="18" charset="0"/>
            </a:endParaRPr>
          </a:p>
        </p:txBody>
      </p:sp>
      <p:sp>
        <p:nvSpPr>
          <p:cNvPr id="8" name="Text 6"/>
          <p:cNvSpPr/>
          <p:nvPr/>
        </p:nvSpPr>
        <p:spPr>
          <a:xfrm>
            <a:off x="721043" y="4741664"/>
            <a:ext cx="2943582" cy="321826"/>
          </a:xfrm>
          <a:prstGeom prst="rect">
            <a:avLst/>
          </a:prstGeom>
          <a:noFill/>
          <a:ln/>
        </p:spPr>
        <p:txBody>
          <a:bodyPr wrap="none" lIns="0" tIns="0" rIns="0" bIns="0" rtlCol="0" anchor="t"/>
          <a:lstStyle/>
          <a:p>
            <a:pPr marL="0" indent="0" algn="l">
              <a:lnSpc>
                <a:spcPts val="2500"/>
              </a:lnSpc>
              <a:buNone/>
            </a:pPr>
            <a:r>
              <a:rPr lang="en-US" sz="2000" b="1" dirty="0">
                <a:latin typeface="Times New Roman" panose="02020603050405020304" pitchFamily="18" charset="0"/>
                <a:ea typeface="Unbounded Bold" pitchFamily="34" charset="-122"/>
                <a:cs typeface="Times New Roman" panose="02020603050405020304" pitchFamily="18" charset="0"/>
              </a:rPr>
              <a:t>Vấn đề (Challenge)</a:t>
            </a:r>
            <a:endParaRPr lang="en-US" sz="2000" dirty="0">
              <a:latin typeface="Times New Roman" panose="02020603050405020304" pitchFamily="18" charset="0"/>
              <a:cs typeface="Times New Roman" panose="02020603050405020304" pitchFamily="18" charset="0"/>
            </a:endParaRPr>
          </a:p>
        </p:txBody>
      </p:sp>
      <p:sp>
        <p:nvSpPr>
          <p:cNvPr id="9" name="Text 7"/>
          <p:cNvSpPr/>
          <p:nvPr/>
        </p:nvSpPr>
        <p:spPr>
          <a:xfrm>
            <a:off x="721043" y="5269468"/>
            <a:ext cx="7848719" cy="329565"/>
          </a:xfrm>
          <a:prstGeom prst="rect">
            <a:avLst/>
          </a:prstGeom>
          <a:noFill/>
          <a:ln/>
        </p:spPr>
        <p:txBody>
          <a:bodyPr wrap="none" lIns="0" tIns="0" rIns="0" bIns="0" rtlCol="0" anchor="t"/>
          <a:lstStyle/>
          <a:p>
            <a:pPr marL="0" indent="0" algn="l">
              <a:lnSpc>
                <a:spcPts val="2550"/>
              </a:lnSpc>
              <a:buNone/>
            </a:pPr>
            <a:r>
              <a:rPr lang="en-US" sz="1600" dirty="0">
                <a:latin typeface="Times New Roman" panose="02020603050405020304" pitchFamily="18" charset="0"/>
                <a:ea typeface="Open Sans" pitchFamily="34" charset="-122"/>
                <a:cs typeface="Times New Roman" panose="02020603050405020304" pitchFamily="18" charset="0"/>
              </a:rPr>
              <a:t>One-Hot Encoding sẽ gây bùng nổ số chiều, Label Encoding tạo thứ tự sai</a:t>
            </a:r>
            <a:endParaRPr lang="en-US" sz="1600" dirty="0">
              <a:latin typeface="Times New Roman" panose="02020603050405020304" pitchFamily="18" charset="0"/>
              <a:cs typeface="Times New Roman" panose="02020603050405020304" pitchFamily="18" charset="0"/>
            </a:endParaRPr>
          </a:p>
        </p:txBody>
      </p:sp>
      <p:sp>
        <p:nvSpPr>
          <p:cNvPr id="10" name="Text 8"/>
          <p:cNvSpPr/>
          <p:nvPr/>
        </p:nvSpPr>
        <p:spPr>
          <a:xfrm>
            <a:off x="721043" y="5805011"/>
            <a:ext cx="2575322" cy="321826"/>
          </a:xfrm>
          <a:prstGeom prst="rect">
            <a:avLst/>
          </a:prstGeom>
          <a:noFill/>
          <a:ln/>
        </p:spPr>
        <p:txBody>
          <a:bodyPr wrap="none" lIns="0" tIns="0" rIns="0" bIns="0" rtlCol="0" anchor="t"/>
          <a:lstStyle/>
          <a:p>
            <a:pPr marL="0" indent="0" algn="l">
              <a:lnSpc>
                <a:spcPts val="2500"/>
              </a:lnSpc>
              <a:buNone/>
            </a:pPr>
            <a:r>
              <a:rPr lang="en-US" sz="2000" b="1" dirty="0">
                <a:latin typeface="Times New Roman" panose="02020603050405020304" pitchFamily="18" charset="0"/>
                <a:ea typeface="Unbounded Bold" pitchFamily="34" charset="-122"/>
                <a:cs typeface="Times New Roman" panose="02020603050405020304" pitchFamily="18" charset="0"/>
              </a:rPr>
              <a:t>Giải pháp</a:t>
            </a:r>
            <a:endParaRPr lang="en-US" sz="2000" dirty="0">
              <a:latin typeface="Times New Roman" panose="02020603050405020304" pitchFamily="18" charset="0"/>
              <a:cs typeface="Times New Roman" panose="02020603050405020304" pitchFamily="18" charset="0"/>
            </a:endParaRPr>
          </a:p>
        </p:txBody>
      </p:sp>
      <p:sp>
        <p:nvSpPr>
          <p:cNvPr id="11" name="Text 9"/>
          <p:cNvSpPr/>
          <p:nvPr/>
        </p:nvSpPr>
        <p:spPr>
          <a:xfrm>
            <a:off x="721043" y="6332815"/>
            <a:ext cx="7848719" cy="659130"/>
          </a:xfrm>
          <a:prstGeom prst="rect">
            <a:avLst/>
          </a:prstGeom>
          <a:noFill/>
          <a:ln/>
        </p:spPr>
        <p:txBody>
          <a:bodyPr wrap="square" lIns="0" tIns="0" rIns="0" bIns="0" rtlCol="0" anchor="t"/>
          <a:lstStyle/>
          <a:p>
            <a:pPr marL="0" indent="0" algn="l">
              <a:lnSpc>
                <a:spcPts val="2550"/>
              </a:lnSpc>
              <a:buNone/>
            </a:pPr>
            <a:r>
              <a:rPr lang="en-US" sz="1600" dirty="0">
                <a:latin typeface="Times New Roman" panose="02020603050405020304" pitchFamily="18" charset="0"/>
                <a:ea typeface="Open Sans" pitchFamily="34" charset="-122"/>
                <a:cs typeface="Times New Roman" panose="02020603050405020304" pitchFamily="18" charset="0"/>
              </a:rPr>
              <a:t>Sử dụng Target Encoding - thay thế tên nghệ sĩ bằng xác suất trung bình thể loại nhạc. Cần Cross-Validation để tránh Data Leakage.</a:t>
            </a:r>
            <a:endParaRPr lang="en-US" sz="1600" dirty="0">
              <a:latin typeface="Times New Roman" panose="02020603050405020304" pitchFamily="18" charset="0"/>
              <a:cs typeface="Times New Roman" panose="02020603050405020304" pitchFamily="18" charset="0"/>
            </a:endParaRPr>
          </a:p>
        </p:txBody>
      </p:sp>
      <p:pic>
        <p:nvPicPr>
          <p:cNvPr id="12" name="Image 0" descr="preencoded.png"/>
          <p:cNvPicPr>
            <a:picLocks noChangeAspect="1"/>
          </p:cNvPicPr>
          <p:nvPr/>
        </p:nvPicPr>
        <p:blipFill>
          <a:blip r:embed="rId3"/>
          <a:stretch>
            <a:fillRect/>
          </a:stretch>
        </p:blipFill>
        <p:spPr>
          <a:xfrm>
            <a:off x="9277826" y="2900839"/>
            <a:ext cx="4836794" cy="4091106"/>
          </a:xfrm>
          <a:prstGeom prst="rect">
            <a:avLst/>
          </a:prstGeom>
        </p:spPr>
      </p:pic>
      <p:sp>
        <p:nvSpPr>
          <p:cNvPr id="13" name="Text 10"/>
          <p:cNvSpPr/>
          <p:nvPr/>
        </p:nvSpPr>
        <p:spPr>
          <a:xfrm>
            <a:off x="9080063" y="5569387"/>
            <a:ext cx="4836795" cy="329565"/>
          </a:xfrm>
          <a:prstGeom prst="rect">
            <a:avLst/>
          </a:prstGeom>
          <a:noFill/>
          <a:ln/>
        </p:spPr>
        <p:txBody>
          <a:bodyPr wrap="none" lIns="0" tIns="0" rIns="0" bIns="0" rtlCol="0" anchor="t"/>
          <a:lstStyle/>
          <a:p>
            <a:pPr marL="0" indent="0" algn="l">
              <a:lnSpc>
                <a:spcPts val="2550"/>
              </a:lnSpc>
              <a:buNone/>
            </a:pP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454223" y="356830"/>
            <a:ext cx="8612505" cy="405527"/>
          </a:xfrm>
          <a:prstGeom prst="rect">
            <a:avLst/>
          </a:prstGeom>
          <a:noFill/>
          <a:ln/>
        </p:spPr>
        <p:txBody>
          <a:bodyPr wrap="none" lIns="0" tIns="0" rIns="0" bIns="0" rtlCol="0" anchor="t"/>
          <a:lstStyle/>
          <a:p>
            <a:pPr marL="0" indent="0" algn="l">
              <a:lnSpc>
                <a:spcPts val="3150"/>
              </a:lnSpc>
              <a:buNone/>
            </a:pPr>
            <a:r>
              <a:rPr lang="en-US" sz="2550" b="1" dirty="0">
                <a:latin typeface="Times New Roman" panose="02020603050405020304" pitchFamily="18" charset="0"/>
                <a:ea typeface="Unbounded Bold" pitchFamily="34" charset="-122"/>
                <a:cs typeface="Times New Roman" panose="02020603050405020304" pitchFamily="18" charset="0"/>
              </a:rPr>
              <a:t>Cấu trúc dữ liệu: Giảm chiều (PCA Analysis)</a:t>
            </a:r>
            <a:endParaRPr lang="en-US" sz="2550" dirty="0">
              <a:latin typeface="Times New Roman" panose="02020603050405020304" pitchFamily="18" charset="0"/>
              <a:cs typeface="Times New Roman" panose="02020603050405020304" pitchFamily="18" charset="0"/>
            </a:endParaRPr>
          </a:p>
        </p:txBody>
      </p:sp>
      <p:sp>
        <p:nvSpPr>
          <p:cNvPr id="3" name="Text 1"/>
          <p:cNvSpPr/>
          <p:nvPr/>
        </p:nvSpPr>
        <p:spPr>
          <a:xfrm>
            <a:off x="454223" y="1021913"/>
            <a:ext cx="13721953" cy="207645"/>
          </a:xfrm>
          <a:prstGeom prst="rect">
            <a:avLst/>
          </a:prstGeom>
          <a:noFill/>
          <a:ln/>
        </p:spPr>
        <p:txBody>
          <a:bodyPr wrap="none" lIns="0" tIns="0" rIns="0" bIns="0" rtlCol="0" anchor="t"/>
          <a:lstStyle/>
          <a:p>
            <a:pPr marL="0" indent="0" algn="l">
              <a:lnSpc>
                <a:spcPts val="1600"/>
              </a:lnSpc>
              <a:buNone/>
            </a:pPr>
            <a:r>
              <a:rPr lang="en-US" sz="1000" dirty="0">
                <a:latin typeface="Times New Roman" panose="02020603050405020304" pitchFamily="18" charset="0"/>
                <a:ea typeface="Open Sans" pitchFamily="34" charset="-122"/>
                <a:cs typeface="Times New Roman" panose="02020603050405020304" pitchFamily="18" charset="0"/>
              </a:rPr>
              <a:t>Phân tích PCA để hiểu cấu trúc và tính phức tạp của dữ liệu trong không gian nhiều chiều.</a:t>
            </a:r>
            <a:endParaRPr lang="en-US" sz="1000" dirty="0">
              <a:latin typeface="Times New Roman" panose="02020603050405020304" pitchFamily="18" charset="0"/>
              <a:cs typeface="Times New Roman" panose="02020603050405020304" pitchFamily="18" charset="0"/>
            </a:endParaRPr>
          </a:p>
        </p:txBody>
      </p:sp>
      <p:sp>
        <p:nvSpPr>
          <p:cNvPr id="4" name="Shape 2"/>
          <p:cNvSpPr/>
          <p:nvPr/>
        </p:nvSpPr>
        <p:spPr>
          <a:xfrm>
            <a:off x="454223" y="1375529"/>
            <a:ext cx="4487466" cy="970717"/>
          </a:xfrm>
          <a:prstGeom prst="roundRect">
            <a:avLst>
              <a:gd name="adj" fmla="val 5616"/>
            </a:avLst>
          </a:prstGeom>
          <a:solidFill>
            <a:srgbClr val="D6F5EE"/>
          </a:solidFill>
          <a:ln w="7620">
            <a:solidFill>
              <a:srgbClr val="BCDBD4"/>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5" name="Text 3"/>
          <p:cNvSpPr/>
          <p:nvPr/>
        </p:nvSpPr>
        <p:spPr>
          <a:xfrm>
            <a:off x="591622" y="1512927"/>
            <a:ext cx="1622465" cy="202763"/>
          </a:xfrm>
          <a:prstGeom prst="rect">
            <a:avLst/>
          </a:prstGeom>
          <a:noFill/>
          <a:ln/>
        </p:spPr>
        <p:txBody>
          <a:bodyPr wrap="none" lIns="0" tIns="0" rIns="0" bIns="0" rtlCol="0" anchor="t"/>
          <a:lstStyle/>
          <a:p>
            <a:pPr marL="0" indent="0" algn="l">
              <a:lnSpc>
                <a:spcPts val="1550"/>
              </a:lnSpc>
              <a:buNone/>
            </a:pPr>
            <a:r>
              <a:rPr lang="en-US" sz="1250" b="1" dirty="0">
                <a:latin typeface="Times New Roman" panose="02020603050405020304" pitchFamily="18" charset="0"/>
                <a:ea typeface="Unbounded Bold" pitchFamily="34" charset="-122"/>
                <a:cs typeface="Times New Roman" panose="02020603050405020304" pitchFamily="18" charset="0"/>
              </a:rPr>
              <a:t>Phương pháp</a:t>
            </a:r>
            <a:endParaRPr lang="en-US" sz="1250" dirty="0">
              <a:latin typeface="Times New Roman" panose="02020603050405020304" pitchFamily="18" charset="0"/>
              <a:cs typeface="Times New Roman" panose="02020603050405020304" pitchFamily="18" charset="0"/>
            </a:endParaRPr>
          </a:p>
        </p:txBody>
      </p:sp>
      <p:sp>
        <p:nvSpPr>
          <p:cNvPr id="6" name="Text 4"/>
          <p:cNvSpPr/>
          <p:nvPr/>
        </p:nvSpPr>
        <p:spPr>
          <a:xfrm>
            <a:off x="591622" y="1793558"/>
            <a:ext cx="4212669" cy="415290"/>
          </a:xfrm>
          <a:prstGeom prst="rect">
            <a:avLst/>
          </a:prstGeom>
          <a:noFill/>
          <a:ln/>
        </p:spPr>
        <p:txBody>
          <a:bodyPr wrap="square" lIns="0" tIns="0" rIns="0" bIns="0" rtlCol="0" anchor="t"/>
          <a:lstStyle/>
          <a:p>
            <a:pPr marL="0" indent="0" algn="l">
              <a:lnSpc>
                <a:spcPts val="1600"/>
              </a:lnSpc>
              <a:buNone/>
            </a:pPr>
            <a:r>
              <a:rPr lang="en-US" sz="1000" dirty="0">
                <a:latin typeface="Times New Roman" panose="02020603050405020304" pitchFamily="18" charset="0"/>
                <a:ea typeface="Open Sans" pitchFamily="34" charset="-122"/>
                <a:cs typeface="Times New Roman" panose="02020603050405020304" pitchFamily="18" charset="0"/>
              </a:rPr>
              <a:t>Sử dụng PCA để nén không gian 13 chiều về 2 chiều (PC1, PC2) nhằm trực quan hóa dữ liệu.</a:t>
            </a:r>
            <a:endParaRPr lang="en-US" sz="1000" dirty="0">
              <a:latin typeface="Times New Roman" panose="02020603050405020304" pitchFamily="18" charset="0"/>
              <a:cs typeface="Times New Roman" panose="02020603050405020304" pitchFamily="18" charset="0"/>
            </a:endParaRPr>
          </a:p>
        </p:txBody>
      </p:sp>
      <p:sp>
        <p:nvSpPr>
          <p:cNvPr id="7" name="Shape 5"/>
          <p:cNvSpPr/>
          <p:nvPr/>
        </p:nvSpPr>
        <p:spPr>
          <a:xfrm>
            <a:off x="5071467" y="1375529"/>
            <a:ext cx="4487466" cy="970717"/>
          </a:xfrm>
          <a:prstGeom prst="roundRect">
            <a:avLst>
              <a:gd name="adj" fmla="val 5616"/>
            </a:avLst>
          </a:prstGeom>
          <a:solidFill>
            <a:srgbClr val="D6F5EE"/>
          </a:solidFill>
          <a:ln w="7620">
            <a:solidFill>
              <a:srgbClr val="BCDBD4"/>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8" name="Text 6"/>
          <p:cNvSpPr/>
          <p:nvPr/>
        </p:nvSpPr>
        <p:spPr>
          <a:xfrm>
            <a:off x="5208865" y="1512927"/>
            <a:ext cx="1622465" cy="202763"/>
          </a:xfrm>
          <a:prstGeom prst="rect">
            <a:avLst/>
          </a:prstGeom>
          <a:noFill/>
          <a:ln/>
        </p:spPr>
        <p:txBody>
          <a:bodyPr wrap="none" lIns="0" tIns="0" rIns="0" bIns="0" rtlCol="0" anchor="t"/>
          <a:lstStyle/>
          <a:p>
            <a:pPr marL="0" indent="0" algn="l">
              <a:lnSpc>
                <a:spcPts val="1550"/>
              </a:lnSpc>
              <a:buNone/>
            </a:pPr>
            <a:r>
              <a:rPr lang="en-US" sz="1250" b="1" dirty="0">
                <a:latin typeface="Times New Roman" panose="02020603050405020304" pitchFamily="18" charset="0"/>
                <a:ea typeface="Unbounded Bold" pitchFamily="34" charset="-122"/>
                <a:cs typeface="Times New Roman" panose="02020603050405020304" pitchFamily="18" charset="0"/>
              </a:rPr>
              <a:t>Quan sát</a:t>
            </a:r>
            <a:endParaRPr lang="en-US" sz="1250" dirty="0">
              <a:latin typeface="Times New Roman" panose="02020603050405020304" pitchFamily="18" charset="0"/>
              <a:cs typeface="Times New Roman" panose="02020603050405020304" pitchFamily="18" charset="0"/>
            </a:endParaRPr>
          </a:p>
        </p:txBody>
      </p:sp>
      <p:sp>
        <p:nvSpPr>
          <p:cNvPr id="9" name="Text 7"/>
          <p:cNvSpPr/>
          <p:nvPr/>
        </p:nvSpPr>
        <p:spPr>
          <a:xfrm>
            <a:off x="5208865" y="1793558"/>
            <a:ext cx="4212669" cy="415290"/>
          </a:xfrm>
          <a:prstGeom prst="rect">
            <a:avLst/>
          </a:prstGeom>
          <a:noFill/>
          <a:ln/>
        </p:spPr>
        <p:txBody>
          <a:bodyPr wrap="square" lIns="0" tIns="0" rIns="0" bIns="0" rtlCol="0" anchor="t"/>
          <a:lstStyle/>
          <a:p>
            <a:pPr marL="0" indent="0" algn="l">
              <a:lnSpc>
                <a:spcPts val="1600"/>
              </a:lnSpc>
              <a:buNone/>
            </a:pPr>
            <a:r>
              <a:rPr lang="en-US" sz="1000" dirty="0">
                <a:latin typeface="Times New Roman" panose="02020603050405020304" pitchFamily="18" charset="0"/>
                <a:ea typeface="Open Sans" pitchFamily="34" charset="-122"/>
                <a:cs typeface="Times New Roman" panose="02020603050405020304" pitchFamily="18" charset="0"/>
              </a:rPr>
              <a:t>Các điểm dữ liệu giữa các Class bị chồng lấn nghiêm trọng, không có cụm phân tách rõ ràng.</a:t>
            </a:r>
            <a:endParaRPr lang="en-US" sz="1000" dirty="0">
              <a:latin typeface="Times New Roman" panose="02020603050405020304" pitchFamily="18" charset="0"/>
              <a:cs typeface="Times New Roman" panose="02020603050405020304" pitchFamily="18" charset="0"/>
            </a:endParaRPr>
          </a:p>
        </p:txBody>
      </p:sp>
      <p:sp>
        <p:nvSpPr>
          <p:cNvPr id="10" name="Shape 8"/>
          <p:cNvSpPr/>
          <p:nvPr/>
        </p:nvSpPr>
        <p:spPr>
          <a:xfrm>
            <a:off x="9688711" y="1375529"/>
            <a:ext cx="4487466" cy="970717"/>
          </a:xfrm>
          <a:prstGeom prst="roundRect">
            <a:avLst>
              <a:gd name="adj" fmla="val 5616"/>
            </a:avLst>
          </a:prstGeom>
          <a:solidFill>
            <a:srgbClr val="D6F5EE"/>
          </a:solidFill>
          <a:ln w="7620">
            <a:solidFill>
              <a:srgbClr val="BCDBD4"/>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11" name="Text 9"/>
          <p:cNvSpPr/>
          <p:nvPr/>
        </p:nvSpPr>
        <p:spPr>
          <a:xfrm>
            <a:off x="9826109" y="1512927"/>
            <a:ext cx="1995607" cy="202763"/>
          </a:xfrm>
          <a:prstGeom prst="rect">
            <a:avLst/>
          </a:prstGeom>
          <a:noFill/>
          <a:ln/>
        </p:spPr>
        <p:txBody>
          <a:bodyPr wrap="none" lIns="0" tIns="0" rIns="0" bIns="0" rtlCol="0" anchor="t"/>
          <a:lstStyle/>
          <a:p>
            <a:pPr marL="0" indent="0" algn="l">
              <a:lnSpc>
                <a:spcPts val="1550"/>
              </a:lnSpc>
              <a:buNone/>
            </a:pPr>
            <a:r>
              <a:rPr lang="en-US" sz="1250" b="1" dirty="0">
                <a:latin typeface="Times New Roman" panose="02020603050405020304" pitchFamily="18" charset="0"/>
                <a:ea typeface="Unbounded Bold" pitchFamily="34" charset="-122"/>
                <a:cs typeface="Times New Roman" panose="02020603050405020304" pitchFamily="18" charset="0"/>
              </a:rPr>
              <a:t>Kết luận quan trọng</a:t>
            </a:r>
            <a:endParaRPr lang="en-US" sz="1250" dirty="0">
              <a:latin typeface="Times New Roman" panose="02020603050405020304" pitchFamily="18" charset="0"/>
              <a:cs typeface="Times New Roman" panose="02020603050405020304" pitchFamily="18" charset="0"/>
            </a:endParaRPr>
          </a:p>
        </p:txBody>
      </p:sp>
      <p:sp>
        <p:nvSpPr>
          <p:cNvPr id="12" name="Text 10"/>
          <p:cNvSpPr/>
          <p:nvPr/>
        </p:nvSpPr>
        <p:spPr>
          <a:xfrm>
            <a:off x="9826109" y="1793558"/>
            <a:ext cx="4212669" cy="415290"/>
          </a:xfrm>
          <a:prstGeom prst="rect">
            <a:avLst/>
          </a:prstGeom>
          <a:noFill/>
          <a:ln/>
        </p:spPr>
        <p:txBody>
          <a:bodyPr wrap="square" lIns="0" tIns="0" rIns="0" bIns="0" rtlCol="0" anchor="t"/>
          <a:lstStyle/>
          <a:p>
            <a:pPr marL="0" indent="0" algn="l">
              <a:lnSpc>
                <a:spcPts val="1600"/>
              </a:lnSpc>
              <a:buNone/>
            </a:pPr>
            <a:r>
              <a:rPr lang="en-US" sz="1000" dirty="0">
                <a:latin typeface="Times New Roman" panose="02020603050405020304" pitchFamily="18" charset="0"/>
                <a:ea typeface="Open Sans" pitchFamily="34" charset="-122"/>
                <a:cs typeface="Times New Roman" panose="02020603050405020304" pitchFamily="18" charset="0"/>
              </a:rPr>
              <a:t>Tính phi tuyến cao, cần mô hình Ensemble (Random Forest, XGBoost) thay vì mô hình tuyến tính.</a:t>
            </a:r>
            <a:endParaRPr lang="en-US" sz="1000" dirty="0">
              <a:latin typeface="Times New Roman" panose="02020603050405020304" pitchFamily="18" charset="0"/>
              <a:cs typeface="Times New Roman" panose="02020603050405020304" pitchFamily="18" charset="0"/>
            </a:endParaRPr>
          </a:p>
        </p:txBody>
      </p:sp>
      <p:sp>
        <p:nvSpPr>
          <p:cNvPr id="13" name="Text 11"/>
          <p:cNvSpPr/>
          <p:nvPr/>
        </p:nvSpPr>
        <p:spPr>
          <a:xfrm>
            <a:off x="454223" y="2540913"/>
            <a:ext cx="2595920" cy="324445"/>
          </a:xfrm>
          <a:prstGeom prst="rect">
            <a:avLst/>
          </a:prstGeom>
          <a:noFill/>
          <a:ln/>
        </p:spPr>
        <p:txBody>
          <a:bodyPr wrap="none" lIns="0" tIns="0" rIns="0" bIns="0" rtlCol="0" anchor="t"/>
          <a:lstStyle/>
          <a:p>
            <a:pPr marL="0" indent="0" algn="l">
              <a:lnSpc>
                <a:spcPts val="2550"/>
              </a:lnSpc>
              <a:buNone/>
            </a:pPr>
            <a:r>
              <a:rPr lang="en-US" sz="2000" b="1" dirty="0">
                <a:latin typeface="Times New Roman" panose="02020603050405020304" pitchFamily="18" charset="0"/>
                <a:ea typeface="Unbounded Bold" pitchFamily="34" charset="-122"/>
                <a:cs typeface="Times New Roman" panose="02020603050405020304" pitchFamily="18" charset="0"/>
              </a:rPr>
              <a:t>Biểu đồ PCA 2D</a:t>
            </a:r>
            <a:endParaRPr lang="en-US" sz="2000" dirty="0">
              <a:latin typeface="Times New Roman" panose="02020603050405020304" pitchFamily="18" charset="0"/>
              <a:cs typeface="Times New Roman" panose="02020603050405020304" pitchFamily="18" charset="0"/>
            </a:endParaRPr>
          </a:p>
        </p:txBody>
      </p:sp>
      <p:pic>
        <p:nvPicPr>
          <p:cNvPr id="14" name="Image 0" descr="preencoded.png"/>
          <p:cNvPicPr>
            <a:picLocks noChangeAspect="1"/>
          </p:cNvPicPr>
          <p:nvPr/>
        </p:nvPicPr>
        <p:blipFill>
          <a:blip r:embed="rId3"/>
          <a:stretch>
            <a:fillRect/>
          </a:stretch>
        </p:blipFill>
        <p:spPr>
          <a:xfrm>
            <a:off x="454223" y="2938409"/>
            <a:ext cx="13721953" cy="4489807"/>
          </a:xfrm>
          <a:prstGeom prst="rect">
            <a:avLst/>
          </a:prstGeom>
        </p:spPr>
      </p:pic>
      <p:sp>
        <p:nvSpPr>
          <p:cNvPr id="15" name="Text 12"/>
          <p:cNvSpPr/>
          <p:nvPr/>
        </p:nvSpPr>
        <p:spPr>
          <a:xfrm>
            <a:off x="454223" y="7501268"/>
            <a:ext cx="13721953" cy="255722"/>
          </a:xfrm>
          <a:prstGeom prst="rect">
            <a:avLst/>
          </a:prstGeom>
          <a:noFill/>
          <a:ln/>
        </p:spPr>
        <p:txBody>
          <a:bodyPr wrap="none" lIns="0" tIns="0" rIns="0" bIns="0" rtlCol="0" anchor="t"/>
          <a:lstStyle/>
          <a:p>
            <a:pPr marL="0" indent="0" algn="l">
              <a:lnSpc>
                <a:spcPts val="1600"/>
              </a:lnSpc>
              <a:buNone/>
            </a:pPr>
            <a:r>
              <a:rPr lang="en-US" sz="1000" dirty="0">
                <a:latin typeface="Times New Roman" panose="02020603050405020304" pitchFamily="18" charset="0"/>
                <a:ea typeface="Open Sans" pitchFamily="34" charset="-122"/>
                <a:cs typeface="Times New Roman" panose="02020603050405020304" pitchFamily="18" charset="0"/>
              </a:rPr>
              <a:t>Sự chồng lấn phức tạp giữa các class cho thấy cần mô hình phi tuyến để phân loại hiệu quả.</a:t>
            </a:r>
            <a:endParaRPr lang="en-US" sz="1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52713" y="591383"/>
            <a:ext cx="13124974" cy="1344216"/>
          </a:xfrm>
          <a:prstGeom prst="rect">
            <a:avLst/>
          </a:prstGeom>
          <a:noFill/>
          <a:ln/>
        </p:spPr>
        <p:txBody>
          <a:bodyPr wrap="square" lIns="0" tIns="0" rIns="0" bIns="0" rtlCol="0" anchor="t"/>
          <a:lstStyle/>
          <a:p>
            <a:pPr marL="0" indent="0" algn="l">
              <a:lnSpc>
                <a:spcPts val="5250"/>
              </a:lnSpc>
              <a:buNone/>
            </a:pPr>
            <a:r>
              <a:rPr lang="en-US" sz="4200" b="1" dirty="0">
                <a:latin typeface="Times New Roman" panose="02020603050405020304" pitchFamily="18" charset="0"/>
                <a:ea typeface="Unbounded Bold" pitchFamily="34" charset="-122"/>
                <a:cs typeface="Times New Roman" panose="02020603050405020304" pitchFamily="18" charset="0"/>
              </a:rPr>
              <a:t>Tạo đặc trưng mới: Clustering (K-Means)</a:t>
            </a:r>
            <a:endParaRPr lang="en-US" sz="4200" dirty="0">
              <a:latin typeface="Times New Roman" panose="02020603050405020304" pitchFamily="18" charset="0"/>
              <a:cs typeface="Times New Roman" panose="02020603050405020304" pitchFamily="18" charset="0"/>
            </a:endParaRPr>
          </a:p>
        </p:txBody>
      </p:sp>
      <p:sp>
        <p:nvSpPr>
          <p:cNvPr id="3" name="Text 1"/>
          <p:cNvSpPr/>
          <p:nvPr/>
        </p:nvSpPr>
        <p:spPr>
          <a:xfrm>
            <a:off x="752713" y="1664413"/>
            <a:ext cx="13124974" cy="343972"/>
          </a:xfrm>
          <a:prstGeom prst="rect">
            <a:avLst/>
          </a:prstGeom>
          <a:noFill/>
          <a:ln/>
        </p:spPr>
        <p:txBody>
          <a:bodyPr wrap="none" lIns="0" tIns="0" rIns="0" bIns="0" rtlCol="0" anchor="t"/>
          <a:lstStyle/>
          <a:p>
            <a:pPr marL="0" indent="0" algn="l">
              <a:lnSpc>
                <a:spcPts val="2700"/>
              </a:lnSpc>
              <a:buNone/>
            </a:pPr>
            <a:r>
              <a:rPr lang="en-US" sz="1650" dirty="0">
                <a:latin typeface="Times New Roman" panose="02020603050405020304" pitchFamily="18" charset="0"/>
                <a:ea typeface="Open Sans" pitchFamily="34" charset="-122"/>
                <a:cs typeface="Times New Roman" panose="02020603050405020304" pitchFamily="18" charset="0"/>
              </a:rPr>
              <a:t>Sử dụng K-Means clustering để tạo đặc trưng meta-feature giúp mô hình nhận diện các nhóm ngầm trong dữ liệu.</a:t>
            </a:r>
            <a:endParaRPr lang="en-US" sz="1650" dirty="0">
              <a:latin typeface="Times New Roman" panose="02020603050405020304" pitchFamily="18" charset="0"/>
              <a:cs typeface="Times New Roman" panose="02020603050405020304" pitchFamily="18" charset="0"/>
            </a:endParaRPr>
          </a:p>
        </p:txBody>
      </p:sp>
      <p:sp>
        <p:nvSpPr>
          <p:cNvPr id="4" name="Text 2"/>
          <p:cNvSpPr/>
          <p:nvPr/>
        </p:nvSpPr>
        <p:spPr>
          <a:xfrm>
            <a:off x="752713" y="2632330"/>
            <a:ext cx="4772620" cy="335994"/>
          </a:xfrm>
          <a:prstGeom prst="rect">
            <a:avLst/>
          </a:prstGeom>
          <a:noFill/>
          <a:ln/>
        </p:spPr>
        <p:txBody>
          <a:bodyPr wrap="none" lIns="0" tIns="0" rIns="0" bIns="0" rtlCol="0" anchor="t"/>
          <a:lstStyle/>
          <a:p>
            <a:pPr marL="0" indent="0" algn="l">
              <a:lnSpc>
                <a:spcPts val="2600"/>
              </a:lnSpc>
              <a:buNone/>
            </a:pPr>
            <a:r>
              <a:rPr lang="en-US" sz="2100" b="1" dirty="0">
                <a:latin typeface="Times New Roman" panose="02020603050405020304" pitchFamily="18" charset="0"/>
                <a:ea typeface="Unbounded Bold" pitchFamily="34" charset="-122"/>
                <a:cs typeface="Times New Roman" panose="02020603050405020304" pitchFamily="18" charset="0"/>
              </a:rPr>
              <a:t>Phương pháp (Methodology)</a:t>
            </a:r>
            <a:endParaRPr lang="en-US" sz="2100" dirty="0">
              <a:latin typeface="Times New Roman" panose="02020603050405020304" pitchFamily="18" charset="0"/>
              <a:cs typeface="Times New Roman" panose="02020603050405020304" pitchFamily="18" charset="0"/>
            </a:endParaRPr>
          </a:p>
        </p:txBody>
      </p:sp>
      <p:sp>
        <p:nvSpPr>
          <p:cNvPr id="5" name="Text 3"/>
          <p:cNvSpPr/>
          <p:nvPr/>
        </p:nvSpPr>
        <p:spPr>
          <a:xfrm>
            <a:off x="752713" y="3183352"/>
            <a:ext cx="7665125" cy="687943"/>
          </a:xfrm>
          <a:prstGeom prst="rect">
            <a:avLst/>
          </a:prstGeom>
          <a:noFill/>
          <a:ln/>
        </p:spPr>
        <p:txBody>
          <a:bodyPr wrap="square" lIns="0" tIns="0" rIns="0" bIns="0" rtlCol="0" anchor="t"/>
          <a:lstStyle/>
          <a:p>
            <a:pPr marL="0" indent="0" algn="l">
              <a:lnSpc>
                <a:spcPts val="2700"/>
              </a:lnSpc>
              <a:buNone/>
            </a:pPr>
            <a:r>
              <a:rPr lang="en-US" sz="1650" dirty="0">
                <a:latin typeface="Times New Roman" panose="02020603050405020304" pitchFamily="18" charset="0"/>
                <a:ea typeface="Open Sans" pitchFamily="34" charset="-122"/>
                <a:cs typeface="Times New Roman" panose="02020603050405020304" pitchFamily="18" charset="0"/>
              </a:rPr>
              <a:t>Sử dụng K-Means Clustering để gom nhóm bài hát có đặc tính âm thanh tương đồng, áp dụng Elbow Method để tìm số cụm tối ưu.</a:t>
            </a:r>
            <a:endParaRPr lang="en-US" sz="1650" dirty="0">
              <a:latin typeface="Times New Roman" panose="02020603050405020304" pitchFamily="18" charset="0"/>
              <a:cs typeface="Times New Roman" panose="02020603050405020304" pitchFamily="18" charset="0"/>
            </a:endParaRPr>
          </a:p>
        </p:txBody>
      </p:sp>
      <p:sp>
        <p:nvSpPr>
          <p:cNvPr id="6" name="Text 4"/>
          <p:cNvSpPr/>
          <p:nvPr/>
        </p:nvSpPr>
        <p:spPr>
          <a:xfrm>
            <a:off x="752713" y="4086322"/>
            <a:ext cx="3272552" cy="335994"/>
          </a:xfrm>
          <a:prstGeom prst="rect">
            <a:avLst/>
          </a:prstGeom>
          <a:noFill/>
          <a:ln/>
        </p:spPr>
        <p:txBody>
          <a:bodyPr wrap="none" lIns="0" tIns="0" rIns="0" bIns="0" rtlCol="0" anchor="t"/>
          <a:lstStyle/>
          <a:p>
            <a:pPr marL="0" indent="0" algn="l">
              <a:lnSpc>
                <a:spcPts val="2600"/>
              </a:lnSpc>
              <a:buNone/>
            </a:pPr>
            <a:r>
              <a:rPr lang="en-US" sz="2100" b="1" dirty="0">
                <a:latin typeface="Times New Roman" panose="02020603050405020304" pitchFamily="18" charset="0"/>
                <a:ea typeface="Unbounded Bold" pitchFamily="34" charset="-122"/>
                <a:cs typeface="Times New Roman" panose="02020603050405020304" pitchFamily="18" charset="0"/>
              </a:rPr>
              <a:t>Quan sát từ biểu đồ</a:t>
            </a:r>
            <a:endParaRPr lang="en-US" sz="2100" dirty="0">
              <a:latin typeface="Times New Roman" panose="02020603050405020304" pitchFamily="18" charset="0"/>
              <a:cs typeface="Times New Roman" panose="02020603050405020304" pitchFamily="18" charset="0"/>
            </a:endParaRPr>
          </a:p>
        </p:txBody>
      </p:sp>
      <p:sp>
        <p:nvSpPr>
          <p:cNvPr id="7" name="Text 5"/>
          <p:cNvSpPr/>
          <p:nvPr/>
        </p:nvSpPr>
        <p:spPr>
          <a:xfrm>
            <a:off x="752713" y="4637343"/>
            <a:ext cx="7665125" cy="687943"/>
          </a:xfrm>
          <a:prstGeom prst="rect">
            <a:avLst/>
          </a:prstGeom>
          <a:noFill/>
          <a:ln/>
        </p:spPr>
        <p:txBody>
          <a:bodyPr wrap="square" lIns="0" tIns="0" rIns="0" bIns="0" rtlCol="0" anchor="t"/>
          <a:lstStyle/>
          <a:p>
            <a:pPr marL="0" indent="0" algn="l">
              <a:lnSpc>
                <a:spcPts val="2700"/>
              </a:lnSpc>
              <a:buNone/>
            </a:pPr>
            <a:r>
              <a:rPr lang="en-US" sz="1650" dirty="0">
                <a:latin typeface="Times New Roman" panose="02020603050405020304" pitchFamily="18" charset="0"/>
                <a:ea typeface="Open Sans" pitchFamily="34" charset="-122"/>
                <a:cs typeface="Times New Roman" panose="02020603050405020304" pitchFamily="18" charset="0"/>
              </a:rPr>
              <a:t>Đường cong Inertia giảm mạnh và bão hòa tại k ≈ 10, cho thấy điểm gập khúc tối ưu.</a:t>
            </a:r>
            <a:endParaRPr lang="en-US" sz="1650" dirty="0">
              <a:latin typeface="Times New Roman" panose="02020603050405020304" pitchFamily="18" charset="0"/>
              <a:cs typeface="Times New Roman" panose="02020603050405020304" pitchFamily="18" charset="0"/>
            </a:endParaRPr>
          </a:p>
        </p:txBody>
      </p:sp>
      <p:sp>
        <p:nvSpPr>
          <p:cNvPr id="8" name="Text 6"/>
          <p:cNvSpPr/>
          <p:nvPr/>
        </p:nvSpPr>
        <p:spPr>
          <a:xfrm>
            <a:off x="752713" y="5540313"/>
            <a:ext cx="3793927" cy="335994"/>
          </a:xfrm>
          <a:prstGeom prst="rect">
            <a:avLst/>
          </a:prstGeom>
          <a:noFill/>
          <a:ln/>
        </p:spPr>
        <p:txBody>
          <a:bodyPr wrap="none" lIns="0" tIns="0" rIns="0" bIns="0" rtlCol="0" anchor="t"/>
          <a:lstStyle/>
          <a:p>
            <a:pPr marL="0" indent="0" algn="l">
              <a:lnSpc>
                <a:spcPts val="2600"/>
              </a:lnSpc>
              <a:buNone/>
            </a:pPr>
            <a:r>
              <a:rPr lang="en-US" sz="2100" b="1" dirty="0">
                <a:latin typeface="Times New Roman" panose="02020603050405020304" pitchFamily="18" charset="0"/>
                <a:ea typeface="Unbounded Bold" pitchFamily="34" charset="-122"/>
                <a:cs typeface="Times New Roman" panose="02020603050405020304" pitchFamily="18" charset="0"/>
              </a:rPr>
              <a:t>Quyết định &amp; Ứng dụng</a:t>
            </a:r>
            <a:endParaRPr lang="en-US" sz="2100" dirty="0">
              <a:latin typeface="Times New Roman" panose="02020603050405020304" pitchFamily="18" charset="0"/>
              <a:cs typeface="Times New Roman" panose="02020603050405020304" pitchFamily="18" charset="0"/>
            </a:endParaRPr>
          </a:p>
        </p:txBody>
      </p:sp>
      <p:sp>
        <p:nvSpPr>
          <p:cNvPr id="9" name="Text 7"/>
          <p:cNvSpPr/>
          <p:nvPr/>
        </p:nvSpPr>
        <p:spPr>
          <a:xfrm>
            <a:off x="752713" y="6091334"/>
            <a:ext cx="7665125" cy="687943"/>
          </a:xfrm>
          <a:prstGeom prst="rect">
            <a:avLst/>
          </a:prstGeom>
          <a:noFill/>
          <a:ln/>
        </p:spPr>
        <p:txBody>
          <a:bodyPr wrap="square" lIns="0" tIns="0" rIns="0" bIns="0" rtlCol="0" anchor="t"/>
          <a:lstStyle/>
          <a:p>
            <a:pPr marL="0" indent="0" algn="l">
              <a:lnSpc>
                <a:spcPts val="2700"/>
              </a:lnSpc>
              <a:buNone/>
            </a:pPr>
            <a:r>
              <a:rPr lang="en-US" sz="1650" dirty="0">
                <a:latin typeface="Times New Roman" panose="02020603050405020304" pitchFamily="18" charset="0"/>
                <a:ea typeface="Open Sans" pitchFamily="34" charset="-122"/>
                <a:cs typeface="Times New Roman" panose="02020603050405020304" pitchFamily="18" charset="0"/>
              </a:rPr>
              <a:t>Chọn k=10, thêm biến Cluster_ID (0-9) như meta-feature để giúp mô hình nhận diện các "nhóm ngầm" mà biến đơn lẻ không thể hiện được.</a:t>
            </a:r>
            <a:endParaRPr lang="en-US" sz="1650" dirty="0">
              <a:latin typeface="Times New Roman" panose="02020603050405020304" pitchFamily="18" charset="0"/>
              <a:cs typeface="Times New Roman" panose="02020603050405020304" pitchFamily="18" charset="0"/>
            </a:endParaRPr>
          </a:p>
        </p:txBody>
      </p:sp>
      <p:pic>
        <p:nvPicPr>
          <p:cNvPr id="10" name="Image 0" descr="preencoded.png"/>
          <p:cNvPicPr>
            <a:picLocks noChangeAspect="1"/>
          </p:cNvPicPr>
          <p:nvPr/>
        </p:nvPicPr>
        <p:blipFill>
          <a:blip r:embed="rId3"/>
          <a:stretch>
            <a:fillRect/>
          </a:stretch>
        </p:blipFill>
        <p:spPr>
          <a:xfrm>
            <a:off x="8950047" y="2659238"/>
            <a:ext cx="5361854" cy="4224448"/>
          </a:xfrm>
          <a:prstGeom prst="rect">
            <a:avLst/>
          </a:prstGeom>
        </p:spPr>
      </p:pic>
      <p:sp>
        <p:nvSpPr>
          <p:cNvPr id="11" name="Text 8"/>
          <p:cNvSpPr/>
          <p:nvPr/>
        </p:nvSpPr>
        <p:spPr>
          <a:xfrm>
            <a:off x="8950047" y="7342346"/>
            <a:ext cx="4935141" cy="343972"/>
          </a:xfrm>
          <a:prstGeom prst="rect">
            <a:avLst/>
          </a:prstGeom>
          <a:noFill/>
          <a:ln/>
        </p:spPr>
        <p:txBody>
          <a:bodyPr wrap="none" lIns="0" tIns="0" rIns="0" bIns="0" rtlCol="0" anchor="t"/>
          <a:lstStyle/>
          <a:p>
            <a:pPr marL="0" indent="0" algn="l">
              <a:lnSpc>
                <a:spcPts val="2700"/>
              </a:lnSpc>
              <a:buNone/>
            </a:pPr>
            <a:endParaRPr lang="en-US" sz="16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55333" y="593527"/>
            <a:ext cx="11608951" cy="674489"/>
          </a:xfrm>
          <a:prstGeom prst="rect">
            <a:avLst/>
          </a:prstGeom>
          <a:noFill/>
          <a:ln/>
        </p:spPr>
        <p:txBody>
          <a:bodyPr wrap="none" lIns="0" tIns="0" rIns="0" bIns="0" rtlCol="0" anchor="t"/>
          <a:lstStyle/>
          <a:p>
            <a:pPr marL="0" indent="0" algn="l">
              <a:lnSpc>
                <a:spcPts val="5300"/>
              </a:lnSpc>
              <a:buNone/>
            </a:pPr>
            <a:r>
              <a:rPr lang="en-US" sz="4200" b="1" dirty="0">
                <a:latin typeface="Times New Roman" panose="02020603050405020304" pitchFamily="18" charset="0"/>
                <a:ea typeface="Unbounded Bold" pitchFamily="34" charset="-122"/>
                <a:cs typeface="Times New Roman" panose="02020603050405020304" pitchFamily="18" charset="0"/>
              </a:rPr>
              <a:t>Tổng hợp Insight &amp; Chiến lược Xử lý</a:t>
            </a:r>
            <a:endParaRPr lang="en-US" sz="4200" dirty="0">
              <a:latin typeface="Times New Roman" panose="02020603050405020304" pitchFamily="18" charset="0"/>
              <a:cs typeface="Times New Roman" panose="02020603050405020304" pitchFamily="18" charset="0"/>
            </a:endParaRPr>
          </a:p>
        </p:txBody>
      </p:sp>
      <p:sp>
        <p:nvSpPr>
          <p:cNvPr id="3" name="Text 1"/>
          <p:cNvSpPr/>
          <p:nvPr/>
        </p:nvSpPr>
        <p:spPr>
          <a:xfrm>
            <a:off x="755333" y="1699617"/>
            <a:ext cx="13119735" cy="345281"/>
          </a:xfrm>
          <a:prstGeom prst="rect">
            <a:avLst/>
          </a:prstGeom>
          <a:noFill/>
          <a:ln/>
        </p:spPr>
        <p:txBody>
          <a:bodyPr wrap="none" lIns="0" tIns="0" rIns="0" bIns="0" rtlCol="0" anchor="t"/>
          <a:lstStyle/>
          <a:p>
            <a:pPr marL="0" indent="0" algn="l">
              <a:lnSpc>
                <a:spcPts val="2700"/>
              </a:lnSpc>
              <a:buNone/>
            </a:pPr>
            <a:r>
              <a:rPr lang="en-US" sz="1650" dirty="0">
                <a:latin typeface="Times New Roman" panose="02020603050405020304" pitchFamily="18" charset="0"/>
                <a:ea typeface="Open Sans" pitchFamily="34" charset="-122"/>
                <a:cs typeface="Times New Roman" panose="02020603050405020304" pitchFamily="18" charset="0"/>
              </a:rPr>
              <a:t>Tổng kết các vấn đề chính được phát hiện từ EDA và đưa ra chiến lược xử lý kỹ thuật tương ứng.</a:t>
            </a:r>
            <a:endParaRPr lang="en-US" sz="1650" dirty="0">
              <a:latin typeface="Times New Roman" panose="02020603050405020304" pitchFamily="18" charset="0"/>
              <a:cs typeface="Times New Roman" panose="02020603050405020304" pitchFamily="18" charset="0"/>
            </a:endParaRPr>
          </a:p>
        </p:txBody>
      </p:sp>
      <p:sp>
        <p:nvSpPr>
          <p:cNvPr id="4" name="Shape 2"/>
          <p:cNvSpPr/>
          <p:nvPr/>
        </p:nvSpPr>
        <p:spPr>
          <a:xfrm>
            <a:off x="755333" y="2287667"/>
            <a:ext cx="13119735" cy="4767263"/>
          </a:xfrm>
          <a:prstGeom prst="roundRect">
            <a:avLst>
              <a:gd name="adj" fmla="val 1902"/>
            </a:avLst>
          </a:prstGeom>
          <a:noFill/>
          <a:ln w="7620">
            <a:solidFill>
              <a:srgbClr val="000000">
                <a:alpha val="8000"/>
              </a:srgbClr>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5" name="Shape 3"/>
          <p:cNvSpPr/>
          <p:nvPr/>
        </p:nvSpPr>
        <p:spPr>
          <a:xfrm>
            <a:off x="762953" y="2295287"/>
            <a:ext cx="13104495" cy="619363"/>
          </a:xfrm>
          <a:prstGeom prst="rect">
            <a:avLst/>
          </a:prstGeom>
          <a:solidFill>
            <a:srgbClr val="FFFFFF">
              <a:alpha val="4000"/>
            </a:srgbClr>
          </a:solidFill>
          <a:ln/>
        </p:spPr>
        <p:txBody>
          <a:bodyPr/>
          <a:lstStyle/>
          <a:p>
            <a:endParaRPr lang="en-US">
              <a:latin typeface="Times New Roman" panose="02020603050405020304" pitchFamily="18" charset="0"/>
              <a:cs typeface="Times New Roman" panose="02020603050405020304" pitchFamily="18" charset="0"/>
            </a:endParaRPr>
          </a:p>
        </p:txBody>
      </p:sp>
      <p:sp>
        <p:nvSpPr>
          <p:cNvPr id="6" name="Text 4"/>
          <p:cNvSpPr/>
          <p:nvPr/>
        </p:nvSpPr>
        <p:spPr>
          <a:xfrm>
            <a:off x="978694" y="2432328"/>
            <a:ext cx="6116955" cy="345281"/>
          </a:xfrm>
          <a:prstGeom prst="rect">
            <a:avLst/>
          </a:prstGeom>
          <a:noFill/>
          <a:ln/>
        </p:spPr>
        <p:txBody>
          <a:bodyPr wrap="none" lIns="0" tIns="0" rIns="0" bIns="0" rtlCol="0" anchor="t"/>
          <a:lstStyle/>
          <a:p>
            <a:pPr marL="0" indent="0" algn="l">
              <a:lnSpc>
                <a:spcPts val="2700"/>
              </a:lnSpc>
              <a:buNone/>
            </a:pPr>
            <a:r>
              <a:rPr lang="en-US" sz="1650" dirty="0">
                <a:latin typeface="Times New Roman" panose="02020603050405020304" pitchFamily="18" charset="0"/>
                <a:ea typeface="Open Sans" pitchFamily="34" charset="-122"/>
                <a:cs typeface="Times New Roman" panose="02020603050405020304" pitchFamily="18" charset="0"/>
              </a:rPr>
              <a:t>Vấn đề phát hiện (Insight)</a:t>
            </a:r>
            <a:endParaRPr lang="en-US" sz="1650" dirty="0">
              <a:latin typeface="Times New Roman" panose="02020603050405020304" pitchFamily="18" charset="0"/>
              <a:cs typeface="Times New Roman" panose="02020603050405020304" pitchFamily="18" charset="0"/>
            </a:endParaRPr>
          </a:p>
        </p:txBody>
      </p:sp>
      <p:sp>
        <p:nvSpPr>
          <p:cNvPr id="7" name="Text 5"/>
          <p:cNvSpPr/>
          <p:nvPr/>
        </p:nvSpPr>
        <p:spPr>
          <a:xfrm>
            <a:off x="7534751" y="2432328"/>
            <a:ext cx="6116955" cy="345281"/>
          </a:xfrm>
          <a:prstGeom prst="rect">
            <a:avLst/>
          </a:prstGeom>
          <a:noFill/>
          <a:ln/>
        </p:spPr>
        <p:txBody>
          <a:bodyPr wrap="none" lIns="0" tIns="0" rIns="0" bIns="0" rtlCol="0" anchor="t"/>
          <a:lstStyle/>
          <a:p>
            <a:pPr marL="0" indent="0" algn="l">
              <a:lnSpc>
                <a:spcPts val="2700"/>
              </a:lnSpc>
              <a:buNone/>
            </a:pPr>
            <a:r>
              <a:rPr lang="en-US" sz="1650" dirty="0">
                <a:latin typeface="Times New Roman" panose="02020603050405020304" pitchFamily="18" charset="0"/>
                <a:ea typeface="Open Sans" pitchFamily="34" charset="-122"/>
                <a:cs typeface="Times New Roman" panose="02020603050405020304" pitchFamily="18" charset="0"/>
              </a:rPr>
              <a:t>Hành động kỹ thuật (Action)</a:t>
            </a:r>
            <a:endParaRPr lang="en-US" sz="1650" dirty="0">
              <a:latin typeface="Times New Roman" panose="02020603050405020304" pitchFamily="18" charset="0"/>
              <a:cs typeface="Times New Roman" panose="02020603050405020304" pitchFamily="18" charset="0"/>
            </a:endParaRPr>
          </a:p>
        </p:txBody>
      </p:sp>
      <p:sp>
        <p:nvSpPr>
          <p:cNvPr id="8" name="Shape 6"/>
          <p:cNvSpPr/>
          <p:nvPr/>
        </p:nvSpPr>
        <p:spPr>
          <a:xfrm>
            <a:off x="762953" y="2914650"/>
            <a:ext cx="13104495" cy="964644"/>
          </a:xfrm>
          <a:prstGeom prst="rect">
            <a:avLst/>
          </a:prstGeom>
          <a:solidFill>
            <a:srgbClr val="000000">
              <a:alpha val="4000"/>
            </a:srgbClr>
          </a:solidFill>
          <a:ln/>
        </p:spPr>
        <p:txBody>
          <a:bodyPr/>
          <a:lstStyle/>
          <a:p>
            <a:endParaRPr lang="en-US">
              <a:latin typeface="Times New Roman" panose="02020603050405020304" pitchFamily="18" charset="0"/>
              <a:cs typeface="Times New Roman" panose="02020603050405020304" pitchFamily="18" charset="0"/>
            </a:endParaRPr>
          </a:p>
        </p:txBody>
      </p:sp>
      <p:sp>
        <p:nvSpPr>
          <p:cNvPr id="9" name="Text 7"/>
          <p:cNvSpPr/>
          <p:nvPr/>
        </p:nvSpPr>
        <p:spPr>
          <a:xfrm>
            <a:off x="978694" y="3051691"/>
            <a:ext cx="6116955" cy="345281"/>
          </a:xfrm>
          <a:prstGeom prst="rect">
            <a:avLst/>
          </a:prstGeom>
          <a:noFill/>
          <a:ln/>
        </p:spPr>
        <p:txBody>
          <a:bodyPr wrap="none" lIns="0" tIns="0" rIns="0" bIns="0" rtlCol="0" anchor="t"/>
          <a:lstStyle/>
          <a:p>
            <a:pPr marL="0" indent="0" algn="l">
              <a:lnSpc>
                <a:spcPts val="2700"/>
              </a:lnSpc>
              <a:buNone/>
            </a:pPr>
            <a:r>
              <a:rPr lang="en-US" sz="1650" dirty="0">
                <a:latin typeface="Times New Roman" panose="02020603050405020304" pitchFamily="18" charset="0"/>
                <a:ea typeface="Open Sans" pitchFamily="34" charset="-122"/>
                <a:cs typeface="Times New Roman" panose="02020603050405020304" pitchFamily="18" charset="0"/>
              </a:rPr>
              <a:t>Class Imbalance (Mất cân bằng dữ liệu)</a:t>
            </a:r>
            <a:endParaRPr lang="en-US" sz="1650" dirty="0">
              <a:latin typeface="Times New Roman" panose="02020603050405020304" pitchFamily="18" charset="0"/>
              <a:cs typeface="Times New Roman" panose="02020603050405020304" pitchFamily="18" charset="0"/>
            </a:endParaRPr>
          </a:p>
        </p:txBody>
      </p:sp>
      <p:sp>
        <p:nvSpPr>
          <p:cNvPr id="10" name="Text 8"/>
          <p:cNvSpPr/>
          <p:nvPr/>
        </p:nvSpPr>
        <p:spPr>
          <a:xfrm>
            <a:off x="7534751" y="3051691"/>
            <a:ext cx="6116955" cy="690563"/>
          </a:xfrm>
          <a:prstGeom prst="rect">
            <a:avLst/>
          </a:prstGeom>
          <a:noFill/>
          <a:ln/>
        </p:spPr>
        <p:txBody>
          <a:bodyPr wrap="square" lIns="0" tIns="0" rIns="0" bIns="0" rtlCol="0" anchor="t"/>
          <a:lstStyle/>
          <a:p>
            <a:pPr marL="0" indent="0" algn="l">
              <a:lnSpc>
                <a:spcPts val="2700"/>
              </a:lnSpc>
              <a:buNone/>
            </a:pPr>
            <a:r>
              <a:rPr lang="en-US" sz="1650" dirty="0">
                <a:latin typeface="Times New Roman" panose="02020603050405020304" pitchFamily="18" charset="0"/>
                <a:ea typeface="Open Sans" pitchFamily="34" charset="-122"/>
                <a:cs typeface="Times New Roman" panose="02020603050405020304" pitchFamily="18" charset="0"/>
              </a:rPr>
              <a:t>Sử dụng Stratified Cross-Validation &amp; Đánh giá bằng F1-Macro</a:t>
            </a:r>
            <a:endParaRPr lang="en-US" sz="1650" dirty="0">
              <a:latin typeface="Times New Roman" panose="02020603050405020304" pitchFamily="18" charset="0"/>
              <a:cs typeface="Times New Roman" panose="02020603050405020304" pitchFamily="18" charset="0"/>
            </a:endParaRPr>
          </a:p>
        </p:txBody>
      </p:sp>
      <p:sp>
        <p:nvSpPr>
          <p:cNvPr id="11" name="Shape 9"/>
          <p:cNvSpPr/>
          <p:nvPr/>
        </p:nvSpPr>
        <p:spPr>
          <a:xfrm>
            <a:off x="762953" y="3879294"/>
            <a:ext cx="13104495" cy="619363"/>
          </a:xfrm>
          <a:prstGeom prst="rect">
            <a:avLst/>
          </a:prstGeom>
          <a:solidFill>
            <a:srgbClr val="FFFFFF">
              <a:alpha val="4000"/>
            </a:srgbClr>
          </a:solidFill>
          <a:ln/>
        </p:spPr>
        <p:txBody>
          <a:bodyPr/>
          <a:lstStyle/>
          <a:p>
            <a:endParaRPr lang="en-US">
              <a:latin typeface="Times New Roman" panose="02020603050405020304" pitchFamily="18" charset="0"/>
              <a:cs typeface="Times New Roman" panose="02020603050405020304" pitchFamily="18" charset="0"/>
            </a:endParaRPr>
          </a:p>
        </p:txBody>
      </p:sp>
      <p:sp>
        <p:nvSpPr>
          <p:cNvPr id="12" name="Text 10"/>
          <p:cNvSpPr/>
          <p:nvPr/>
        </p:nvSpPr>
        <p:spPr>
          <a:xfrm>
            <a:off x="978694" y="4016335"/>
            <a:ext cx="6116955" cy="345281"/>
          </a:xfrm>
          <a:prstGeom prst="rect">
            <a:avLst/>
          </a:prstGeom>
          <a:noFill/>
          <a:ln/>
        </p:spPr>
        <p:txBody>
          <a:bodyPr wrap="none" lIns="0" tIns="0" rIns="0" bIns="0" rtlCol="0" anchor="t"/>
          <a:lstStyle/>
          <a:p>
            <a:pPr marL="0" indent="0" algn="l">
              <a:lnSpc>
                <a:spcPts val="2700"/>
              </a:lnSpc>
              <a:buNone/>
            </a:pPr>
            <a:r>
              <a:rPr lang="en-US" sz="1650" dirty="0">
                <a:latin typeface="Times New Roman" panose="02020603050405020304" pitchFamily="18" charset="0"/>
                <a:ea typeface="Open Sans" pitchFamily="34" charset="-122"/>
                <a:cs typeface="Times New Roman" panose="02020603050405020304" pitchFamily="18" charset="0"/>
              </a:rPr>
              <a:t>Skewed Distribution (Dữ liệu lệch phân phối)</a:t>
            </a:r>
            <a:endParaRPr lang="en-US" sz="1650" dirty="0">
              <a:latin typeface="Times New Roman" panose="02020603050405020304" pitchFamily="18" charset="0"/>
              <a:cs typeface="Times New Roman" panose="02020603050405020304" pitchFamily="18" charset="0"/>
            </a:endParaRPr>
          </a:p>
        </p:txBody>
      </p:sp>
      <p:sp>
        <p:nvSpPr>
          <p:cNvPr id="13" name="Text 11"/>
          <p:cNvSpPr/>
          <p:nvPr/>
        </p:nvSpPr>
        <p:spPr>
          <a:xfrm>
            <a:off x="7534751" y="4016335"/>
            <a:ext cx="6116955" cy="345281"/>
          </a:xfrm>
          <a:prstGeom prst="rect">
            <a:avLst/>
          </a:prstGeom>
          <a:noFill/>
          <a:ln/>
        </p:spPr>
        <p:txBody>
          <a:bodyPr wrap="none" lIns="0" tIns="0" rIns="0" bIns="0" rtlCol="0" anchor="t"/>
          <a:lstStyle/>
          <a:p>
            <a:pPr marL="0" indent="0" algn="l">
              <a:lnSpc>
                <a:spcPts val="2700"/>
              </a:lnSpc>
              <a:buNone/>
            </a:pPr>
            <a:r>
              <a:rPr lang="en-US" sz="1650" dirty="0">
                <a:latin typeface="Times New Roman" panose="02020603050405020304" pitchFamily="18" charset="0"/>
                <a:ea typeface="Open Sans" pitchFamily="34" charset="-122"/>
                <a:cs typeface="Times New Roman" panose="02020603050405020304" pitchFamily="18" charset="0"/>
              </a:rPr>
              <a:t>Áp dụng Log Transformation (cho Popularity, Duration)</a:t>
            </a:r>
            <a:endParaRPr lang="en-US" sz="1650" dirty="0">
              <a:latin typeface="Times New Roman" panose="02020603050405020304" pitchFamily="18" charset="0"/>
              <a:cs typeface="Times New Roman" panose="02020603050405020304" pitchFamily="18" charset="0"/>
            </a:endParaRPr>
          </a:p>
        </p:txBody>
      </p:sp>
      <p:sp>
        <p:nvSpPr>
          <p:cNvPr id="14" name="Shape 12"/>
          <p:cNvSpPr/>
          <p:nvPr/>
        </p:nvSpPr>
        <p:spPr>
          <a:xfrm>
            <a:off x="762953" y="4498658"/>
            <a:ext cx="13104495" cy="619363"/>
          </a:xfrm>
          <a:prstGeom prst="rect">
            <a:avLst/>
          </a:prstGeom>
          <a:solidFill>
            <a:srgbClr val="000000">
              <a:alpha val="4000"/>
            </a:srgbClr>
          </a:solidFill>
          <a:ln/>
        </p:spPr>
        <p:txBody>
          <a:bodyPr/>
          <a:lstStyle/>
          <a:p>
            <a:endParaRPr lang="en-US">
              <a:latin typeface="Times New Roman" panose="02020603050405020304" pitchFamily="18" charset="0"/>
              <a:cs typeface="Times New Roman" panose="02020603050405020304" pitchFamily="18" charset="0"/>
            </a:endParaRPr>
          </a:p>
        </p:txBody>
      </p:sp>
      <p:sp>
        <p:nvSpPr>
          <p:cNvPr id="15" name="Text 13"/>
          <p:cNvSpPr/>
          <p:nvPr/>
        </p:nvSpPr>
        <p:spPr>
          <a:xfrm>
            <a:off x="978694" y="4635698"/>
            <a:ext cx="6116955" cy="345281"/>
          </a:xfrm>
          <a:prstGeom prst="rect">
            <a:avLst/>
          </a:prstGeom>
          <a:noFill/>
          <a:ln/>
        </p:spPr>
        <p:txBody>
          <a:bodyPr wrap="none" lIns="0" tIns="0" rIns="0" bIns="0" rtlCol="0" anchor="t"/>
          <a:lstStyle/>
          <a:p>
            <a:pPr marL="0" indent="0" algn="l">
              <a:lnSpc>
                <a:spcPts val="2700"/>
              </a:lnSpc>
              <a:buNone/>
            </a:pPr>
            <a:r>
              <a:rPr lang="en-US" sz="1650" dirty="0">
                <a:latin typeface="Times New Roman" panose="02020603050405020304" pitchFamily="18" charset="0"/>
                <a:ea typeface="Open Sans" pitchFamily="34" charset="-122"/>
                <a:cs typeface="Times New Roman" panose="02020603050405020304" pitchFamily="18" charset="0"/>
              </a:rPr>
              <a:t>High Correlation (Tương quan mạnh Energy-Loudness)</a:t>
            </a:r>
            <a:endParaRPr lang="en-US" sz="1650" dirty="0">
              <a:latin typeface="Times New Roman" panose="02020603050405020304" pitchFamily="18" charset="0"/>
              <a:cs typeface="Times New Roman" panose="02020603050405020304" pitchFamily="18" charset="0"/>
            </a:endParaRPr>
          </a:p>
        </p:txBody>
      </p:sp>
      <p:sp>
        <p:nvSpPr>
          <p:cNvPr id="16" name="Text 14"/>
          <p:cNvSpPr/>
          <p:nvPr/>
        </p:nvSpPr>
        <p:spPr>
          <a:xfrm>
            <a:off x="7534751" y="4635698"/>
            <a:ext cx="6116955" cy="345281"/>
          </a:xfrm>
          <a:prstGeom prst="rect">
            <a:avLst/>
          </a:prstGeom>
          <a:noFill/>
          <a:ln/>
        </p:spPr>
        <p:txBody>
          <a:bodyPr wrap="none" lIns="0" tIns="0" rIns="0" bIns="0" rtlCol="0" anchor="t"/>
          <a:lstStyle/>
          <a:p>
            <a:pPr marL="0" indent="0" algn="l">
              <a:lnSpc>
                <a:spcPts val="2700"/>
              </a:lnSpc>
              <a:buNone/>
            </a:pPr>
            <a:r>
              <a:rPr lang="en-US" sz="1650" dirty="0">
                <a:latin typeface="Times New Roman" panose="02020603050405020304" pitchFamily="18" charset="0"/>
                <a:ea typeface="Open Sans" pitchFamily="34" charset="-122"/>
                <a:cs typeface="Times New Roman" panose="02020603050405020304" pitchFamily="18" charset="0"/>
              </a:rPr>
              <a:t>Tạo Interaction Features (Biến tương tác) thay vì loại bỏ</a:t>
            </a:r>
            <a:endParaRPr lang="en-US" sz="1650" dirty="0">
              <a:latin typeface="Times New Roman" panose="02020603050405020304" pitchFamily="18" charset="0"/>
              <a:cs typeface="Times New Roman" panose="02020603050405020304" pitchFamily="18" charset="0"/>
            </a:endParaRPr>
          </a:p>
        </p:txBody>
      </p:sp>
      <p:sp>
        <p:nvSpPr>
          <p:cNvPr id="17" name="Shape 15"/>
          <p:cNvSpPr/>
          <p:nvPr/>
        </p:nvSpPr>
        <p:spPr>
          <a:xfrm>
            <a:off x="762953" y="5118021"/>
            <a:ext cx="13104495" cy="964644"/>
          </a:xfrm>
          <a:prstGeom prst="rect">
            <a:avLst/>
          </a:prstGeom>
          <a:solidFill>
            <a:srgbClr val="FFFFFF">
              <a:alpha val="4000"/>
            </a:srgbClr>
          </a:solidFill>
          <a:ln/>
        </p:spPr>
        <p:txBody>
          <a:bodyPr/>
          <a:lstStyle/>
          <a:p>
            <a:endParaRPr lang="en-US">
              <a:latin typeface="Times New Roman" panose="02020603050405020304" pitchFamily="18" charset="0"/>
              <a:cs typeface="Times New Roman" panose="02020603050405020304" pitchFamily="18" charset="0"/>
            </a:endParaRPr>
          </a:p>
        </p:txBody>
      </p:sp>
      <p:sp>
        <p:nvSpPr>
          <p:cNvPr id="18" name="Text 16"/>
          <p:cNvSpPr/>
          <p:nvPr/>
        </p:nvSpPr>
        <p:spPr>
          <a:xfrm>
            <a:off x="978694" y="5255062"/>
            <a:ext cx="6116955" cy="345281"/>
          </a:xfrm>
          <a:prstGeom prst="rect">
            <a:avLst/>
          </a:prstGeom>
          <a:noFill/>
          <a:ln/>
        </p:spPr>
        <p:txBody>
          <a:bodyPr wrap="none" lIns="0" tIns="0" rIns="0" bIns="0" rtlCol="0" anchor="t"/>
          <a:lstStyle/>
          <a:p>
            <a:pPr marL="0" indent="0" algn="l">
              <a:lnSpc>
                <a:spcPts val="2700"/>
              </a:lnSpc>
              <a:buNone/>
            </a:pPr>
            <a:r>
              <a:rPr lang="en-US" sz="1650" dirty="0">
                <a:latin typeface="Times New Roman" panose="02020603050405020304" pitchFamily="18" charset="0"/>
                <a:ea typeface="Open Sans" pitchFamily="34" charset="-122"/>
                <a:cs typeface="Times New Roman" panose="02020603050405020304" pitchFamily="18" charset="0"/>
              </a:rPr>
              <a:t>High Cardinality (Quá nhiều nghệ sĩ)</a:t>
            </a:r>
            <a:endParaRPr lang="en-US" sz="1650" dirty="0">
              <a:latin typeface="Times New Roman" panose="02020603050405020304" pitchFamily="18" charset="0"/>
              <a:cs typeface="Times New Roman" panose="02020603050405020304" pitchFamily="18" charset="0"/>
            </a:endParaRPr>
          </a:p>
        </p:txBody>
      </p:sp>
      <p:sp>
        <p:nvSpPr>
          <p:cNvPr id="19" name="Text 17"/>
          <p:cNvSpPr/>
          <p:nvPr/>
        </p:nvSpPr>
        <p:spPr>
          <a:xfrm>
            <a:off x="7534751" y="5255062"/>
            <a:ext cx="6116955" cy="690563"/>
          </a:xfrm>
          <a:prstGeom prst="rect">
            <a:avLst/>
          </a:prstGeom>
          <a:noFill/>
          <a:ln/>
        </p:spPr>
        <p:txBody>
          <a:bodyPr wrap="square" lIns="0" tIns="0" rIns="0" bIns="0" rtlCol="0" anchor="t"/>
          <a:lstStyle/>
          <a:p>
            <a:pPr marL="0" indent="0" algn="l">
              <a:lnSpc>
                <a:spcPts val="2700"/>
              </a:lnSpc>
              <a:buNone/>
            </a:pPr>
            <a:r>
              <a:rPr lang="en-US" sz="1650" dirty="0">
                <a:latin typeface="Times New Roman" panose="02020603050405020304" pitchFamily="18" charset="0"/>
                <a:ea typeface="Open Sans" pitchFamily="34" charset="-122"/>
                <a:cs typeface="Times New Roman" panose="02020603050405020304" pitchFamily="18" charset="0"/>
              </a:rPr>
              <a:t>Sử dụng Target Encoding (Mean Encoding) với cơ chế Smoothing</a:t>
            </a:r>
            <a:endParaRPr lang="en-US" sz="1650" dirty="0">
              <a:latin typeface="Times New Roman" panose="02020603050405020304" pitchFamily="18" charset="0"/>
              <a:cs typeface="Times New Roman" panose="02020603050405020304" pitchFamily="18" charset="0"/>
            </a:endParaRPr>
          </a:p>
        </p:txBody>
      </p:sp>
      <p:sp>
        <p:nvSpPr>
          <p:cNvPr id="20" name="Shape 18"/>
          <p:cNvSpPr/>
          <p:nvPr/>
        </p:nvSpPr>
        <p:spPr>
          <a:xfrm>
            <a:off x="762953" y="6082665"/>
            <a:ext cx="13104495" cy="964644"/>
          </a:xfrm>
          <a:prstGeom prst="rect">
            <a:avLst/>
          </a:prstGeom>
          <a:solidFill>
            <a:srgbClr val="000000">
              <a:alpha val="4000"/>
            </a:srgbClr>
          </a:solidFill>
          <a:ln/>
        </p:spPr>
        <p:txBody>
          <a:bodyPr/>
          <a:lstStyle/>
          <a:p>
            <a:endParaRPr lang="en-US">
              <a:latin typeface="Times New Roman" panose="02020603050405020304" pitchFamily="18" charset="0"/>
              <a:cs typeface="Times New Roman" panose="02020603050405020304" pitchFamily="18" charset="0"/>
            </a:endParaRPr>
          </a:p>
        </p:txBody>
      </p:sp>
      <p:sp>
        <p:nvSpPr>
          <p:cNvPr id="21" name="Text 19"/>
          <p:cNvSpPr/>
          <p:nvPr/>
        </p:nvSpPr>
        <p:spPr>
          <a:xfrm>
            <a:off x="978694" y="6219706"/>
            <a:ext cx="6116955" cy="345281"/>
          </a:xfrm>
          <a:prstGeom prst="rect">
            <a:avLst/>
          </a:prstGeom>
          <a:noFill/>
          <a:ln/>
        </p:spPr>
        <p:txBody>
          <a:bodyPr wrap="none" lIns="0" tIns="0" rIns="0" bIns="0" rtlCol="0" anchor="t"/>
          <a:lstStyle/>
          <a:p>
            <a:pPr marL="0" indent="0" algn="l">
              <a:lnSpc>
                <a:spcPts val="2700"/>
              </a:lnSpc>
              <a:buNone/>
            </a:pPr>
            <a:r>
              <a:rPr lang="en-US" sz="1650" dirty="0">
                <a:latin typeface="Times New Roman" panose="02020603050405020304" pitchFamily="18" charset="0"/>
                <a:ea typeface="Open Sans" pitchFamily="34" charset="-122"/>
                <a:cs typeface="Times New Roman" panose="02020603050405020304" pitchFamily="18" charset="0"/>
              </a:rPr>
              <a:t>Data Overlap (Dữ liệu chồng lấn phi tuyến)</a:t>
            </a:r>
            <a:endParaRPr lang="en-US" sz="1650" dirty="0">
              <a:latin typeface="Times New Roman" panose="02020603050405020304" pitchFamily="18" charset="0"/>
              <a:cs typeface="Times New Roman" panose="02020603050405020304" pitchFamily="18" charset="0"/>
            </a:endParaRPr>
          </a:p>
        </p:txBody>
      </p:sp>
      <p:sp>
        <p:nvSpPr>
          <p:cNvPr id="22" name="Text 20"/>
          <p:cNvSpPr/>
          <p:nvPr/>
        </p:nvSpPr>
        <p:spPr>
          <a:xfrm>
            <a:off x="7534751" y="6219706"/>
            <a:ext cx="6116955" cy="690563"/>
          </a:xfrm>
          <a:prstGeom prst="rect">
            <a:avLst/>
          </a:prstGeom>
          <a:noFill/>
          <a:ln/>
        </p:spPr>
        <p:txBody>
          <a:bodyPr wrap="square" lIns="0" tIns="0" rIns="0" bIns="0" rtlCol="0" anchor="t"/>
          <a:lstStyle/>
          <a:p>
            <a:pPr marL="0" indent="0" algn="l">
              <a:lnSpc>
                <a:spcPts val="2700"/>
              </a:lnSpc>
              <a:buNone/>
            </a:pPr>
            <a:r>
              <a:rPr lang="en-US" sz="1650" dirty="0">
                <a:latin typeface="Times New Roman" panose="02020603050405020304" pitchFamily="18" charset="0"/>
                <a:ea typeface="Open Sans" pitchFamily="34" charset="-122"/>
                <a:cs typeface="Times New Roman" panose="02020603050405020304" pitchFamily="18" charset="0"/>
              </a:rPr>
              <a:t>Ưu tiên các mô hình Non-linear Ensemble (XGBoost, LightGBM) thay vì Linear Models</a:t>
            </a:r>
            <a:endParaRPr lang="en-US" sz="1650" dirty="0">
              <a:latin typeface="Times New Roman" panose="02020603050405020304" pitchFamily="18" charset="0"/>
              <a:cs typeface="Times New Roman" panose="02020603050405020304" pitchFamily="18" charset="0"/>
            </a:endParaRPr>
          </a:p>
        </p:txBody>
      </p:sp>
      <p:sp>
        <p:nvSpPr>
          <p:cNvPr id="23" name="Text 21"/>
          <p:cNvSpPr/>
          <p:nvPr/>
        </p:nvSpPr>
        <p:spPr>
          <a:xfrm>
            <a:off x="755333" y="7297698"/>
            <a:ext cx="13119735" cy="345281"/>
          </a:xfrm>
          <a:prstGeom prst="rect">
            <a:avLst/>
          </a:prstGeom>
          <a:noFill/>
          <a:ln/>
        </p:spPr>
        <p:txBody>
          <a:bodyPr wrap="none" lIns="0" tIns="0" rIns="0" bIns="0" rtlCol="0" anchor="t"/>
          <a:lstStyle/>
          <a:p>
            <a:pPr marL="0" indent="0" algn="l">
              <a:lnSpc>
                <a:spcPts val="2700"/>
              </a:lnSpc>
              <a:buNone/>
            </a:pPr>
            <a:r>
              <a:rPr lang="en-US" sz="1650" dirty="0">
                <a:latin typeface="Times New Roman" panose="02020603050405020304" pitchFamily="18" charset="0"/>
                <a:ea typeface="Open Sans" pitchFamily="34" charset="-122"/>
                <a:cs typeface="Times New Roman" panose="02020603050405020304" pitchFamily="18" charset="0"/>
              </a:rPr>
              <a:t>Các chiến lược này được thiết kế để tối ưu hóa hiệu suất mô hình và xử lý đặc thù của dữ liệu âm nhạc.</a:t>
            </a:r>
            <a:endParaRPr lang="en-US" sz="16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43545" y="584240"/>
            <a:ext cx="6717506" cy="663893"/>
          </a:xfrm>
          <a:prstGeom prst="rect">
            <a:avLst/>
          </a:prstGeom>
          <a:noFill/>
          <a:ln/>
        </p:spPr>
        <p:txBody>
          <a:bodyPr wrap="none" lIns="0" tIns="0" rIns="0" bIns="0" rtlCol="0" anchor="t"/>
          <a:lstStyle/>
          <a:p>
            <a:pPr marL="0" indent="0" algn="l">
              <a:lnSpc>
                <a:spcPts val="5200"/>
              </a:lnSpc>
              <a:buNone/>
            </a:pPr>
            <a:r>
              <a:rPr lang="en-US" sz="4150" b="1" dirty="0">
                <a:latin typeface="Times New Roman" panose="02020603050405020304" pitchFamily="18" charset="0"/>
                <a:ea typeface="Unbounded Bold" pitchFamily="34" charset="-122"/>
                <a:cs typeface="Times New Roman" panose="02020603050405020304" pitchFamily="18" charset="0"/>
              </a:rPr>
              <a:t>Feature Engineering</a:t>
            </a:r>
            <a:endParaRPr lang="en-US" sz="4150" dirty="0">
              <a:latin typeface="Times New Roman" panose="02020603050405020304" pitchFamily="18" charset="0"/>
              <a:cs typeface="Times New Roman" panose="02020603050405020304" pitchFamily="18" charset="0"/>
            </a:endParaRPr>
          </a:p>
        </p:txBody>
      </p:sp>
      <p:sp>
        <p:nvSpPr>
          <p:cNvPr id="3" name="Text 1"/>
          <p:cNvSpPr/>
          <p:nvPr/>
        </p:nvSpPr>
        <p:spPr>
          <a:xfrm>
            <a:off x="743545" y="1672947"/>
            <a:ext cx="13143309" cy="339804"/>
          </a:xfrm>
          <a:prstGeom prst="rect">
            <a:avLst/>
          </a:prstGeom>
          <a:noFill/>
          <a:ln/>
        </p:spPr>
        <p:txBody>
          <a:bodyPr wrap="none" lIns="0" tIns="0" rIns="0" bIns="0" rtlCol="0" anchor="t"/>
          <a:lstStyle/>
          <a:p>
            <a:pPr marL="0" indent="0" algn="l">
              <a:lnSpc>
                <a:spcPts val="2650"/>
              </a:lnSpc>
              <a:buNone/>
            </a:pPr>
            <a:r>
              <a:rPr lang="en-US" sz="1650" dirty="0">
                <a:latin typeface="Times New Roman" panose="02020603050405020304" pitchFamily="18" charset="0"/>
                <a:ea typeface="Open Sans" pitchFamily="34" charset="-122"/>
                <a:cs typeface="Times New Roman" panose="02020603050405020304" pitchFamily="18" charset="0"/>
              </a:rPr>
              <a:t>Feature Engineering là quá trình tạo mới, chuyển đổi hoặc tối ưu hóa các đặc trưng từ dữ liệu gốc nhằm giúp mô hình học tốt hơn.</a:t>
            </a:r>
            <a:endParaRPr lang="en-US" sz="1650" dirty="0">
              <a:latin typeface="Times New Roman" panose="02020603050405020304" pitchFamily="18" charset="0"/>
              <a:cs typeface="Times New Roman" panose="02020603050405020304" pitchFamily="18" charset="0"/>
            </a:endParaRPr>
          </a:p>
        </p:txBody>
      </p:sp>
      <p:sp>
        <p:nvSpPr>
          <p:cNvPr id="4" name="Text 2"/>
          <p:cNvSpPr/>
          <p:nvPr/>
        </p:nvSpPr>
        <p:spPr>
          <a:xfrm>
            <a:off x="743545" y="2464118"/>
            <a:ext cx="2881432" cy="339566"/>
          </a:xfrm>
          <a:prstGeom prst="rect">
            <a:avLst/>
          </a:prstGeom>
          <a:noFill/>
          <a:ln/>
        </p:spPr>
        <p:txBody>
          <a:bodyPr wrap="none" lIns="0" tIns="0" rIns="0" bIns="0" rtlCol="0" anchor="t"/>
          <a:lstStyle/>
          <a:p>
            <a:pPr marL="0" indent="0" algn="l">
              <a:lnSpc>
                <a:spcPts val="2600"/>
              </a:lnSpc>
              <a:buNone/>
            </a:pPr>
            <a:r>
              <a:rPr lang="en-US" sz="2050" b="1" dirty="0">
                <a:latin typeface="Times New Roman" panose="02020603050405020304" pitchFamily="18" charset="0"/>
                <a:ea typeface="Unbounded Bold" pitchFamily="34" charset="-122"/>
                <a:cs typeface="Times New Roman" panose="02020603050405020304" pitchFamily="18" charset="0"/>
              </a:rPr>
              <a:t>🎯 Mục đích chính</a:t>
            </a:r>
            <a:endParaRPr lang="en-US" sz="2050" dirty="0">
              <a:latin typeface="Times New Roman" panose="02020603050405020304" pitchFamily="18" charset="0"/>
              <a:cs typeface="Times New Roman" panose="02020603050405020304" pitchFamily="18" charset="0"/>
            </a:endParaRPr>
          </a:p>
        </p:txBody>
      </p:sp>
      <p:sp>
        <p:nvSpPr>
          <p:cNvPr id="5" name="Text 3"/>
          <p:cNvSpPr/>
          <p:nvPr/>
        </p:nvSpPr>
        <p:spPr>
          <a:xfrm>
            <a:off x="743545" y="3016091"/>
            <a:ext cx="7678579" cy="679609"/>
          </a:xfrm>
          <a:prstGeom prst="rect">
            <a:avLst/>
          </a:prstGeom>
          <a:noFill/>
          <a:ln/>
        </p:spPr>
        <p:txBody>
          <a:bodyPr wrap="square" lIns="0" tIns="0" rIns="0" bIns="0" rtlCol="0" anchor="t"/>
          <a:lstStyle/>
          <a:p>
            <a:pPr marL="342900" indent="-342900" algn="l">
              <a:lnSpc>
                <a:spcPts val="2650"/>
              </a:lnSpc>
              <a:buSzPct val="100000"/>
              <a:buChar char="•"/>
            </a:pPr>
            <a:r>
              <a:rPr lang="en-US" sz="1650" dirty="0">
                <a:latin typeface="Times New Roman" panose="02020603050405020304" pitchFamily="18" charset="0"/>
                <a:ea typeface="Open Sans" pitchFamily="34" charset="-122"/>
                <a:cs typeface="Times New Roman" panose="02020603050405020304" pitchFamily="18" charset="0"/>
              </a:rPr>
              <a:t>Làm tăng khả năng dự đoán của mô hình (giúp mô hình "hiểu" dữ liệu rõ hơn)</a:t>
            </a:r>
            <a:endParaRPr lang="en-US" sz="1650" dirty="0">
              <a:latin typeface="Times New Roman" panose="02020603050405020304" pitchFamily="18" charset="0"/>
              <a:cs typeface="Times New Roman" panose="02020603050405020304" pitchFamily="18" charset="0"/>
            </a:endParaRPr>
          </a:p>
        </p:txBody>
      </p:sp>
      <p:sp>
        <p:nvSpPr>
          <p:cNvPr id="6" name="Text 4"/>
          <p:cNvSpPr/>
          <p:nvPr/>
        </p:nvSpPr>
        <p:spPr>
          <a:xfrm>
            <a:off x="743545" y="3769995"/>
            <a:ext cx="7678579" cy="339804"/>
          </a:xfrm>
          <a:prstGeom prst="rect">
            <a:avLst/>
          </a:prstGeom>
          <a:noFill/>
          <a:ln/>
        </p:spPr>
        <p:txBody>
          <a:bodyPr wrap="none" lIns="0" tIns="0" rIns="0" bIns="0" rtlCol="0" anchor="t"/>
          <a:lstStyle/>
          <a:p>
            <a:pPr marL="342900" indent="-342900" algn="l">
              <a:lnSpc>
                <a:spcPts val="2650"/>
              </a:lnSpc>
              <a:buSzPct val="100000"/>
              <a:buChar char="•"/>
            </a:pPr>
            <a:r>
              <a:rPr lang="en-US" sz="1650" dirty="0">
                <a:latin typeface="Times New Roman" panose="02020603050405020304" pitchFamily="18" charset="0"/>
                <a:ea typeface="Open Sans" pitchFamily="34" charset="-122"/>
                <a:cs typeface="Times New Roman" panose="02020603050405020304" pitchFamily="18" charset="0"/>
              </a:rPr>
              <a:t>Biến dữ liệu thô thành thông tin hữu ích</a:t>
            </a:r>
            <a:endParaRPr lang="en-US" sz="1650" dirty="0">
              <a:latin typeface="Times New Roman" panose="02020603050405020304" pitchFamily="18" charset="0"/>
              <a:cs typeface="Times New Roman" panose="02020603050405020304" pitchFamily="18" charset="0"/>
            </a:endParaRPr>
          </a:p>
        </p:txBody>
      </p:sp>
      <p:sp>
        <p:nvSpPr>
          <p:cNvPr id="7" name="Text 5"/>
          <p:cNvSpPr/>
          <p:nvPr/>
        </p:nvSpPr>
        <p:spPr>
          <a:xfrm>
            <a:off x="743545" y="4184094"/>
            <a:ext cx="7678579" cy="339804"/>
          </a:xfrm>
          <a:prstGeom prst="rect">
            <a:avLst/>
          </a:prstGeom>
          <a:noFill/>
          <a:ln/>
        </p:spPr>
        <p:txBody>
          <a:bodyPr wrap="none" lIns="0" tIns="0" rIns="0" bIns="0" rtlCol="0" anchor="t"/>
          <a:lstStyle/>
          <a:p>
            <a:pPr marL="342900" indent="-342900" algn="l">
              <a:lnSpc>
                <a:spcPts val="2650"/>
              </a:lnSpc>
              <a:buSzPct val="100000"/>
              <a:buChar char="•"/>
            </a:pPr>
            <a:r>
              <a:rPr lang="en-US" sz="1650" dirty="0">
                <a:latin typeface="Times New Roman" panose="02020603050405020304" pitchFamily="18" charset="0"/>
                <a:ea typeface="Open Sans" pitchFamily="34" charset="-122"/>
                <a:cs typeface="Times New Roman" panose="02020603050405020304" pitchFamily="18" charset="0"/>
              </a:rPr>
              <a:t>Giảm nhiễu, giảm chiều dữ liệu, làm mô hình ổn định hơn</a:t>
            </a:r>
            <a:endParaRPr lang="en-US" sz="1650" dirty="0">
              <a:latin typeface="Times New Roman" panose="02020603050405020304" pitchFamily="18" charset="0"/>
              <a:cs typeface="Times New Roman" panose="02020603050405020304" pitchFamily="18" charset="0"/>
            </a:endParaRPr>
          </a:p>
        </p:txBody>
      </p:sp>
      <p:sp>
        <p:nvSpPr>
          <p:cNvPr id="8" name="Text 6"/>
          <p:cNvSpPr/>
          <p:nvPr/>
        </p:nvSpPr>
        <p:spPr>
          <a:xfrm>
            <a:off x="743545" y="4598194"/>
            <a:ext cx="7678579" cy="679609"/>
          </a:xfrm>
          <a:prstGeom prst="rect">
            <a:avLst/>
          </a:prstGeom>
          <a:noFill/>
          <a:ln/>
        </p:spPr>
        <p:txBody>
          <a:bodyPr wrap="square" lIns="0" tIns="0" rIns="0" bIns="0" rtlCol="0" anchor="t"/>
          <a:lstStyle/>
          <a:p>
            <a:pPr marL="342900" indent="-342900" algn="l">
              <a:lnSpc>
                <a:spcPts val="2650"/>
              </a:lnSpc>
              <a:buSzPct val="100000"/>
              <a:buChar char="•"/>
            </a:pPr>
            <a:r>
              <a:rPr lang="en-US" sz="1650" dirty="0">
                <a:latin typeface="Times New Roman" panose="02020603050405020304" pitchFamily="18" charset="0"/>
                <a:ea typeface="Open Sans" pitchFamily="34" charset="-122"/>
                <a:cs typeface="Times New Roman" panose="02020603050405020304" pitchFamily="18" charset="0"/>
              </a:rPr>
              <a:t>Khắc phục hạn chế của dữ liệu gốc (thiếu thông tin, phân phối xấu, skewed, outlier, missing values...)</a:t>
            </a:r>
            <a:endParaRPr lang="en-US" sz="1650" dirty="0">
              <a:latin typeface="Times New Roman" panose="02020603050405020304" pitchFamily="18" charset="0"/>
              <a:cs typeface="Times New Roman" panose="02020603050405020304" pitchFamily="18" charset="0"/>
            </a:endParaRPr>
          </a:p>
        </p:txBody>
      </p:sp>
      <p:sp>
        <p:nvSpPr>
          <p:cNvPr id="9" name="Text 7"/>
          <p:cNvSpPr/>
          <p:nvPr/>
        </p:nvSpPr>
        <p:spPr>
          <a:xfrm>
            <a:off x="743545" y="5490210"/>
            <a:ext cx="5930860" cy="339566"/>
          </a:xfrm>
          <a:prstGeom prst="rect">
            <a:avLst/>
          </a:prstGeom>
          <a:noFill/>
          <a:ln/>
        </p:spPr>
        <p:txBody>
          <a:bodyPr wrap="none" lIns="0" tIns="0" rIns="0" bIns="0" rtlCol="0" anchor="t"/>
          <a:lstStyle/>
          <a:p>
            <a:pPr marL="0" indent="0" algn="l">
              <a:lnSpc>
                <a:spcPts val="2600"/>
              </a:lnSpc>
              <a:buNone/>
            </a:pPr>
            <a:r>
              <a:rPr lang="en-US" sz="2050" b="1" dirty="0">
                <a:latin typeface="Times New Roman" panose="02020603050405020304" pitchFamily="18" charset="0"/>
                <a:ea typeface="Unbounded Bold" pitchFamily="34" charset="-122"/>
                <a:cs typeface="Times New Roman" panose="02020603050405020304" pitchFamily="18" charset="0"/>
              </a:rPr>
              <a:t>📌 Khi nào cần Feature Engineering?</a:t>
            </a:r>
            <a:endParaRPr lang="en-US" sz="2050" dirty="0">
              <a:latin typeface="Times New Roman" panose="02020603050405020304" pitchFamily="18" charset="0"/>
              <a:cs typeface="Times New Roman" panose="02020603050405020304" pitchFamily="18" charset="0"/>
            </a:endParaRPr>
          </a:p>
        </p:txBody>
      </p:sp>
      <p:sp>
        <p:nvSpPr>
          <p:cNvPr id="10" name="Text 8"/>
          <p:cNvSpPr/>
          <p:nvPr/>
        </p:nvSpPr>
        <p:spPr>
          <a:xfrm>
            <a:off x="743545" y="6042184"/>
            <a:ext cx="7678579" cy="339804"/>
          </a:xfrm>
          <a:prstGeom prst="rect">
            <a:avLst/>
          </a:prstGeom>
          <a:noFill/>
          <a:ln/>
        </p:spPr>
        <p:txBody>
          <a:bodyPr wrap="none" lIns="0" tIns="0" rIns="0" bIns="0" rtlCol="0" anchor="t"/>
          <a:lstStyle/>
          <a:p>
            <a:pPr marL="342900" indent="-342900" algn="l">
              <a:lnSpc>
                <a:spcPts val="2650"/>
              </a:lnSpc>
              <a:buSzPct val="100000"/>
              <a:buChar char="•"/>
            </a:pPr>
            <a:r>
              <a:rPr lang="en-US" sz="1650" dirty="0">
                <a:latin typeface="Times New Roman" panose="02020603050405020304" pitchFamily="18" charset="0"/>
                <a:ea typeface="Open Sans" pitchFamily="34" charset="-122"/>
                <a:cs typeface="Times New Roman" panose="02020603050405020304" pitchFamily="18" charset="0"/>
              </a:rPr>
              <a:t>Khi mô hình baseline chưa đủ tốt</a:t>
            </a:r>
            <a:endParaRPr lang="en-US" sz="1650" dirty="0">
              <a:latin typeface="Times New Roman" panose="02020603050405020304" pitchFamily="18" charset="0"/>
              <a:cs typeface="Times New Roman" panose="02020603050405020304" pitchFamily="18" charset="0"/>
            </a:endParaRPr>
          </a:p>
        </p:txBody>
      </p:sp>
      <p:sp>
        <p:nvSpPr>
          <p:cNvPr id="11" name="Text 9"/>
          <p:cNvSpPr/>
          <p:nvPr/>
        </p:nvSpPr>
        <p:spPr>
          <a:xfrm>
            <a:off x="743545" y="6456283"/>
            <a:ext cx="7678579" cy="339804"/>
          </a:xfrm>
          <a:prstGeom prst="rect">
            <a:avLst/>
          </a:prstGeom>
          <a:noFill/>
          <a:ln/>
        </p:spPr>
        <p:txBody>
          <a:bodyPr wrap="none" lIns="0" tIns="0" rIns="0" bIns="0" rtlCol="0" anchor="t"/>
          <a:lstStyle/>
          <a:p>
            <a:pPr marL="342900" indent="-342900" algn="l">
              <a:lnSpc>
                <a:spcPts val="2650"/>
              </a:lnSpc>
              <a:buSzPct val="100000"/>
              <a:buChar char="•"/>
            </a:pPr>
            <a:r>
              <a:rPr lang="en-US" sz="1650" dirty="0">
                <a:latin typeface="Times New Roman" panose="02020603050405020304" pitchFamily="18" charset="0"/>
                <a:ea typeface="Open Sans" pitchFamily="34" charset="-122"/>
                <a:cs typeface="Times New Roman" panose="02020603050405020304" pitchFamily="18" charset="0"/>
              </a:rPr>
              <a:t>Khi dữ liệu phức tạp hoặc không mang nhiều thông tin</a:t>
            </a:r>
            <a:endParaRPr lang="en-US" sz="1650" dirty="0">
              <a:latin typeface="Times New Roman" panose="02020603050405020304" pitchFamily="18" charset="0"/>
              <a:cs typeface="Times New Roman" panose="02020603050405020304" pitchFamily="18" charset="0"/>
            </a:endParaRPr>
          </a:p>
        </p:txBody>
      </p:sp>
      <p:sp>
        <p:nvSpPr>
          <p:cNvPr id="12" name="Text 10"/>
          <p:cNvSpPr/>
          <p:nvPr/>
        </p:nvSpPr>
        <p:spPr>
          <a:xfrm>
            <a:off x="743545" y="6870382"/>
            <a:ext cx="7678579" cy="339804"/>
          </a:xfrm>
          <a:prstGeom prst="rect">
            <a:avLst/>
          </a:prstGeom>
          <a:noFill/>
          <a:ln/>
        </p:spPr>
        <p:txBody>
          <a:bodyPr wrap="none" lIns="0" tIns="0" rIns="0" bIns="0" rtlCol="0" anchor="t"/>
          <a:lstStyle/>
          <a:p>
            <a:pPr marL="342900" indent="-342900" algn="l">
              <a:lnSpc>
                <a:spcPts val="2650"/>
              </a:lnSpc>
              <a:buSzPct val="100000"/>
              <a:buChar char="•"/>
            </a:pPr>
            <a:r>
              <a:rPr lang="en-US" sz="1650" dirty="0">
                <a:latin typeface="Times New Roman" panose="02020603050405020304" pitchFamily="18" charset="0"/>
                <a:ea typeface="Open Sans" pitchFamily="34" charset="-122"/>
                <a:cs typeface="Times New Roman" panose="02020603050405020304" pitchFamily="18" charset="0"/>
              </a:rPr>
              <a:t>Khi cần tạo thêm variables có ý nghĩa học máy hơn</a:t>
            </a:r>
            <a:endParaRPr lang="en-US" sz="1650" dirty="0">
              <a:latin typeface="Times New Roman" panose="02020603050405020304" pitchFamily="18" charset="0"/>
              <a:cs typeface="Times New Roman" panose="02020603050405020304" pitchFamily="18" charset="0"/>
            </a:endParaRPr>
          </a:p>
        </p:txBody>
      </p:sp>
      <p:pic>
        <p:nvPicPr>
          <p:cNvPr id="17" name="Picture 16" descr="A diagram of a data processing process&#10;&#10;AI-generated content may be incorrect.">
            <a:extLst>
              <a:ext uri="{FF2B5EF4-FFF2-40B4-BE49-F238E27FC236}">
                <a16:creationId xmlns:a16="http://schemas.microsoft.com/office/drawing/2014/main" id="{D63EEDA0-8BB0-07D8-D78A-63A8BA2FF0F5}"/>
              </a:ext>
            </a:extLst>
          </p:cNvPr>
          <p:cNvPicPr>
            <a:picLocks noChangeAspect="1"/>
          </p:cNvPicPr>
          <p:nvPr/>
        </p:nvPicPr>
        <p:blipFill>
          <a:blip r:embed="rId3"/>
          <a:stretch>
            <a:fillRect/>
          </a:stretch>
        </p:blipFill>
        <p:spPr>
          <a:xfrm>
            <a:off x="8496300" y="2646282"/>
            <a:ext cx="5267324" cy="456390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14494" y="887373"/>
            <a:ext cx="13201412" cy="1275874"/>
          </a:xfrm>
          <a:prstGeom prst="rect">
            <a:avLst/>
          </a:prstGeom>
          <a:noFill/>
          <a:ln/>
        </p:spPr>
        <p:txBody>
          <a:bodyPr wrap="square" lIns="0" tIns="0" rIns="0" bIns="0" rtlCol="0" anchor="t"/>
          <a:lstStyle/>
          <a:p>
            <a:pPr marL="0" indent="0" algn="l">
              <a:lnSpc>
                <a:spcPts val="5000"/>
              </a:lnSpc>
              <a:buNone/>
            </a:pPr>
            <a:r>
              <a:rPr lang="en-US" sz="4000" b="1" dirty="0">
                <a:latin typeface="Times New Roman" panose="02020603050405020304" pitchFamily="18" charset="0"/>
                <a:ea typeface="Unbounded Bold" pitchFamily="34" charset="-122"/>
                <a:cs typeface="Times New Roman" panose="02020603050405020304" pitchFamily="18" charset="0"/>
              </a:rPr>
              <a:t>Chiến lược xử lý dữ liệu (Data Processing Strategy)</a:t>
            </a:r>
            <a:endParaRPr lang="en-US" sz="4000" dirty="0">
              <a:latin typeface="Times New Roman" panose="02020603050405020304" pitchFamily="18" charset="0"/>
              <a:cs typeface="Times New Roman" panose="02020603050405020304" pitchFamily="18" charset="0"/>
            </a:endParaRPr>
          </a:p>
        </p:txBody>
      </p:sp>
      <p:sp>
        <p:nvSpPr>
          <p:cNvPr id="3" name="Text 1"/>
          <p:cNvSpPr/>
          <p:nvPr/>
        </p:nvSpPr>
        <p:spPr>
          <a:xfrm>
            <a:off x="714494" y="2571512"/>
            <a:ext cx="13201412" cy="326708"/>
          </a:xfrm>
          <a:prstGeom prst="rect">
            <a:avLst/>
          </a:prstGeom>
          <a:noFill/>
          <a:ln/>
        </p:spPr>
        <p:txBody>
          <a:bodyPr wrap="none" lIns="0" tIns="0" rIns="0" bIns="0" rtlCol="0" anchor="t"/>
          <a:lstStyle/>
          <a:p>
            <a:pPr marL="0" indent="0" algn="l">
              <a:lnSpc>
                <a:spcPts val="2550"/>
              </a:lnSpc>
              <a:buNone/>
            </a:pPr>
            <a:r>
              <a:rPr lang="en-US" sz="1600" dirty="0">
                <a:latin typeface="Times New Roman" panose="02020603050405020304" pitchFamily="18" charset="0"/>
                <a:ea typeface="Open Sans" pitchFamily="34" charset="-122"/>
                <a:cs typeface="Times New Roman" panose="02020603050405020304" pitchFamily="18" charset="0"/>
              </a:rPr>
              <a:t>Biến đổi dữ liệu thô → Dữ liệu giàu thông tin (Information-rich Features) để tối ưu hóa mô hình.</a:t>
            </a:r>
            <a:endParaRPr lang="en-US" sz="1600" dirty="0">
              <a:latin typeface="Times New Roman" panose="02020603050405020304" pitchFamily="18" charset="0"/>
              <a:cs typeface="Times New Roman" panose="02020603050405020304" pitchFamily="18" charset="0"/>
            </a:endParaRPr>
          </a:p>
        </p:txBody>
      </p:sp>
      <p:sp>
        <p:nvSpPr>
          <p:cNvPr id="4" name="Text 2"/>
          <p:cNvSpPr/>
          <p:nvPr/>
        </p:nvSpPr>
        <p:spPr>
          <a:xfrm>
            <a:off x="714494" y="3127772"/>
            <a:ext cx="204073" cy="255151"/>
          </a:xfrm>
          <a:prstGeom prst="rect">
            <a:avLst/>
          </a:prstGeom>
          <a:noFill/>
          <a:ln/>
        </p:spPr>
        <p:txBody>
          <a:bodyPr wrap="none" lIns="0" tIns="0" rIns="0" bIns="0" rtlCol="0" anchor="t"/>
          <a:lstStyle/>
          <a:p>
            <a:pPr marL="0" indent="0" algn="l">
              <a:lnSpc>
                <a:spcPts val="2550"/>
              </a:lnSpc>
              <a:buNone/>
            </a:pPr>
            <a:r>
              <a:rPr lang="en-US" sz="1600" dirty="0">
                <a:latin typeface="Times New Roman" panose="02020603050405020304" pitchFamily="18" charset="0"/>
                <a:ea typeface="Unbounded Light" pitchFamily="34" charset="-122"/>
                <a:cs typeface="Times New Roman" panose="02020603050405020304" pitchFamily="18" charset="0"/>
              </a:rPr>
              <a:t>01</a:t>
            </a:r>
            <a:endParaRPr lang="en-US" sz="1600" dirty="0">
              <a:latin typeface="Times New Roman" panose="02020603050405020304" pitchFamily="18" charset="0"/>
              <a:cs typeface="Times New Roman" panose="02020603050405020304" pitchFamily="18" charset="0"/>
            </a:endParaRPr>
          </a:p>
        </p:txBody>
      </p:sp>
      <p:sp>
        <p:nvSpPr>
          <p:cNvPr id="5" name="Shape 3"/>
          <p:cNvSpPr/>
          <p:nvPr/>
        </p:nvSpPr>
        <p:spPr>
          <a:xfrm>
            <a:off x="714494" y="3451741"/>
            <a:ext cx="4264343" cy="22860"/>
          </a:xfrm>
          <a:prstGeom prst="rect">
            <a:avLst/>
          </a:prstGeom>
          <a:solidFill>
            <a:srgbClr val="26A688"/>
          </a:solidFill>
          <a:ln/>
        </p:spPr>
        <p:txBody>
          <a:bodyPr/>
          <a:lstStyle/>
          <a:p>
            <a:endParaRPr lang="en-US">
              <a:latin typeface="Times New Roman" panose="02020603050405020304" pitchFamily="18" charset="0"/>
              <a:cs typeface="Times New Roman" panose="02020603050405020304" pitchFamily="18" charset="0"/>
            </a:endParaRPr>
          </a:p>
        </p:txBody>
      </p:sp>
      <p:sp>
        <p:nvSpPr>
          <p:cNvPr id="6" name="Text 4"/>
          <p:cNvSpPr/>
          <p:nvPr/>
        </p:nvSpPr>
        <p:spPr>
          <a:xfrm>
            <a:off x="714494" y="3599497"/>
            <a:ext cx="3942874" cy="318849"/>
          </a:xfrm>
          <a:prstGeom prst="rect">
            <a:avLst/>
          </a:prstGeom>
          <a:noFill/>
          <a:ln/>
        </p:spPr>
        <p:txBody>
          <a:bodyPr wrap="none" lIns="0" tIns="0" rIns="0" bIns="0" rtlCol="0" anchor="t"/>
          <a:lstStyle/>
          <a:p>
            <a:pPr marL="0" indent="0" algn="l">
              <a:lnSpc>
                <a:spcPts val="2500"/>
              </a:lnSpc>
              <a:buNone/>
            </a:pPr>
            <a:r>
              <a:rPr lang="en-US" sz="2000" b="1" dirty="0">
                <a:latin typeface="Times New Roman" panose="02020603050405020304" pitchFamily="18" charset="0"/>
                <a:ea typeface="Unbounded Bold" pitchFamily="34" charset="-122"/>
                <a:cs typeface="Times New Roman" panose="02020603050405020304" pitchFamily="18" charset="0"/>
              </a:rPr>
              <a:t>Imputation (Điền khuyết)</a:t>
            </a:r>
            <a:endParaRPr lang="en-US" sz="2000" dirty="0">
              <a:latin typeface="Times New Roman" panose="02020603050405020304" pitchFamily="18" charset="0"/>
              <a:cs typeface="Times New Roman" panose="02020603050405020304" pitchFamily="18" charset="0"/>
            </a:endParaRPr>
          </a:p>
        </p:txBody>
      </p:sp>
      <p:sp>
        <p:nvSpPr>
          <p:cNvPr id="7" name="Text 5"/>
          <p:cNvSpPr/>
          <p:nvPr/>
        </p:nvSpPr>
        <p:spPr>
          <a:xfrm>
            <a:off x="714494" y="4040743"/>
            <a:ext cx="4264343" cy="653415"/>
          </a:xfrm>
          <a:prstGeom prst="rect">
            <a:avLst/>
          </a:prstGeom>
          <a:noFill/>
          <a:ln/>
        </p:spPr>
        <p:txBody>
          <a:bodyPr wrap="square" lIns="0" tIns="0" rIns="0" bIns="0" rtlCol="0" anchor="t"/>
          <a:lstStyle/>
          <a:p>
            <a:pPr marL="0" indent="0" algn="l">
              <a:lnSpc>
                <a:spcPts val="2550"/>
              </a:lnSpc>
              <a:buNone/>
            </a:pPr>
            <a:r>
              <a:rPr lang="en-US" sz="1600" b="1" dirty="0">
                <a:latin typeface="Times New Roman" panose="02020603050405020304" pitchFamily="18" charset="0"/>
                <a:ea typeface="Open Sans" pitchFamily="34" charset="-122"/>
                <a:cs typeface="Times New Roman" panose="02020603050405020304" pitchFamily="18" charset="0"/>
              </a:rPr>
              <a:t>Chi </a:t>
            </a:r>
            <a:r>
              <a:rPr lang="en-US" sz="1600" b="1" dirty="0" err="1">
                <a:latin typeface="Times New Roman" panose="02020603050405020304" pitchFamily="18" charset="0"/>
                <a:ea typeface="Open Sans" pitchFamily="34" charset="-122"/>
                <a:cs typeface="Times New Roman" panose="02020603050405020304" pitchFamily="18" charset="0"/>
              </a:rPr>
              <a:t>tiết</a:t>
            </a:r>
            <a:r>
              <a:rPr lang="en-US" sz="1600" b="1" dirty="0">
                <a:latin typeface="Times New Roman" panose="02020603050405020304" pitchFamily="18" charset="0"/>
                <a:ea typeface="Open Sans" pitchFamily="34" charset="-122"/>
                <a:cs typeface="Times New Roman" panose="02020603050405020304" pitchFamily="18" charset="0"/>
              </a:rPr>
              <a:t>:</a:t>
            </a:r>
            <a:r>
              <a:rPr lang="en-US" sz="1600" dirty="0">
                <a:latin typeface="Times New Roman" panose="02020603050405020304" pitchFamily="18" charset="0"/>
                <a:ea typeface="Open Sans" pitchFamily="34" charset="-122"/>
                <a:cs typeface="Times New Roman" panose="02020603050405020304" pitchFamily="18" charset="0"/>
              </a:rPr>
              <a:t> Median (Numeric), Mode (Categorical)</a:t>
            </a:r>
            <a:endParaRPr lang="en-US" sz="1600" dirty="0">
              <a:latin typeface="Times New Roman" panose="02020603050405020304" pitchFamily="18" charset="0"/>
              <a:cs typeface="Times New Roman" panose="02020603050405020304" pitchFamily="18" charset="0"/>
            </a:endParaRPr>
          </a:p>
        </p:txBody>
      </p:sp>
      <p:sp>
        <p:nvSpPr>
          <p:cNvPr id="8" name="Text 6"/>
          <p:cNvSpPr/>
          <p:nvPr/>
        </p:nvSpPr>
        <p:spPr>
          <a:xfrm>
            <a:off x="714494" y="4816554"/>
            <a:ext cx="4264343" cy="326708"/>
          </a:xfrm>
          <a:prstGeom prst="rect">
            <a:avLst/>
          </a:prstGeom>
          <a:noFill/>
          <a:ln/>
        </p:spPr>
        <p:txBody>
          <a:bodyPr wrap="none" lIns="0" tIns="0" rIns="0" bIns="0" rtlCol="0" anchor="t"/>
          <a:lstStyle/>
          <a:p>
            <a:pPr marL="0" indent="0" algn="l">
              <a:lnSpc>
                <a:spcPts val="2550"/>
              </a:lnSpc>
              <a:buNone/>
            </a:pPr>
            <a:r>
              <a:rPr lang="en-US" sz="1600" b="1" dirty="0">
                <a:latin typeface="Times New Roman" panose="02020603050405020304" pitchFamily="18" charset="0"/>
                <a:ea typeface="Open Sans" pitchFamily="34" charset="-122"/>
                <a:cs typeface="Times New Roman" panose="02020603050405020304" pitchFamily="18" charset="0"/>
              </a:rPr>
              <a:t>Code:</a:t>
            </a:r>
            <a:r>
              <a:rPr lang="en-US" sz="1600" dirty="0">
                <a:latin typeface="Times New Roman" panose="02020603050405020304" pitchFamily="18" charset="0"/>
                <a:ea typeface="Open Sans" pitchFamily="34" charset="-122"/>
                <a:cs typeface="Times New Roman" panose="02020603050405020304" pitchFamily="18" charset="0"/>
              </a:rPr>
              <a:t> </a:t>
            </a:r>
            <a:r>
              <a:rPr lang="en-US" sz="1600" dirty="0" err="1">
                <a:highlight>
                  <a:srgbClr val="F2F2F2"/>
                </a:highlight>
                <a:latin typeface="Times New Roman" panose="02020603050405020304" pitchFamily="18" charset="0"/>
                <a:ea typeface="Consolas" pitchFamily="34" charset="-122"/>
                <a:cs typeface="Times New Roman" panose="02020603050405020304" pitchFamily="18" charset="0"/>
              </a:rPr>
              <a:t>SimpleImputer</a:t>
            </a:r>
            <a:endParaRPr lang="en-US" sz="1600" dirty="0">
              <a:latin typeface="Times New Roman" panose="02020603050405020304" pitchFamily="18" charset="0"/>
              <a:cs typeface="Times New Roman" panose="02020603050405020304" pitchFamily="18" charset="0"/>
            </a:endParaRPr>
          </a:p>
        </p:txBody>
      </p:sp>
      <p:sp>
        <p:nvSpPr>
          <p:cNvPr id="9" name="Text 7"/>
          <p:cNvSpPr/>
          <p:nvPr/>
        </p:nvSpPr>
        <p:spPr>
          <a:xfrm>
            <a:off x="5182910" y="3127772"/>
            <a:ext cx="204073" cy="255151"/>
          </a:xfrm>
          <a:prstGeom prst="rect">
            <a:avLst/>
          </a:prstGeom>
          <a:noFill/>
          <a:ln/>
        </p:spPr>
        <p:txBody>
          <a:bodyPr wrap="none" lIns="0" tIns="0" rIns="0" bIns="0" rtlCol="0" anchor="t"/>
          <a:lstStyle/>
          <a:p>
            <a:pPr marL="0" indent="0" algn="l">
              <a:lnSpc>
                <a:spcPts val="2550"/>
              </a:lnSpc>
              <a:buNone/>
            </a:pPr>
            <a:r>
              <a:rPr lang="en-US" sz="1600" dirty="0">
                <a:latin typeface="Times New Roman" panose="02020603050405020304" pitchFamily="18" charset="0"/>
                <a:ea typeface="Unbounded Light" pitchFamily="34" charset="-122"/>
                <a:cs typeface="Times New Roman" panose="02020603050405020304" pitchFamily="18" charset="0"/>
              </a:rPr>
              <a:t>02</a:t>
            </a:r>
            <a:endParaRPr lang="en-US" sz="1600" dirty="0">
              <a:latin typeface="Times New Roman" panose="02020603050405020304" pitchFamily="18" charset="0"/>
              <a:cs typeface="Times New Roman" panose="02020603050405020304" pitchFamily="18" charset="0"/>
            </a:endParaRPr>
          </a:p>
        </p:txBody>
      </p:sp>
      <p:sp>
        <p:nvSpPr>
          <p:cNvPr id="10" name="Shape 8"/>
          <p:cNvSpPr/>
          <p:nvPr/>
        </p:nvSpPr>
        <p:spPr>
          <a:xfrm>
            <a:off x="5182910" y="3451741"/>
            <a:ext cx="4264462" cy="22860"/>
          </a:xfrm>
          <a:prstGeom prst="rect">
            <a:avLst/>
          </a:prstGeom>
          <a:solidFill>
            <a:srgbClr val="26A688"/>
          </a:solidFill>
          <a:ln/>
        </p:spPr>
        <p:txBody>
          <a:bodyPr/>
          <a:lstStyle/>
          <a:p>
            <a:endParaRPr lang="en-US">
              <a:latin typeface="Times New Roman" panose="02020603050405020304" pitchFamily="18" charset="0"/>
              <a:cs typeface="Times New Roman" panose="02020603050405020304" pitchFamily="18" charset="0"/>
            </a:endParaRPr>
          </a:p>
        </p:txBody>
      </p:sp>
      <p:sp>
        <p:nvSpPr>
          <p:cNvPr id="11" name="Text 9"/>
          <p:cNvSpPr/>
          <p:nvPr/>
        </p:nvSpPr>
        <p:spPr>
          <a:xfrm>
            <a:off x="5182910" y="3599497"/>
            <a:ext cx="4086225" cy="318849"/>
          </a:xfrm>
          <a:prstGeom prst="rect">
            <a:avLst/>
          </a:prstGeom>
          <a:noFill/>
          <a:ln/>
        </p:spPr>
        <p:txBody>
          <a:bodyPr wrap="none" lIns="0" tIns="0" rIns="0" bIns="0" rtlCol="0" anchor="t"/>
          <a:lstStyle/>
          <a:p>
            <a:pPr marL="0" indent="0" algn="l">
              <a:lnSpc>
                <a:spcPts val="2500"/>
              </a:lnSpc>
              <a:buNone/>
            </a:pPr>
            <a:r>
              <a:rPr lang="en-US" sz="2000" b="1" dirty="0">
                <a:latin typeface="Times New Roman" panose="02020603050405020304" pitchFamily="18" charset="0"/>
                <a:ea typeface="Unbounded Bold" pitchFamily="34" charset="-122"/>
                <a:cs typeface="Times New Roman" panose="02020603050405020304" pitchFamily="18" charset="0"/>
              </a:rPr>
              <a:t>Transformation (Biến đổi)</a:t>
            </a:r>
            <a:endParaRPr lang="en-US" sz="2000" dirty="0">
              <a:latin typeface="Times New Roman" panose="02020603050405020304" pitchFamily="18" charset="0"/>
              <a:cs typeface="Times New Roman" panose="02020603050405020304" pitchFamily="18" charset="0"/>
            </a:endParaRPr>
          </a:p>
        </p:txBody>
      </p:sp>
      <p:sp>
        <p:nvSpPr>
          <p:cNvPr id="12" name="Text 10"/>
          <p:cNvSpPr/>
          <p:nvPr/>
        </p:nvSpPr>
        <p:spPr>
          <a:xfrm>
            <a:off x="5182910" y="4040743"/>
            <a:ext cx="4264462" cy="653415"/>
          </a:xfrm>
          <a:prstGeom prst="rect">
            <a:avLst/>
          </a:prstGeom>
          <a:noFill/>
          <a:ln/>
        </p:spPr>
        <p:txBody>
          <a:bodyPr wrap="square" lIns="0" tIns="0" rIns="0" bIns="0" rtlCol="0" anchor="t"/>
          <a:lstStyle/>
          <a:p>
            <a:pPr marL="0" indent="0" algn="l">
              <a:lnSpc>
                <a:spcPts val="2550"/>
              </a:lnSpc>
              <a:buNone/>
            </a:pPr>
            <a:r>
              <a:rPr lang="en-US" sz="1600" b="1" dirty="0">
                <a:latin typeface="Times New Roman" panose="02020603050405020304" pitchFamily="18" charset="0"/>
                <a:ea typeface="Open Sans" pitchFamily="34" charset="-122"/>
                <a:cs typeface="Times New Roman" panose="02020603050405020304" pitchFamily="18" charset="0"/>
              </a:rPr>
              <a:t>Chi tiết:</a:t>
            </a:r>
            <a:r>
              <a:rPr lang="en-US" sz="1600" dirty="0">
                <a:latin typeface="Times New Roman" panose="02020603050405020304" pitchFamily="18" charset="0"/>
                <a:ea typeface="Open Sans" pitchFamily="34" charset="-122"/>
                <a:cs typeface="Times New Roman" panose="02020603050405020304" pitchFamily="18" charset="0"/>
              </a:rPr>
              <a:t> Log Transform (Giảm lệch), Cyclical (Xử lý Key nhạc)</a:t>
            </a:r>
            <a:endParaRPr lang="en-US" sz="1600" dirty="0">
              <a:latin typeface="Times New Roman" panose="02020603050405020304" pitchFamily="18" charset="0"/>
              <a:cs typeface="Times New Roman" panose="02020603050405020304" pitchFamily="18" charset="0"/>
            </a:endParaRPr>
          </a:p>
        </p:txBody>
      </p:sp>
      <p:sp>
        <p:nvSpPr>
          <p:cNvPr id="13" name="Text 11"/>
          <p:cNvSpPr/>
          <p:nvPr/>
        </p:nvSpPr>
        <p:spPr>
          <a:xfrm>
            <a:off x="5182910" y="4816554"/>
            <a:ext cx="4264462" cy="326708"/>
          </a:xfrm>
          <a:prstGeom prst="rect">
            <a:avLst/>
          </a:prstGeom>
          <a:noFill/>
          <a:ln/>
        </p:spPr>
        <p:txBody>
          <a:bodyPr wrap="none" lIns="0" tIns="0" rIns="0" bIns="0" rtlCol="0" anchor="t"/>
          <a:lstStyle/>
          <a:p>
            <a:pPr marL="0" indent="0" algn="l">
              <a:lnSpc>
                <a:spcPts val="2550"/>
              </a:lnSpc>
              <a:buNone/>
            </a:pPr>
            <a:r>
              <a:rPr lang="en-US" sz="1600" b="1" dirty="0">
                <a:latin typeface="Times New Roman" panose="02020603050405020304" pitchFamily="18" charset="0"/>
                <a:ea typeface="Open Sans" pitchFamily="34" charset="-122"/>
                <a:cs typeface="Times New Roman" panose="02020603050405020304" pitchFamily="18" charset="0"/>
              </a:rPr>
              <a:t>Code:</a:t>
            </a:r>
            <a:r>
              <a:rPr lang="en-US" sz="1600" dirty="0">
                <a:latin typeface="Times New Roman" panose="02020603050405020304" pitchFamily="18" charset="0"/>
                <a:ea typeface="Open Sans" pitchFamily="34" charset="-122"/>
                <a:cs typeface="Times New Roman" panose="02020603050405020304" pitchFamily="18" charset="0"/>
              </a:rPr>
              <a:t> </a:t>
            </a:r>
            <a:r>
              <a:rPr lang="en-US" sz="1600" dirty="0">
                <a:highlight>
                  <a:srgbClr val="F2F2F2"/>
                </a:highlight>
                <a:latin typeface="Times New Roman" panose="02020603050405020304" pitchFamily="18" charset="0"/>
                <a:ea typeface="Consolas" pitchFamily="34" charset="-122"/>
                <a:cs typeface="Times New Roman" panose="02020603050405020304" pitchFamily="18" charset="0"/>
              </a:rPr>
              <a:t>np.log1p</a:t>
            </a:r>
            <a:r>
              <a:rPr lang="en-US" sz="1600" dirty="0">
                <a:latin typeface="Times New Roman" panose="02020603050405020304" pitchFamily="18" charset="0"/>
                <a:ea typeface="Open Sans" pitchFamily="34" charset="-122"/>
                <a:cs typeface="Times New Roman" panose="02020603050405020304" pitchFamily="18" charset="0"/>
              </a:rPr>
              <a:t>, </a:t>
            </a:r>
            <a:r>
              <a:rPr lang="en-US" sz="1600" dirty="0">
                <a:highlight>
                  <a:srgbClr val="F2F2F2"/>
                </a:highlight>
                <a:latin typeface="Times New Roman" panose="02020603050405020304" pitchFamily="18" charset="0"/>
                <a:ea typeface="Consolas" pitchFamily="34" charset="-122"/>
                <a:cs typeface="Times New Roman" panose="02020603050405020304" pitchFamily="18" charset="0"/>
              </a:rPr>
              <a:t>sin/cos</a:t>
            </a:r>
            <a:endParaRPr lang="en-US" sz="1600" dirty="0">
              <a:latin typeface="Times New Roman" panose="02020603050405020304" pitchFamily="18" charset="0"/>
              <a:cs typeface="Times New Roman" panose="02020603050405020304" pitchFamily="18" charset="0"/>
            </a:endParaRPr>
          </a:p>
        </p:txBody>
      </p:sp>
      <p:sp>
        <p:nvSpPr>
          <p:cNvPr id="14" name="Text 12"/>
          <p:cNvSpPr/>
          <p:nvPr/>
        </p:nvSpPr>
        <p:spPr>
          <a:xfrm>
            <a:off x="9651444" y="3127772"/>
            <a:ext cx="204073" cy="255151"/>
          </a:xfrm>
          <a:prstGeom prst="rect">
            <a:avLst/>
          </a:prstGeom>
          <a:noFill/>
          <a:ln/>
        </p:spPr>
        <p:txBody>
          <a:bodyPr wrap="none" lIns="0" tIns="0" rIns="0" bIns="0" rtlCol="0" anchor="t"/>
          <a:lstStyle/>
          <a:p>
            <a:pPr marL="0" indent="0" algn="l">
              <a:lnSpc>
                <a:spcPts val="2550"/>
              </a:lnSpc>
              <a:buNone/>
            </a:pPr>
            <a:r>
              <a:rPr lang="en-US" sz="1600" dirty="0">
                <a:latin typeface="Times New Roman" panose="02020603050405020304" pitchFamily="18" charset="0"/>
                <a:ea typeface="Unbounded Light" pitchFamily="34" charset="-122"/>
                <a:cs typeface="Times New Roman" panose="02020603050405020304" pitchFamily="18" charset="0"/>
              </a:rPr>
              <a:t>03</a:t>
            </a:r>
            <a:endParaRPr lang="en-US" sz="1600" dirty="0">
              <a:latin typeface="Times New Roman" panose="02020603050405020304" pitchFamily="18" charset="0"/>
              <a:cs typeface="Times New Roman" panose="02020603050405020304" pitchFamily="18" charset="0"/>
            </a:endParaRPr>
          </a:p>
        </p:txBody>
      </p:sp>
      <p:sp>
        <p:nvSpPr>
          <p:cNvPr id="15" name="Shape 13"/>
          <p:cNvSpPr/>
          <p:nvPr/>
        </p:nvSpPr>
        <p:spPr>
          <a:xfrm>
            <a:off x="9651444" y="3451741"/>
            <a:ext cx="4264462" cy="22860"/>
          </a:xfrm>
          <a:prstGeom prst="rect">
            <a:avLst/>
          </a:prstGeom>
          <a:solidFill>
            <a:srgbClr val="26A688"/>
          </a:solidFill>
          <a:ln/>
        </p:spPr>
        <p:txBody>
          <a:bodyPr/>
          <a:lstStyle/>
          <a:p>
            <a:endParaRPr lang="en-US">
              <a:latin typeface="Times New Roman" panose="02020603050405020304" pitchFamily="18" charset="0"/>
              <a:cs typeface="Times New Roman" panose="02020603050405020304" pitchFamily="18" charset="0"/>
            </a:endParaRPr>
          </a:p>
        </p:txBody>
      </p:sp>
      <p:sp>
        <p:nvSpPr>
          <p:cNvPr id="16" name="Text 14"/>
          <p:cNvSpPr/>
          <p:nvPr/>
        </p:nvSpPr>
        <p:spPr>
          <a:xfrm>
            <a:off x="9651444" y="3599497"/>
            <a:ext cx="3686294" cy="318849"/>
          </a:xfrm>
          <a:prstGeom prst="rect">
            <a:avLst/>
          </a:prstGeom>
          <a:noFill/>
          <a:ln/>
        </p:spPr>
        <p:txBody>
          <a:bodyPr wrap="none" lIns="0" tIns="0" rIns="0" bIns="0" rtlCol="0" anchor="t"/>
          <a:lstStyle/>
          <a:p>
            <a:pPr marL="0" indent="0" algn="l">
              <a:lnSpc>
                <a:spcPts val="2500"/>
              </a:lnSpc>
              <a:buNone/>
            </a:pPr>
            <a:r>
              <a:rPr lang="en-US" sz="2000" b="1" dirty="0">
                <a:latin typeface="Times New Roman" panose="02020603050405020304" pitchFamily="18" charset="0"/>
                <a:ea typeface="Unbounded Bold" pitchFamily="34" charset="-122"/>
                <a:cs typeface="Times New Roman" panose="02020603050405020304" pitchFamily="18" charset="0"/>
              </a:rPr>
              <a:t>Interaction (Tương tác)</a:t>
            </a:r>
            <a:endParaRPr lang="en-US" sz="2000" dirty="0">
              <a:latin typeface="Times New Roman" panose="02020603050405020304" pitchFamily="18" charset="0"/>
              <a:cs typeface="Times New Roman" panose="02020603050405020304" pitchFamily="18" charset="0"/>
            </a:endParaRPr>
          </a:p>
        </p:txBody>
      </p:sp>
      <p:sp>
        <p:nvSpPr>
          <p:cNvPr id="17" name="Text 15"/>
          <p:cNvSpPr/>
          <p:nvPr/>
        </p:nvSpPr>
        <p:spPr>
          <a:xfrm>
            <a:off x="9651444" y="4040743"/>
            <a:ext cx="4264462" cy="653415"/>
          </a:xfrm>
          <a:prstGeom prst="rect">
            <a:avLst/>
          </a:prstGeom>
          <a:noFill/>
          <a:ln/>
        </p:spPr>
        <p:txBody>
          <a:bodyPr wrap="square" lIns="0" tIns="0" rIns="0" bIns="0" rtlCol="0" anchor="t"/>
          <a:lstStyle/>
          <a:p>
            <a:pPr marL="0" indent="0" algn="l">
              <a:lnSpc>
                <a:spcPts val="2550"/>
              </a:lnSpc>
              <a:buNone/>
            </a:pPr>
            <a:r>
              <a:rPr lang="en-US" sz="1600" b="1" dirty="0">
                <a:latin typeface="Times New Roman" panose="02020603050405020304" pitchFamily="18" charset="0"/>
                <a:ea typeface="Open Sans" pitchFamily="34" charset="-122"/>
                <a:cs typeface="Times New Roman" panose="02020603050405020304" pitchFamily="18" charset="0"/>
              </a:rPr>
              <a:t>Chi tiết:</a:t>
            </a:r>
            <a:r>
              <a:rPr lang="en-US" sz="1600" dirty="0">
                <a:latin typeface="Times New Roman" panose="02020603050405020304" pitchFamily="18" charset="0"/>
                <a:ea typeface="Open Sans" pitchFamily="34" charset="-122"/>
                <a:cs typeface="Times New Roman" panose="02020603050405020304" pitchFamily="18" charset="0"/>
              </a:rPr>
              <a:t> Kết hợp biến tương quan (Energy × Loudness)</a:t>
            </a:r>
            <a:endParaRPr lang="en-US" sz="1600" dirty="0">
              <a:latin typeface="Times New Roman" panose="02020603050405020304" pitchFamily="18" charset="0"/>
              <a:cs typeface="Times New Roman" panose="02020603050405020304" pitchFamily="18" charset="0"/>
            </a:endParaRPr>
          </a:p>
        </p:txBody>
      </p:sp>
      <p:sp>
        <p:nvSpPr>
          <p:cNvPr id="18" name="Text 16"/>
          <p:cNvSpPr/>
          <p:nvPr/>
        </p:nvSpPr>
        <p:spPr>
          <a:xfrm>
            <a:off x="9651444" y="4816554"/>
            <a:ext cx="4264462" cy="326708"/>
          </a:xfrm>
          <a:prstGeom prst="rect">
            <a:avLst/>
          </a:prstGeom>
          <a:noFill/>
          <a:ln/>
        </p:spPr>
        <p:txBody>
          <a:bodyPr wrap="none" lIns="0" tIns="0" rIns="0" bIns="0" rtlCol="0" anchor="t"/>
          <a:lstStyle/>
          <a:p>
            <a:pPr marL="0" indent="0" algn="l">
              <a:lnSpc>
                <a:spcPts val="2550"/>
              </a:lnSpc>
              <a:buNone/>
            </a:pPr>
            <a:r>
              <a:rPr lang="en-US" sz="1600" b="1" dirty="0">
                <a:latin typeface="Times New Roman" panose="02020603050405020304" pitchFamily="18" charset="0"/>
                <a:ea typeface="Open Sans" pitchFamily="34" charset="-122"/>
                <a:cs typeface="Times New Roman" panose="02020603050405020304" pitchFamily="18" charset="0"/>
              </a:rPr>
              <a:t>Code:</a:t>
            </a:r>
            <a:r>
              <a:rPr lang="en-US" sz="1600" dirty="0">
                <a:latin typeface="Times New Roman" panose="02020603050405020304" pitchFamily="18" charset="0"/>
                <a:ea typeface="Open Sans" pitchFamily="34" charset="-122"/>
                <a:cs typeface="Times New Roman" panose="02020603050405020304" pitchFamily="18" charset="0"/>
              </a:rPr>
              <a:t> </a:t>
            </a:r>
            <a:r>
              <a:rPr lang="en-US" sz="1600" dirty="0">
                <a:highlight>
                  <a:srgbClr val="F2F2F2"/>
                </a:highlight>
                <a:latin typeface="Times New Roman" panose="02020603050405020304" pitchFamily="18" charset="0"/>
                <a:ea typeface="Consolas" pitchFamily="34" charset="-122"/>
                <a:cs typeface="Times New Roman" panose="02020603050405020304" pitchFamily="18" charset="0"/>
              </a:rPr>
              <a:t>df['energy_loudness']</a:t>
            </a:r>
            <a:endParaRPr lang="en-US" sz="1600" dirty="0">
              <a:latin typeface="Times New Roman" panose="02020603050405020304" pitchFamily="18" charset="0"/>
              <a:cs typeface="Times New Roman" panose="02020603050405020304" pitchFamily="18" charset="0"/>
            </a:endParaRPr>
          </a:p>
        </p:txBody>
      </p:sp>
      <p:sp>
        <p:nvSpPr>
          <p:cNvPr id="19" name="Text 17"/>
          <p:cNvSpPr/>
          <p:nvPr/>
        </p:nvSpPr>
        <p:spPr>
          <a:xfrm>
            <a:off x="714494" y="5500330"/>
            <a:ext cx="204073" cy="255151"/>
          </a:xfrm>
          <a:prstGeom prst="rect">
            <a:avLst/>
          </a:prstGeom>
          <a:noFill/>
          <a:ln/>
        </p:spPr>
        <p:txBody>
          <a:bodyPr wrap="none" lIns="0" tIns="0" rIns="0" bIns="0" rtlCol="0" anchor="t"/>
          <a:lstStyle/>
          <a:p>
            <a:pPr marL="0" indent="0" algn="l">
              <a:lnSpc>
                <a:spcPts val="2550"/>
              </a:lnSpc>
              <a:buNone/>
            </a:pPr>
            <a:r>
              <a:rPr lang="en-US" sz="1600" dirty="0">
                <a:latin typeface="Times New Roman" panose="02020603050405020304" pitchFamily="18" charset="0"/>
                <a:ea typeface="Unbounded Light" pitchFamily="34" charset="-122"/>
                <a:cs typeface="Times New Roman" panose="02020603050405020304" pitchFamily="18" charset="0"/>
              </a:rPr>
              <a:t>04</a:t>
            </a:r>
            <a:endParaRPr lang="en-US" sz="1600" dirty="0">
              <a:latin typeface="Times New Roman" panose="02020603050405020304" pitchFamily="18" charset="0"/>
              <a:cs typeface="Times New Roman" panose="02020603050405020304" pitchFamily="18" charset="0"/>
            </a:endParaRPr>
          </a:p>
        </p:txBody>
      </p:sp>
      <p:sp>
        <p:nvSpPr>
          <p:cNvPr id="20" name="Shape 18"/>
          <p:cNvSpPr/>
          <p:nvPr/>
        </p:nvSpPr>
        <p:spPr>
          <a:xfrm>
            <a:off x="714494" y="5824299"/>
            <a:ext cx="6498669" cy="22860"/>
          </a:xfrm>
          <a:prstGeom prst="rect">
            <a:avLst/>
          </a:prstGeom>
          <a:solidFill>
            <a:srgbClr val="26A688"/>
          </a:solidFill>
          <a:ln/>
        </p:spPr>
        <p:txBody>
          <a:bodyPr/>
          <a:lstStyle/>
          <a:p>
            <a:endParaRPr lang="en-US">
              <a:latin typeface="Times New Roman" panose="02020603050405020304" pitchFamily="18" charset="0"/>
              <a:cs typeface="Times New Roman" panose="02020603050405020304" pitchFamily="18" charset="0"/>
            </a:endParaRPr>
          </a:p>
        </p:txBody>
      </p:sp>
      <p:sp>
        <p:nvSpPr>
          <p:cNvPr id="21" name="Text 19"/>
          <p:cNvSpPr/>
          <p:nvPr/>
        </p:nvSpPr>
        <p:spPr>
          <a:xfrm>
            <a:off x="714494" y="5972056"/>
            <a:ext cx="2955369" cy="318849"/>
          </a:xfrm>
          <a:prstGeom prst="rect">
            <a:avLst/>
          </a:prstGeom>
          <a:noFill/>
          <a:ln/>
        </p:spPr>
        <p:txBody>
          <a:bodyPr wrap="none" lIns="0" tIns="0" rIns="0" bIns="0" rtlCol="0" anchor="t"/>
          <a:lstStyle/>
          <a:p>
            <a:pPr marL="0" indent="0" algn="l">
              <a:lnSpc>
                <a:spcPts val="2500"/>
              </a:lnSpc>
              <a:buNone/>
            </a:pPr>
            <a:r>
              <a:rPr lang="en-US" sz="2000" b="1" dirty="0">
                <a:latin typeface="Times New Roman" panose="02020603050405020304" pitchFamily="18" charset="0"/>
                <a:ea typeface="Unbounded Bold" pitchFamily="34" charset="-122"/>
                <a:cs typeface="Times New Roman" panose="02020603050405020304" pitchFamily="18" charset="0"/>
              </a:rPr>
              <a:t>Encoding (Mã hóa)</a:t>
            </a:r>
            <a:endParaRPr lang="en-US" sz="2000" dirty="0">
              <a:latin typeface="Times New Roman" panose="02020603050405020304" pitchFamily="18" charset="0"/>
              <a:cs typeface="Times New Roman" panose="02020603050405020304" pitchFamily="18" charset="0"/>
            </a:endParaRPr>
          </a:p>
        </p:txBody>
      </p:sp>
      <p:sp>
        <p:nvSpPr>
          <p:cNvPr id="22" name="Text 20"/>
          <p:cNvSpPr/>
          <p:nvPr/>
        </p:nvSpPr>
        <p:spPr>
          <a:xfrm>
            <a:off x="714494" y="6413302"/>
            <a:ext cx="6498669" cy="326708"/>
          </a:xfrm>
          <a:prstGeom prst="rect">
            <a:avLst/>
          </a:prstGeom>
          <a:noFill/>
          <a:ln/>
        </p:spPr>
        <p:txBody>
          <a:bodyPr wrap="none" lIns="0" tIns="0" rIns="0" bIns="0" rtlCol="0" anchor="t"/>
          <a:lstStyle/>
          <a:p>
            <a:pPr marL="0" indent="0" algn="l">
              <a:lnSpc>
                <a:spcPts val="2550"/>
              </a:lnSpc>
              <a:buNone/>
            </a:pPr>
            <a:r>
              <a:rPr lang="en-US" sz="1600" b="1" dirty="0">
                <a:latin typeface="Times New Roman" panose="02020603050405020304" pitchFamily="18" charset="0"/>
                <a:ea typeface="Open Sans" pitchFamily="34" charset="-122"/>
                <a:cs typeface="Times New Roman" panose="02020603050405020304" pitchFamily="18" charset="0"/>
              </a:rPr>
              <a:t>Chi tiết:</a:t>
            </a:r>
            <a:r>
              <a:rPr lang="en-US" sz="1600" dirty="0">
                <a:latin typeface="Times New Roman" panose="02020603050405020304" pitchFamily="18" charset="0"/>
                <a:ea typeface="Open Sans" pitchFamily="34" charset="-122"/>
                <a:cs typeface="Times New Roman" panose="02020603050405020304" pitchFamily="18" charset="0"/>
              </a:rPr>
              <a:t> Target Encoding cho Artist Name (Xử lý High Cardinality)</a:t>
            </a:r>
            <a:endParaRPr lang="en-US" sz="1600" dirty="0">
              <a:latin typeface="Times New Roman" panose="02020603050405020304" pitchFamily="18" charset="0"/>
              <a:cs typeface="Times New Roman" panose="02020603050405020304" pitchFamily="18" charset="0"/>
            </a:endParaRPr>
          </a:p>
        </p:txBody>
      </p:sp>
      <p:sp>
        <p:nvSpPr>
          <p:cNvPr id="23" name="Text 21"/>
          <p:cNvSpPr/>
          <p:nvPr/>
        </p:nvSpPr>
        <p:spPr>
          <a:xfrm>
            <a:off x="714494" y="6862405"/>
            <a:ext cx="6498669" cy="326708"/>
          </a:xfrm>
          <a:prstGeom prst="rect">
            <a:avLst/>
          </a:prstGeom>
          <a:noFill/>
          <a:ln/>
        </p:spPr>
        <p:txBody>
          <a:bodyPr wrap="none" lIns="0" tIns="0" rIns="0" bIns="0" rtlCol="0" anchor="t"/>
          <a:lstStyle/>
          <a:p>
            <a:pPr marL="0" indent="0" algn="l">
              <a:lnSpc>
                <a:spcPts val="2550"/>
              </a:lnSpc>
              <a:buNone/>
            </a:pPr>
            <a:r>
              <a:rPr lang="en-US" sz="1600" b="1" dirty="0">
                <a:latin typeface="Times New Roman" panose="02020603050405020304" pitchFamily="18" charset="0"/>
                <a:ea typeface="Open Sans" pitchFamily="34" charset="-122"/>
                <a:cs typeface="Times New Roman" panose="02020603050405020304" pitchFamily="18" charset="0"/>
              </a:rPr>
              <a:t>Code:</a:t>
            </a:r>
            <a:r>
              <a:rPr lang="en-US" sz="1600" dirty="0">
                <a:latin typeface="Times New Roman" panose="02020603050405020304" pitchFamily="18" charset="0"/>
                <a:ea typeface="Open Sans" pitchFamily="34" charset="-122"/>
                <a:cs typeface="Times New Roman" panose="02020603050405020304" pitchFamily="18" charset="0"/>
              </a:rPr>
              <a:t> </a:t>
            </a:r>
            <a:r>
              <a:rPr lang="en-US" sz="1600" dirty="0">
                <a:highlight>
                  <a:srgbClr val="F2F2F2"/>
                </a:highlight>
                <a:latin typeface="Times New Roman" panose="02020603050405020304" pitchFamily="18" charset="0"/>
                <a:ea typeface="Consolas" pitchFamily="34" charset="-122"/>
                <a:cs typeface="Times New Roman" panose="02020603050405020304" pitchFamily="18" charset="0"/>
              </a:rPr>
              <a:t>TargetEncoder</a:t>
            </a:r>
            <a:endParaRPr lang="en-US" sz="1600" dirty="0">
              <a:latin typeface="Times New Roman" panose="02020603050405020304" pitchFamily="18" charset="0"/>
              <a:cs typeface="Times New Roman" panose="02020603050405020304" pitchFamily="18" charset="0"/>
            </a:endParaRPr>
          </a:p>
        </p:txBody>
      </p:sp>
      <p:sp>
        <p:nvSpPr>
          <p:cNvPr id="24" name="Text 22"/>
          <p:cNvSpPr/>
          <p:nvPr/>
        </p:nvSpPr>
        <p:spPr>
          <a:xfrm>
            <a:off x="7417237" y="5500330"/>
            <a:ext cx="204073" cy="255151"/>
          </a:xfrm>
          <a:prstGeom prst="rect">
            <a:avLst/>
          </a:prstGeom>
          <a:noFill/>
          <a:ln/>
        </p:spPr>
        <p:txBody>
          <a:bodyPr wrap="none" lIns="0" tIns="0" rIns="0" bIns="0" rtlCol="0" anchor="t"/>
          <a:lstStyle/>
          <a:p>
            <a:pPr marL="0" indent="0" algn="l">
              <a:lnSpc>
                <a:spcPts val="2550"/>
              </a:lnSpc>
              <a:buNone/>
            </a:pPr>
            <a:r>
              <a:rPr lang="en-US" sz="1600" dirty="0">
                <a:latin typeface="Times New Roman" panose="02020603050405020304" pitchFamily="18" charset="0"/>
                <a:ea typeface="Unbounded Light" pitchFamily="34" charset="-122"/>
                <a:cs typeface="Times New Roman" panose="02020603050405020304" pitchFamily="18" charset="0"/>
              </a:rPr>
              <a:t>05</a:t>
            </a:r>
            <a:endParaRPr lang="en-US" sz="1600" dirty="0">
              <a:latin typeface="Times New Roman" panose="02020603050405020304" pitchFamily="18" charset="0"/>
              <a:cs typeface="Times New Roman" panose="02020603050405020304" pitchFamily="18" charset="0"/>
            </a:endParaRPr>
          </a:p>
        </p:txBody>
      </p:sp>
      <p:sp>
        <p:nvSpPr>
          <p:cNvPr id="25" name="Shape 23"/>
          <p:cNvSpPr/>
          <p:nvPr/>
        </p:nvSpPr>
        <p:spPr>
          <a:xfrm>
            <a:off x="7417237" y="5824299"/>
            <a:ext cx="6498669" cy="22860"/>
          </a:xfrm>
          <a:prstGeom prst="rect">
            <a:avLst/>
          </a:prstGeom>
          <a:solidFill>
            <a:srgbClr val="26A688"/>
          </a:solidFill>
          <a:ln/>
        </p:spPr>
        <p:txBody>
          <a:bodyPr/>
          <a:lstStyle/>
          <a:p>
            <a:endParaRPr lang="en-US">
              <a:latin typeface="Times New Roman" panose="02020603050405020304" pitchFamily="18" charset="0"/>
              <a:cs typeface="Times New Roman" panose="02020603050405020304" pitchFamily="18" charset="0"/>
            </a:endParaRPr>
          </a:p>
        </p:txBody>
      </p:sp>
      <p:sp>
        <p:nvSpPr>
          <p:cNvPr id="26" name="Text 24"/>
          <p:cNvSpPr/>
          <p:nvPr/>
        </p:nvSpPr>
        <p:spPr>
          <a:xfrm>
            <a:off x="7417237" y="5972056"/>
            <a:ext cx="5320546" cy="318849"/>
          </a:xfrm>
          <a:prstGeom prst="rect">
            <a:avLst/>
          </a:prstGeom>
          <a:noFill/>
          <a:ln/>
        </p:spPr>
        <p:txBody>
          <a:bodyPr wrap="none" lIns="0" tIns="0" rIns="0" bIns="0" rtlCol="0" anchor="t"/>
          <a:lstStyle/>
          <a:p>
            <a:pPr marL="0" indent="0" algn="l">
              <a:lnSpc>
                <a:spcPts val="2500"/>
              </a:lnSpc>
              <a:buNone/>
            </a:pPr>
            <a:r>
              <a:rPr lang="en-US" sz="2000" b="1" dirty="0">
                <a:latin typeface="Times New Roman" panose="02020603050405020304" pitchFamily="18" charset="0"/>
                <a:ea typeface="Unbounded Bold" pitchFamily="34" charset="-122"/>
                <a:cs typeface="Times New Roman" panose="02020603050405020304" pitchFamily="18" charset="0"/>
              </a:rPr>
              <a:t>Enrichment (Làm giàu &amp; Chọn lọc)</a:t>
            </a:r>
            <a:endParaRPr lang="en-US" sz="2000" dirty="0">
              <a:latin typeface="Times New Roman" panose="02020603050405020304" pitchFamily="18" charset="0"/>
              <a:cs typeface="Times New Roman" panose="02020603050405020304" pitchFamily="18" charset="0"/>
            </a:endParaRPr>
          </a:p>
        </p:txBody>
      </p:sp>
      <p:sp>
        <p:nvSpPr>
          <p:cNvPr id="27" name="Text 25"/>
          <p:cNvSpPr/>
          <p:nvPr/>
        </p:nvSpPr>
        <p:spPr>
          <a:xfrm>
            <a:off x="7417237" y="6413302"/>
            <a:ext cx="6498669" cy="326708"/>
          </a:xfrm>
          <a:prstGeom prst="rect">
            <a:avLst/>
          </a:prstGeom>
          <a:noFill/>
          <a:ln/>
        </p:spPr>
        <p:txBody>
          <a:bodyPr wrap="none" lIns="0" tIns="0" rIns="0" bIns="0" rtlCol="0" anchor="t"/>
          <a:lstStyle/>
          <a:p>
            <a:pPr marL="0" indent="0" algn="l">
              <a:lnSpc>
                <a:spcPts val="2550"/>
              </a:lnSpc>
              <a:buNone/>
            </a:pPr>
            <a:r>
              <a:rPr lang="en-US" sz="1600" b="1" dirty="0">
                <a:latin typeface="Times New Roman" panose="02020603050405020304" pitchFamily="18" charset="0"/>
                <a:ea typeface="Open Sans" pitchFamily="34" charset="-122"/>
                <a:cs typeface="Times New Roman" panose="02020603050405020304" pitchFamily="18" charset="0"/>
              </a:rPr>
              <a:t>Chi tiết:</a:t>
            </a:r>
            <a:r>
              <a:rPr lang="en-US" sz="1600" dirty="0">
                <a:latin typeface="Times New Roman" panose="02020603050405020304" pitchFamily="18" charset="0"/>
                <a:ea typeface="Open Sans" pitchFamily="34" charset="-122"/>
                <a:cs typeface="Times New Roman" panose="02020603050405020304" pitchFamily="18" charset="0"/>
              </a:rPr>
              <a:t> Thêm Cluster ID (KMeans) &amp; PCA Components</a:t>
            </a:r>
            <a:endParaRPr lang="en-US" sz="1600" dirty="0">
              <a:latin typeface="Times New Roman" panose="02020603050405020304" pitchFamily="18" charset="0"/>
              <a:cs typeface="Times New Roman" panose="02020603050405020304" pitchFamily="18" charset="0"/>
            </a:endParaRPr>
          </a:p>
        </p:txBody>
      </p:sp>
      <p:sp>
        <p:nvSpPr>
          <p:cNvPr id="28" name="Text 26"/>
          <p:cNvSpPr/>
          <p:nvPr/>
        </p:nvSpPr>
        <p:spPr>
          <a:xfrm>
            <a:off x="7417237" y="6862405"/>
            <a:ext cx="6498669" cy="326708"/>
          </a:xfrm>
          <a:prstGeom prst="rect">
            <a:avLst/>
          </a:prstGeom>
          <a:noFill/>
          <a:ln/>
        </p:spPr>
        <p:txBody>
          <a:bodyPr wrap="none" lIns="0" tIns="0" rIns="0" bIns="0" rtlCol="0" anchor="t"/>
          <a:lstStyle/>
          <a:p>
            <a:pPr marL="0" indent="0" algn="l">
              <a:lnSpc>
                <a:spcPts val="2550"/>
              </a:lnSpc>
              <a:buNone/>
            </a:pPr>
            <a:r>
              <a:rPr lang="en-US" sz="1600" b="1" dirty="0">
                <a:latin typeface="Times New Roman" panose="02020603050405020304" pitchFamily="18" charset="0"/>
                <a:ea typeface="Open Sans" pitchFamily="34" charset="-122"/>
                <a:cs typeface="Times New Roman" panose="02020603050405020304" pitchFamily="18" charset="0"/>
              </a:rPr>
              <a:t>Code:</a:t>
            </a:r>
            <a:r>
              <a:rPr lang="en-US" sz="1600" dirty="0">
                <a:latin typeface="Times New Roman" panose="02020603050405020304" pitchFamily="18" charset="0"/>
                <a:ea typeface="Open Sans" pitchFamily="34" charset="-122"/>
                <a:cs typeface="Times New Roman" panose="02020603050405020304" pitchFamily="18" charset="0"/>
              </a:rPr>
              <a:t> </a:t>
            </a:r>
            <a:r>
              <a:rPr lang="en-US" sz="1600" dirty="0">
                <a:highlight>
                  <a:srgbClr val="F2F2F2"/>
                </a:highlight>
                <a:latin typeface="Times New Roman" panose="02020603050405020304" pitchFamily="18" charset="0"/>
                <a:ea typeface="Consolas" pitchFamily="34" charset="-122"/>
                <a:cs typeface="Times New Roman" panose="02020603050405020304" pitchFamily="18" charset="0"/>
              </a:rPr>
              <a:t>KMeans</a:t>
            </a:r>
            <a:r>
              <a:rPr lang="en-US" sz="1600" dirty="0">
                <a:latin typeface="Times New Roman" panose="02020603050405020304" pitchFamily="18" charset="0"/>
                <a:ea typeface="Open Sans" pitchFamily="34" charset="-122"/>
                <a:cs typeface="Times New Roman" panose="02020603050405020304" pitchFamily="18" charset="0"/>
              </a:rPr>
              <a:t>, </a:t>
            </a:r>
            <a:r>
              <a:rPr lang="en-US" sz="1600" dirty="0">
                <a:highlight>
                  <a:srgbClr val="F2F2F2"/>
                </a:highlight>
                <a:latin typeface="Times New Roman" panose="02020603050405020304" pitchFamily="18" charset="0"/>
                <a:ea typeface="Consolas" pitchFamily="34" charset="-122"/>
                <a:cs typeface="Times New Roman" panose="02020603050405020304" pitchFamily="18" charset="0"/>
              </a:rPr>
              <a:t>PCA</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0"/>
          <p:cNvSpPr/>
          <p:nvPr/>
        </p:nvSpPr>
        <p:spPr>
          <a:xfrm>
            <a:off x="793790" y="285750"/>
            <a:ext cx="13455610" cy="762000"/>
          </a:xfrm>
          <a:prstGeom prst="rect">
            <a:avLst/>
          </a:prstGeom>
          <a:noFill/>
          <a:ln/>
        </p:spPr>
        <p:txBody>
          <a:bodyPr wrap="square" lIns="0" tIns="0" rIns="0" bIns="0" rtlCol="0" anchor="t"/>
          <a:lstStyle/>
          <a:p>
            <a:pPr marL="0" indent="0" algn="l">
              <a:lnSpc>
                <a:spcPts val="5550"/>
              </a:lnSpc>
              <a:buNone/>
            </a:pPr>
            <a:r>
              <a:rPr lang="en-US" sz="4450" b="1" dirty="0">
                <a:latin typeface="Times New Roman" panose="02020603050405020304" pitchFamily="18" charset="0"/>
                <a:ea typeface="Unbounded Bold" pitchFamily="34" charset="-122"/>
                <a:cs typeface="Times New Roman" panose="02020603050405020304" pitchFamily="18" charset="0"/>
              </a:rPr>
              <a:t>Vấn đề chúng tôi đang giải quyết</a:t>
            </a:r>
            <a:endParaRPr lang="en-US" sz="4450" dirty="0">
              <a:latin typeface="Times New Roman" panose="02020603050405020304" pitchFamily="18" charset="0"/>
              <a:cs typeface="Times New Roman" panose="02020603050405020304" pitchFamily="18" charset="0"/>
            </a:endParaRPr>
          </a:p>
        </p:txBody>
      </p:sp>
      <p:sp>
        <p:nvSpPr>
          <p:cNvPr id="4" name="Text 1"/>
          <p:cNvSpPr/>
          <p:nvPr/>
        </p:nvSpPr>
        <p:spPr>
          <a:xfrm>
            <a:off x="793790" y="1397285"/>
            <a:ext cx="13646110" cy="6092576"/>
          </a:xfrm>
          <a:prstGeom prst="rect">
            <a:avLst/>
          </a:prstGeom>
          <a:noFill/>
          <a:ln/>
        </p:spPr>
        <p:txBody>
          <a:bodyPr wrap="square" lIns="0" tIns="0" rIns="0" bIns="0" rtlCol="0" anchor="t"/>
          <a:lstStyle/>
          <a:p>
            <a:pPr>
              <a:buNone/>
            </a:pPr>
            <a:endParaRPr lang="vi-VN" dirty="0"/>
          </a:p>
        </p:txBody>
      </p:sp>
      <p:sp>
        <p:nvSpPr>
          <p:cNvPr id="5" name="TextBox 4">
            <a:extLst>
              <a:ext uri="{FF2B5EF4-FFF2-40B4-BE49-F238E27FC236}">
                <a16:creationId xmlns:a16="http://schemas.microsoft.com/office/drawing/2014/main" id="{FA9EDF9F-05D3-D417-9260-39BD40A5F2D5}"/>
              </a:ext>
            </a:extLst>
          </p:cNvPr>
          <p:cNvSpPr txBox="1"/>
          <p:nvPr/>
        </p:nvSpPr>
        <p:spPr>
          <a:xfrm>
            <a:off x="793790" y="1047750"/>
            <a:ext cx="7315200"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1. BÙNG NỔ DỮ LIỆU SỐ (DATA EXPLOSION)</a:t>
            </a:r>
          </a:p>
        </p:txBody>
      </p:sp>
      <p:sp>
        <p:nvSpPr>
          <p:cNvPr id="13" name="TextBox 12">
            <a:extLst>
              <a:ext uri="{FF2B5EF4-FFF2-40B4-BE49-F238E27FC236}">
                <a16:creationId xmlns:a16="http://schemas.microsoft.com/office/drawing/2014/main" id="{C985D329-E99E-659A-E2E8-AA5F8AB8C150}"/>
              </a:ext>
            </a:extLst>
          </p:cNvPr>
          <p:cNvSpPr txBox="1"/>
          <p:nvPr/>
        </p:nvSpPr>
        <p:spPr>
          <a:xfrm>
            <a:off x="793790" y="1417082"/>
            <a:ext cx="12429050" cy="369332"/>
          </a:xfrm>
          <a:prstGeom prst="rect">
            <a:avLst/>
          </a:prstGeom>
          <a:noFill/>
        </p:spPr>
        <p:txBody>
          <a:bodyPr wrap="square">
            <a:spAutoFit/>
          </a:bodyPr>
          <a:lstStyle/>
          <a:p>
            <a:r>
              <a:rPr lang="vi-VN" b="1" dirty="0">
                <a:latin typeface="+mj-lt"/>
              </a:rPr>
              <a:t>Thực trạng:</a:t>
            </a:r>
            <a:r>
              <a:rPr lang="vi-VN" dirty="0">
                <a:latin typeface="+mj-lt"/>
              </a:rPr>
              <a:t> Trong kỷ nguyên Streaming, các nền tảng như Spotify hay Apple Music tiếp nhận </a:t>
            </a:r>
            <a:r>
              <a:rPr lang="vi-VN" b="1" dirty="0">
                <a:latin typeface="+mj-lt"/>
              </a:rPr>
              <a:t>hơn 100.000 bài hát mới mỗi ngày</a:t>
            </a:r>
            <a:r>
              <a:rPr lang="vi-VN" dirty="0">
                <a:latin typeface="+mj-lt"/>
              </a:rPr>
              <a:t>.</a:t>
            </a:r>
            <a:endParaRPr lang="en-US" dirty="0">
              <a:latin typeface="+mj-lt"/>
            </a:endParaRPr>
          </a:p>
        </p:txBody>
      </p:sp>
      <p:sp>
        <p:nvSpPr>
          <p:cNvPr id="15" name="TextBox 14">
            <a:extLst>
              <a:ext uri="{FF2B5EF4-FFF2-40B4-BE49-F238E27FC236}">
                <a16:creationId xmlns:a16="http://schemas.microsoft.com/office/drawing/2014/main" id="{847D8750-6E64-31CA-B72F-2E88398E760D}"/>
              </a:ext>
            </a:extLst>
          </p:cNvPr>
          <p:cNvSpPr txBox="1"/>
          <p:nvPr/>
        </p:nvSpPr>
        <p:spPr>
          <a:xfrm>
            <a:off x="793789" y="1806211"/>
            <a:ext cx="12429050" cy="1200329"/>
          </a:xfrm>
          <a:prstGeom prst="rect">
            <a:avLst/>
          </a:prstGeom>
          <a:noFill/>
        </p:spPr>
        <p:txBody>
          <a:bodyPr wrap="square">
            <a:spAutoFit/>
          </a:bodyPr>
          <a:lstStyle/>
          <a:p>
            <a:pPr>
              <a:buNone/>
            </a:pPr>
            <a:r>
              <a:rPr lang="vi-VN" b="1" dirty="0">
                <a:latin typeface="+mj-lt"/>
              </a:rPr>
              <a:t>Vấn đề:</a:t>
            </a:r>
            <a:endParaRPr lang="vi-VN" dirty="0">
              <a:latin typeface="+mj-lt"/>
            </a:endParaRPr>
          </a:p>
          <a:p>
            <a:pPr lvl="1">
              <a:buFont typeface="Arial" panose="020B0604020202020204" pitchFamily="34" charset="0"/>
              <a:buChar char="•"/>
            </a:pPr>
            <a:r>
              <a:rPr lang="en-US" dirty="0">
                <a:latin typeface="+mj-lt"/>
              </a:rPr>
              <a:t> </a:t>
            </a:r>
            <a:r>
              <a:rPr lang="vi-VN" dirty="0">
                <a:latin typeface="+mj-lt"/>
              </a:rPr>
              <a:t>Việc gán nhãn thủ công (Manual Tagging) bởi con người trở nên bất khả thi về mặt chi phí và thời gian.</a:t>
            </a:r>
          </a:p>
          <a:p>
            <a:pPr lvl="1">
              <a:buFont typeface="Arial" panose="020B0604020202020204" pitchFamily="34" charset="0"/>
              <a:buChar char="•"/>
            </a:pPr>
            <a:r>
              <a:rPr lang="en-US" dirty="0">
                <a:latin typeface="+mj-lt"/>
              </a:rPr>
              <a:t> </a:t>
            </a:r>
            <a:r>
              <a:rPr lang="vi-VN" dirty="0">
                <a:latin typeface="+mj-lt"/>
              </a:rPr>
              <a:t>Hệ thống metadata đi kèm (tên bài, tên ca sĩ) thường thiếu hoặc không chuẩn hóa, đòi hỏi một quy trình tự động hóa (Automation) có khả năng mở rộng (Scalability).</a:t>
            </a:r>
          </a:p>
        </p:txBody>
      </p:sp>
      <p:sp>
        <p:nvSpPr>
          <p:cNvPr id="17" name="TextBox 16">
            <a:extLst>
              <a:ext uri="{FF2B5EF4-FFF2-40B4-BE49-F238E27FC236}">
                <a16:creationId xmlns:a16="http://schemas.microsoft.com/office/drawing/2014/main" id="{1942ACA1-22A8-A970-BBED-7DB8A73B1B9A}"/>
              </a:ext>
            </a:extLst>
          </p:cNvPr>
          <p:cNvSpPr txBox="1"/>
          <p:nvPr/>
        </p:nvSpPr>
        <p:spPr>
          <a:xfrm>
            <a:off x="793792" y="3086349"/>
            <a:ext cx="7315200" cy="369332"/>
          </a:xfrm>
          <a:prstGeom prst="rect">
            <a:avLst/>
          </a:prstGeom>
          <a:noFill/>
        </p:spPr>
        <p:txBody>
          <a:bodyPr wrap="square">
            <a:spAutoFit/>
          </a:bodyPr>
          <a:lstStyle/>
          <a:p>
            <a:r>
              <a:rPr lang="vi-VN" b="1" dirty="0">
                <a:latin typeface="+mj-lt"/>
              </a:rPr>
              <a:t>2. SỰ PHỨC TẠP VÀ MƠ HỒ (GENRE AMBIGUITY)</a:t>
            </a:r>
            <a:endParaRPr lang="en-US" b="1" dirty="0">
              <a:latin typeface="+mj-lt"/>
            </a:endParaRPr>
          </a:p>
        </p:txBody>
      </p:sp>
      <p:sp>
        <p:nvSpPr>
          <p:cNvPr id="19" name="TextBox 18">
            <a:extLst>
              <a:ext uri="{FF2B5EF4-FFF2-40B4-BE49-F238E27FC236}">
                <a16:creationId xmlns:a16="http://schemas.microsoft.com/office/drawing/2014/main" id="{10C9545D-5399-9A82-DAEA-C01D35A17259}"/>
              </a:ext>
            </a:extLst>
          </p:cNvPr>
          <p:cNvSpPr txBox="1"/>
          <p:nvPr/>
        </p:nvSpPr>
        <p:spPr>
          <a:xfrm>
            <a:off x="793792" y="3477187"/>
            <a:ext cx="12829744" cy="646331"/>
          </a:xfrm>
          <a:prstGeom prst="rect">
            <a:avLst/>
          </a:prstGeom>
          <a:noFill/>
        </p:spPr>
        <p:txBody>
          <a:bodyPr wrap="square">
            <a:spAutoFit/>
          </a:bodyPr>
          <a:lstStyle/>
          <a:p>
            <a:r>
              <a:rPr lang="vi-VN" b="1" dirty="0">
                <a:latin typeface="+mj-lt"/>
              </a:rPr>
              <a:t>Thực trạng:</a:t>
            </a:r>
            <a:r>
              <a:rPr lang="vi-VN" dirty="0">
                <a:latin typeface="+mj-lt"/>
              </a:rPr>
              <a:t> Ranh giới giữa các dòng nhạc ngày càng mờ nhạt. Các thể loại lai (Hybrid Genres) như </a:t>
            </a:r>
            <a:r>
              <a:rPr lang="vi-VN" i="1" dirty="0">
                <a:latin typeface="+mj-lt"/>
              </a:rPr>
              <a:t>Pop-Rock, Trap-Soul, Lo-fi Hip Hop</a:t>
            </a:r>
            <a:r>
              <a:rPr lang="vi-VN" dirty="0">
                <a:latin typeface="+mj-lt"/>
              </a:rPr>
              <a:t> xuất hiện liên tục.</a:t>
            </a:r>
            <a:endParaRPr lang="en-US" dirty="0">
              <a:latin typeface="+mj-lt"/>
            </a:endParaRPr>
          </a:p>
        </p:txBody>
      </p:sp>
      <p:sp>
        <p:nvSpPr>
          <p:cNvPr id="21" name="TextBox 20">
            <a:extLst>
              <a:ext uri="{FF2B5EF4-FFF2-40B4-BE49-F238E27FC236}">
                <a16:creationId xmlns:a16="http://schemas.microsoft.com/office/drawing/2014/main" id="{7849F67A-35E2-8C3B-5B75-3CFBF28952A8}"/>
              </a:ext>
            </a:extLst>
          </p:cNvPr>
          <p:cNvSpPr txBox="1"/>
          <p:nvPr/>
        </p:nvSpPr>
        <p:spPr>
          <a:xfrm>
            <a:off x="793790" y="4145024"/>
            <a:ext cx="12829743" cy="1200329"/>
          </a:xfrm>
          <a:prstGeom prst="rect">
            <a:avLst/>
          </a:prstGeom>
          <a:noFill/>
        </p:spPr>
        <p:txBody>
          <a:bodyPr wrap="square">
            <a:spAutoFit/>
          </a:bodyPr>
          <a:lstStyle/>
          <a:p>
            <a:pPr>
              <a:buNone/>
            </a:pPr>
            <a:r>
              <a:rPr lang="vi-VN" b="1" dirty="0">
                <a:latin typeface="+mj-lt"/>
              </a:rPr>
              <a:t>Vấn đề:</a:t>
            </a:r>
            <a:endParaRPr lang="vi-VN" dirty="0">
              <a:latin typeface="+mj-lt"/>
            </a:endParaRPr>
          </a:p>
          <a:p>
            <a:pPr lvl="1">
              <a:buFont typeface="Arial" panose="020B0604020202020204" pitchFamily="34" charset="0"/>
              <a:buChar char="•"/>
            </a:pPr>
            <a:r>
              <a:rPr lang="en-US" dirty="0">
                <a:latin typeface="+mj-lt"/>
              </a:rPr>
              <a:t> </a:t>
            </a:r>
            <a:r>
              <a:rPr lang="vi-VN" dirty="0">
                <a:latin typeface="+mj-lt"/>
              </a:rPr>
              <a:t>Các hệ thống cũ dựa trên quy tắc cứng (Rule-based) thường thất bại trước các bài hát có cấu trúc phức tạp.</a:t>
            </a:r>
          </a:p>
          <a:p>
            <a:pPr lvl="1">
              <a:buFont typeface="Arial" panose="020B0604020202020204" pitchFamily="34" charset="0"/>
              <a:buChar char="•"/>
            </a:pPr>
            <a:r>
              <a:rPr lang="en-US" dirty="0">
                <a:latin typeface="+mj-lt"/>
              </a:rPr>
              <a:t> </a:t>
            </a:r>
            <a:r>
              <a:rPr lang="vi-VN" dirty="0">
                <a:latin typeface="+mj-lt"/>
              </a:rPr>
              <a:t>Việc phân loại phụ thuộc nhiều vào cảm tính chủ quan của người gán nhãn, dẫn đến sự thiếu nhất quán trong dữ liệu (Inconsistency).</a:t>
            </a:r>
          </a:p>
        </p:txBody>
      </p:sp>
      <p:sp>
        <p:nvSpPr>
          <p:cNvPr id="23" name="TextBox 22">
            <a:extLst>
              <a:ext uri="{FF2B5EF4-FFF2-40B4-BE49-F238E27FC236}">
                <a16:creationId xmlns:a16="http://schemas.microsoft.com/office/drawing/2014/main" id="{0251D2C4-B433-7C2B-0B4B-EF788D3EC09F}"/>
              </a:ext>
            </a:extLst>
          </p:cNvPr>
          <p:cNvSpPr txBox="1"/>
          <p:nvPr/>
        </p:nvSpPr>
        <p:spPr>
          <a:xfrm>
            <a:off x="793793" y="5361516"/>
            <a:ext cx="7315200" cy="369332"/>
          </a:xfrm>
          <a:prstGeom prst="rect">
            <a:avLst/>
          </a:prstGeom>
          <a:noFill/>
        </p:spPr>
        <p:txBody>
          <a:bodyPr wrap="square">
            <a:spAutoFit/>
          </a:bodyPr>
          <a:lstStyle/>
          <a:p>
            <a:r>
              <a:rPr lang="vi-VN" b="1" dirty="0">
                <a:latin typeface="+mj-lt"/>
              </a:rPr>
              <a:t>3. YÊU CẦU VỀ TRẢI NGHIỆM NGƯỜI DÙNG (UX DEMAND)</a:t>
            </a:r>
            <a:endParaRPr lang="en-US" b="1" dirty="0">
              <a:latin typeface="+mj-lt"/>
            </a:endParaRPr>
          </a:p>
        </p:txBody>
      </p:sp>
      <p:sp>
        <p:nvSpPr>
          <p:cNvPr id="25" name="TextBox 24">
            <a:extLst>
              <a:ext uri="{FF2B5EF4-FFF2-40B4-BE49-F238E27FC236}">
                <a16:creationId xmlns:a16="http://schemas.microsoft.com/office/drawing/2014/main" id="{789F813C-88D9-1E07-4D8E-A23F8C9B940F}"/>
              </a:ext>
            </a:extLst>
          </p:cNvPr>
          <p:cNvSpPr txBox="1"/>
          <p:nvPr/>
        </p:nvSpPr>
        <p:spPr>
          <a:xfrm>
            <a:off x="793793" y="5756533"/>
            <a:ext cx="12829740" cy="646331"/>
          </a:xfrm>
          <a:prstGeom prst="rect">
            <a:avLst/>
          </a:prstGeom>
          <a:noFill/>
        </p:spPr>
        <p:txBody>
          <a:bodyPr wrap="square">
            <a:spAutoFit/>
          </a:bodyPr>
          <a:lstStyle/>
          <a:p>
            <a:r>
              <a:rPr lang="vi-VN" b="1" dirty="0">
                <a:latin typeface="+mj-lt"/>
              </a:rPr>
              <a:t>Thực trạng:</a:t>
            </a:r>
            <a:r>
              <a:rPr lang="vi-VN" dirty="0">
                <a:latin typeface="+mj-lt"/>
              </a:rPr>
              <a:t> Người dùng hiện đại mong đợi các hệ thống gợi ý (Recommender Systems) hiểu đúng "Gu" và tâm trạng (Mood/Vibe) thay vì chỉ dựa vào tên nghệ sĩ.</a:t>
            </a:r>
            <a:endParaRPr lang="en-US" dirty="0">
              <a:latin typeface="+mj-lt"/>
            </a:endParaRPr>
          </a:p>
        </p:txBody>
      </p:sp>
      <p:sp>
        <p:nvSpPr>
          <p:cNvPr id="27" name="TextBox 26">
            <a:extLst>
              <a:ext uri="{FF2B5EF4-FFF2-40B4-BE49-F238E27FC236}">
                <a16:creationId xmlns:a16="http://schemas.microsoft.com/office/drawing/2014/main" id="{A34035C5-7CA7-B474-B713-299A5B85DD4D}"/>
              </a:ext>
            </a:extLst>
          </p:cNvPr>
          <p:cNvSpPr txBox="1"/>
          <p:nvPr/>
        </p:nvSpPr>
        <p:spPr>
          <a:xfrm>
            <a:off x="793792" y="6423389"/>
            <a:ext cx="12829743" cy="923330"/>
          </a:xfrm>
          <a:prstGeom prst="rect">
            <a:avLst/>
          </a:prstGeom>
          <a:noFill/>
        </p:spPr>
        <p:txBody>
          <a:bodyPr wrap="square">
            <a:spAutoFit/>
          </a:bodyPr>
          <a:lstStyle/>
          <a:p>
            <a:pPr>
              <a:buNone/>
            </a:pPr>
            <a:r>
              <a:rPr lang="vi-VN" b="1" dirty="0">
                <a:latin typeface="+mj-lt"/>
              </a:rPr>
              <a:t>Vấn đề:</a:t>
            </a:r>
            <a:endParaRPr lang="vi-VN" dirty="0">
              <a:latin typeface="+mj-lt"/>
            </a:endParaRPr>
          </a:p>
          <a:p>
            <a:pPr lvl="1">
              <a:buFont typeface="Arial" panose="020B0604020202020204" pitchFamily="34" charset="0"/>
              <a:buChar char="•"/>
            </a:pPr>
            <a:r>
              <a:rPr lang="en-US" dirty="0">
                <a:latin typeface="+mj-lt"/>
              </a:rPr>
              <a:t> </a:t>
            </a:r>
            <a:r>
              <a:rPr lang="vi-VN" dirty="0">
                <a:latin typeface="+mj-lt"/>
              </a:rPr>
              <a:t>Phân loại sai thể loại sẽ dẫn đến gợi ý sai, làm giảm trải nghiệm nghe nhạc.</a:t>
            </a:r>
          </a:p>
          <a:p>
            <a:pPr lvl="1">
              <a:buFont typeface="Arial" panose="020B0604020202020204" pitchFamily="34" charset="0"/>
              <a:buChar char="•"/>
            </a:pPr>
            <a:r>
              <a:rPr lang="en-US" dirty="0">
                <a:latin typeface="+mj-lt"/>
              </a:rPr>
              <a:t> </a:t>
            </a:r>
            <a:r>
              <a:rPr lang="vi-VN" dirty="0">
                <a:latin typeface="+mj-lt"/>
              </a:rPr>
              <a:t>Cần một mô hình AI có khả năng "nghe" và trích xuất đặc trưng âm thanh (Audio Features) để phân loại chính xác bản chất bài hát.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82" name="Text 0">
            <a:extLst>
              <a:ext uri="{FF2B5EF4-FFF2-40B4-BE49-F238E27FC236}">
                <a16:creationId xmlns:a16="http://schemas.microsoft.com/office/drawing/2014/main" id="{BB04A337-C4C9-CE2F-840D-7E37D4A9F1C7}"/>
              </a:ext>
            </a:extLst>
          </p:cNvPr>
          <p:cNvSpPr/>
          <p:nvPr/>
        </p:nvSpPr>
        <p:spPr>
          <a:xfrm>
            <a:off x="629245" y="494348"/>
            <a:ext cx="13371909" cy="1123474"/>
          </a:xfrm>
          <a:prstGeom prst="rect">
            <a:avLst/>
          </a:prstGeom>
          <a:noFill/>
          <a:ln/>
        </p:spPr>
        <p:txBody>
          <a:bodyPr wrap="square" lIns="0" tIns="0" rIns="0" bIns="0" rtlCol="0" anchor="t"/>
          <a:lstStyle/>
          <a:p>
            <a:pPr marL="0" indent="0" algn="l">
              <a:lnSpc>
                <a:spcPts val="4400"/>
              </a:lnSpc>
              <a:buNone/>
            </a:pPr>
            <a:r>
              <a:rPr lang="en-US" sz="3500" b="1" dirty="0">
                <a:latin typeface="Times New Roman" panose="02020603050405020304" pitchFamily="18" charset="0"/>
                <a:ea typeface="Unbounded Bold" pitchFamily="34" charset="-122"/>
                <a:cs typeface="Times New Roman" panose="02020603050405020304" pitchFamily="18" charset="0"/>
              </a:rPr>
              <a:t>Chiến lược xử lý dữ liệu (Data Processing Pipeline)</a:t>
            </a:r>
            <a:endParaRPr lang="en-US" sz="3500" dirty="0">
              <a:latin typeface="Times New Roman" panose="02020603050405020304" pitchFamily="18" charset="0"/>
              <a:cs typeface="Times New Roman" panose="02020603050405020304" pitchFamily="18" charset="0"/>
            </a:endParaRPr>
          </a:p>
        </p:txBody>
      </p:sp>
      <p:sp>
        <p:nvSpPr>
          <p:cNvPr id="83" name="Text 1">
            <a:extLst>
              <a:ext uri="{FF2B5EF4-FFF2-40B4-BE49-F238E27FC236}">
                <a16:creationId xmlns:a16="http://schemas.microsoft.com/office/drawing/2014/main" id="{F61F434D-D72D-019F-04D7-50B8FD9523F2}"/>
              </a:ext>
            </a:extLst>
          </p:cNvPr>
          <p:cNvSpPr/>
          <p:nvPr/>
        </p:nvSpPr>
        <p:spPr>
          <a:xfrm>
            <a:off x="629245" y="1977390"/>
            <a:ext cx="13371909" cy="287655"/>
          </a:xfrm>
          <a:prstGeom prst="rect">
            <a:avLst/>
          </a:prstGeom>
          <a:noFill/>
          <a:ln/>
        </p:spPr>
        <p:txBody>
          <a:bodyPr wrap="none" lIns="0" tIns="0" rIns="0" bIns="0" rtlCol="0" anchor="t"/>
          <a:lstStyle/>
          <a:p>
            <a:pPr marL="0" indent="0" algn="l">
              <a:lnSpc>
                <a:spcPts val="2250"/>
              </a:lnSpc>
              <a:buNone/>
            </a:pPr>
            <a:r>
              <a:rPr lang="en-US" sz="1400" dirty="0">
                <a:latin typeface="Times New Roman" panose="02020603050405020304" pitchFamily="18" charset="0"/>
                <a:ea typeface="Open Sans" pitchFamily="34" charset="-122"/>
                <a:cs typeface="Times New Roman" panose="02020603050405020304" pitchFamily="18" charset="0"/>
              </a:rPr>
              <a:t>Quy trình xử lý dữ liệu từng bước để biến đổi dữ liệu thô thành đặc trưng tối ưu cho mô hình.</a:t>
            </a:r>
            <a:endParaRPr lang="en-US" sz="1400" dirty="0">
              <a:latin typeface="Times New Roman" panose="02020603050405020304" pitchFamily="18" charset="0"/>
              <a:cs typeface="Times New Roman" panose="02020603050405020304" pitchFamily="18" charset="0"/>
            </a:endParaRPr>
          </a:p>
        </p:txBody>
      </p:sp>
      <p:sp>
        <p:nvSpPr>
          <p:cNvPr id="84" name="Shape 2">
            <a:extLst>
              <a:ext uri="{FF2B5EF4-FFF2-40B4-BE49-F238E27FC236}">
                <a16:creationId xmlns:a16="http://schemas.microsoft.com/office/drawing/2014/main" id="{C6D2558D-B7F2-90EA-0811-B6DAD30E3166}"/>
              </a:ext>
            </a:extLst>
          </p:cNvPr>
          <p:cNvSpPr/>
          <p:nvPr/>
        </p:nvSpPr>
        <p:spPr>
          <a:xfrm>
            <a:off x="629245" y="2467213"/>
            <a:ext cx="4337447" cy="539353"/>
          </a:xfrm>
          <a:prstGeom prst="roundRect">
            <a:avLst>
              <a:gd name="adj" fmla="val 480005"/>
            </a:avLst>
          </a:prstGeom>
          <a:solidFill>
            <a:srgbClr val="D6F5EE"/>
          </a:solidFill>
          <a:ln w="7620">
            <a:solidFill>
              <a:srgbClr val="BCDBD4"/>
            </a:solidFill>
            <a:prstDash val="solid"/>
          </a:ln>
        </p:spPr>
        <p:txBody>
          <a:bodyPr/>
          <a:lstStyle/>
          <a:p>
            <a:endParaRPr lang="en-US">
              <a:latin typeface="Times New Roman" panose="02020603050405020304" pitchFamily="18" charset="0"/>
              <a:cs typeface="Times New Roman" panose="02020603050405020304" pitchFamily="18" charset="0"/>
            </a:endParaRPr>
          </a:p>
        </p:txBody>
      </p:sp>
      <p:pic>
        <p:nvPicPr>
          <p:cNvPr id="85" name="Image 0" descr="preencoded.png">
            <a:extLst>
              <a:ext uri="{FF2B5EF4-FFF2-40B4-BE49-F238E27FC236}">
                <a16:creationId xmlns:a16="http://schemas.microsoft.com/office/drawing/2014/main" id="{50B09D16-374A-D870-2B94-8B427F3B8A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63071" y="2601992"/>
            <a:ext cx="269677" cy="269677"/>
          </a:xfrm>
          <a:prstGeom prst="rect">
            <a:avLst/>
          </a:prstGeom>
        </p:spPr>
      </p:pic>
      <p:sp>
        <p:nvSpPr>
          <p:cNvPr id="86" name="Text 3">
            <a:extLst>
              <a:ext uri="{FF2B5EF4-FFF2-40B4-BE49-F238E27FC236}">
                <a16:creationId xmlns:a16="http://schemas.microsoft.com/office/drawing/2014/main" id="{7F738B0A-696F-5C85-5D7F-A7E4A1263705}"/>
              </a:ext>
            </a:extLst>
          </p:cNvPr>
          <p:cNvSpPr/>
          <p:nvPr/>
        </p:nvSpPr>
        <p:spPr>
          <a:xfrm>
            <a:off x="809030" y="3186351"/>
            <a:ext cx="3473410" cy="280988"/>
          </a:xfrm>
          <a:prstGeom prst="rect">
            <a:avLst/>
          </a:prstGeom>
          <a:noFill/>
          <a:ln/>
        </p:spPr>
        <p:txBody>
          <a:bodyPr wrap="none" lIns="0" tIns="0" rIns="0" bIns="0" rtlCol="0" anchor="t"/>
          <a:lstStyle/>
          <a:p>
            <a:pPr marL="0" indent="0" algn="l">
              <a:lnSpc>
                <a:spcPts val="2200"/>
              </a:lnSpc>
              <a:buNone/>
            </a:pPr>
            <a:r>
              <a:rPr lang="en-US" sz="1750" b="1" dirty="0">
                <a:latin typeface="Times New Roman" panose="02020603050405020304" pitchFamily="18" charset="0"/>
                <a:ea typeface="Unbounded Bold" pitchFamily="34" charset="-122"/>
                <a:cs typeface="Times New Roman" panose="02020603050405020304" pitchFamily="18" charset="0"/>
              </a:rPr>
              <a:t>Imputation (Điền khuyết)</a:t>
            </a:r>
            <a:endParaRPr lang="en-US" sz="1750" dirty="0">
              <a:latin typeface="Times New Roman" panose="02020603050405020304" pitchFamily="18" charset="0"/>
              <a:cs typeface="Times New Roman" panose="02020603050405020304" pitchFamily="18" charset="0"/>
            </a:endParaRPr>
          </a:p>
        </p:txBody>
      </p:sp>
      <p:sp>
        <p:nvSpPr>
          <p:cNvPr id="87" name="Text 4">
            <a:extLst>
              <a:ext uri="{FF2B5EF4-FFF2-40B4-BE49-F238E27FC236}">
                <a16:creationId xmlns:a16="http://schemas.microsoft.com/office/drawing/2014/main" id="{26293877-2618-CDD3-27F9-FB763EBE3E04}"/>
              </a:ext>
            </a:extLst>
          </p:cNvPr>
          <p:cNvSpPr/>
          <p:nvPr/>
        </p:nvSpPr>
        <p:spPr>
          <a:xfrm>
            <a:off x="809030" y="3575209"/>
            <a:ext cx="3977878" cy="575310"/>
          </a:xfrm>
          <a:prstGeom prst="rect">
            <a:avLst/>
          </a:prstGeom>
          <a:noFill/>
          <a:ln/>
        </p:spPr>
        <p:txBody>
          <a:bodyPr wrap="square" lIns="0" tIns="0" rIns="0" bIns="0" rtlCol="0" anchor="t"/>
          <a:lstStyle/>
          <a:p>
            <a:pPr marL="0" indent="0" algn="l">
              <a:lnSpc>
                <a:spcPts val="2250"/>
              </a:lnSpc>
              <a:buNone/>
            </a:pPr>
            <a:r>
              <a:rPr lang="en-US" sz="1400" b="1" dirty="0">
                <a:latin typeface="Times New Roman" panose="02020603050405020304" pitchFamily="18" charset="0"/>
                <a:ea typeface="Open Sans" pitchFamily="34" charset="-122"/>
                <a:cs typeface="Times New Roman" panose="02020603050405020304" pitchFamily="18" charset="0"/>
              </a:rPr>
              <a:t>Hành động:</a:t>
            </a:r>
            <a:r>
              <a:rPr lang="en-US" sz="1400" dirty="0">
                <a:latin typeface="Times New Roman" panose="02020603050405020304" pitchFamily="18" charset="0"/>
                <a:ea typeface="Open Sans" pitchFamily="34" charset="-122"/>
                <a:cs typeface="Times New Roman" panose="02020603050405020304" pitchFamily="18" charset="0"/>
              </a:rPr>
              <a:t> Điền giá trị thiếu bằng Median (số) và Mode (chữ)</a:t>
            </a:r>
            <a:endParaRPr lang="en-US" sz="1400" dirty="0">
              <a:latin typeface="Times New Roman" panose="02020603050405020304" pitchFamily="18" charset="0"/>
              <a:cs typeface="Times New Roman" panose="02020603050405020304" pitchFamily="18" charset="0"/>
            </a:endParaRPr>
          </a:p>
        </p:txBody>
      </p:sp>
      <p:sp>
        <p:nvSpPr>
          <p:cNvPr id="88" name="Text 5">
            <a:extLst>
              <a:ext uri="{FF2B5EF4-FFF2-40B4-BE49-F238E27FC236}">
                <a16:creationId xmlns:a16="http://schemas.microsoft.com/office/drawing/2014/main" id="{828D9973-2F41-BBED-17EF-CE79F3F0FA44}"/>
              </a:ext>
            </a:extLst>
          </p:cNvPr>
          <p:cNvSpPr/>
          <p:nvPr/>
        </p:nvSpPr>
        <p:spPr>
          <a:xfrm>
            <a:off x="809030" y="4258389"/>
            <a:ext cx="3977878" cy="287655"/>
          </a:xfrm>
          <a:prstGeom prst="rect">
            <a:avLst/>
          </a:prstGeom>
          <a:noFill/>
          <a:ln/>
        </p:spPr>
        <p:txBody>
          <a:bodyPr wrap="none" lIns="0" tIns="0" rIns="0" bIns="0" rtlCol="0" anchor="t"/>
          <a:lstStyle/>
          <a:p>
            <a:pPr marL="0" indent="0" algn="l">
              <a:lnSpc>
                <a:spcPts val="2250"/>
              </a:lnSpc>
              <a:buNone/>
            </a:pPr>
            <a:r>
              <a:rPr lang="en-US" sz="1400" b="1" dirty="0">
                <a:latin typeface="Times New Roman" panose="02020603050405020304" pitchFamily="18" charset="0"/>
                <a:ea typeface="Open Sans" pitchFamily="34" charset="-122"/>
                <a:cs typeface="Times New Roman" panose="02020603050405020304" pitchFamily="18" charset="0"/>
              </a:rPr>
              <a:t>Mục đích:</a:t>
            </a:r>
            <a:r>
              <a:rPr lang="en-US" sz="1400" dirty="0">
                <a:latin typeface="Times New Roman" panose="02020603050405020304" pitchFamily="18" charset="0"/>
                <a:ea typeface="Open Sans" pitchFamily="34" charset="-122"/>
                <a:cs typeface="Times New Roman" panose="02020603050405020304" pitchFamily="18" charset="0"/>
              </a:rPr>
              <a:t> Giữ lại tối đa lượng dữ liệu mẫu</a:t>
            </a:r>
            <a:endParaRPr lang="en-US" sz="1400" dirty="0">
              <a:latin typeface="Times New Roman" panose="02020603050405020304" pitchFamily="18" charset="0"/>
              <a:cs typeface="Times New Roman" panose="02020603050405020304" pitchFamily="18" charset="0"/>
            </a:endParaRPr>
          </a:p>
        </p:txBody>
      </p:sp>
      <p:sp>
        <p:nvSpPr>
          <p:cNvPr id="89" name="Shape 6">
            <a:extLst>
              <a:ext uri="{FF2B5EF4-FFF2-40B4-BE49-F238E27FC236}">
                <a16:creationId xmlns:a16="http://schemas.microsoft.com/office/drawing/2014/main" id="{A6F99BCC-E3F2-103C-F9AF-B275928184C8}"/>
              </a:ext>
            </a:extLst>
          </p:cNvPr>
          <p:cNvSpPr/>
          <p:nvPr/>
        </p:nvSpPr>
        <p:spPr>
          <a:xfrm>
            <a:off x="5146477" y="2467213"/>
            <a:ext cx="4337447" cy="539353"/>
          </a:xfrm>
          <a:prstGeom prst="roundRect">
            <a:avLst>
              <a:gd name="adj" fmla="val 480005"/>
            </a:avLst>
          </a:prstGeom>
          <a:solidFill>
            <a:srgbClr val="D6F5EE"/>
          </a:solidFill>
          <a:ln w="7620">
            <a:solidFill>
              <a:srgbClr val="BCDBD4"/>
            </a:solidFill>
            <a:prstDash val="solid"/>
          </a:ln>
        </p:spPr>
        <p:txBody>
          <a:bodyPr/>
          <a:lstStyle/>
          <a:p>
            <a:endParaRPr lang="en-US">
              <a:latin typeface="Times New Roman" panose="02020603050405020304" pitchFamily="18" charset="0"/>
              <a:cs typeface="Times New Roman" panose="02020603050405020304" pitchFamily="18" charset="0"/>
            </a:endParaRPr>
          </a:p>
        </p:txBody>
      </p:sp>
      <p:pic>
        <p:nvPicPr>
          <p:cNvPr id="90" name="Image 1" descr="preencoded.png">
            <a:extLst>
              <a:ext uri="{FF2B5EF4-FFF2-40B4-BE49-F238E27FC236}">
                <a16:creationId xmlns:a16="http://schemas.microsoft.com/office/drawing/2014/main" id="{15AC1E29-3A9C-7F65-F254-AD4FEB506D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80302" y="2601992"/>
            <a:ext cx="269677" cy="269677"/>
          </a:xfrm>
          <a:prstGeom prst="rect">
            <a:avLst/>
          </a:prstGeom>
        </p:spPr>
      </p:pic>
      <p:sp>
        <p:nvSpPr>
          <p:cNvPr id="91" name="Text 7">
            <a:extLst>
              <a:ext uri="{FF2B5EF4-FFF2-40B4-BE49-F238E27FC236}">
                <a16:creationId xmlns:a16="http://schemas.microsoft.com/office/drawing/2014/main" id="{038AF6ED-1377-E800-EC36-408F50850743}"/>
              </a:ext>
            </a:extLst>
          </p:cNvPr>
          <p:cNvSpPr/>
          <p:nvPr/>
        </p:nvSpPr>
        <p:spPr>
          <a:xfrm>
            <a:off x="5326261" y="3186351"/>
            <a:ext cx="3599736" cy="280988"/>
          </a:xfrm>
          <a:prstGeom prst="rect">
            <a:avLst/>
          </a:prstGeom>
          <a:noFill/>
          <a:ln/>
        </p:spPr>
        <p:txBody>
          <a:bodyPr wrap="none" lIns="0" tIns="0" rIns="0" bIns="0" rtlCol="0" anchor="t"/>
          <a:lstStyle/>
          <a:p>
            <a:pPr marL="0" indent="0" algn="l">
              <a:lnSpc>
                <a:spcPts val="2200"/>
              </a:lnSpc>
              <a:buNone/>
            </a:pPr>
            <a:r>
              <a:rPr lang="en-US" sz="1750" b="1" dirty="0">
                <a:latin typeface="Times New Roman" panose="02020603050405020304" pitchFamily="18" charset="0"/>
                <a:ea typeface="Unbounded Bold" pitchFamily="34" charset="-122"/>
                <a:cs typeface="Times New Roman" panose="02020603050405020304" pitchFamily="18" charset="0"/>
              </a:rPr>
              <a:t>Transformation (Biến đổi)</a:t>
            </a:r>
            <a:endParaRPr lang="en-US" sz="1750" dirty="0">
              <a:latin typeface="Times New Roman" panose="02020603050405020304" pitchFamily="18" charset="0"/>
              <a:cs typeface="Times New Roman" panose="02020603050405020304" pitchFamily="18" charset="0"/>
            </a:endParaRPr>
          </a:p>
        </p:txBody>
      </p:sp>
      <p:sp>
        <p:nvSpPr>
          <p:cNvPr id="92" name="Text 8">
            <a:extLst>
              <a:ext uri="{FF2B5EF4-FFF2-40B4-BE49-F238E27FC236}">
                <a16:creationId xmlns:a16="http://schemas.microsoft.com/office/drawing/2014/main" id="{27E86745-ED38-5C32-478A-2B7E28947281}"/>
              </a:ext>
            </a:extLst>
          </p:cNvPr>
          <p:cNvSpPr/>
          <p:nvPr/>
        </p:nvSpPr>
        <p:spPr>
          <a:xfrm>
            <a:off x="5326261" y="3575209"/>
            <a:ext cx="3977878" cy="575310"/>
          </a:xfrm>
          <a:prstGeom prst="rect">
            <a:avLst/>
          </a:prstGeom>
          <a:noFill/>
          <a:ln/>
        </p:spPr>
        <p:txBody>
          <a:bodyPr wrap="square" lIns="0" tIns="0" rIns="0" bIns="0" rtlCol="0" anchor="t"/>
          <a:lstStyle/>
          <a:p>
            <a:pPr marL="0" indent="0" algn="l">
              <a:lnSpc>
                <a:spcPts val="2250"/>
              </a:lnSpc>
              <a:buNone/>
            </a:pPr>
            <a:r>
              <a:rPr lang="en-US" sz="1400" b="1" dirty="0">
                <a:latin typeface="Times New Roman" panose="02020603050405020304" pitchFamily="18" charset="0"/>
                <a:ea typeface="Open Sans" pitchFamily="34" charset="-122"/>
                <a:cs typeface="Times New Roman" panose="02020603050405020304" pitchFamily="18" charset="0"/>
              </a:rPr>
              <a:t>Hành động:</a:t>
            </a:r>
            <a:r>
              <a:rPr lang="en-US" sz="1400" dirty="0">
                <a:latin typeface="Times New Roman" panose="02020603050405020304" pitchFamily="18" charset="0"/>
                <a:ea typeface="Open Sans" pitchFamily="34" charset="-122"/>
                <a:cs typeface="Times New Roman" panose="02020603050405020304" pitchFamily="18" charset="0"/>
              </a:rPr>
              <a:t> Log Transform (giảm lệch) và Cyclical (xử lý Key nhạc)</a:t>
            </a:r>
            <a:endParaRPr lang="en-US" sz="1400" dirty="0">
              <a:latin typeface="Times New Roman" panose="02020603050405020304" pitchFamily="18" charset="0"/>
              <a:cs typeface="Times New Roman" panose="02020603050405020304" pitchFamily="18" charset="0"/>
            </a:endParaRPr>
          </a:p>
        </p:txBody>
      </p:sp>
      <p:sp>
        <p:nvSpPr>
          <p:cNvPr id="93" name="Text 9">
            <a:extLst>
              <a:ext uri="{FF2B5EF4-FFF2-40B4-BE49-F238E27FC236}">
                <a16:creationId xmlns:a16="http://schemas.microsoft.com/office/drawing/2014/main" id="{1B3F8E0F-2EAC-F603-B119-A725EB7C5753}"/>
              </a:ext>
            </a:extLst>
          </p:cNvPr>
          <p:cNvSpPr/>
          <p:nvPr/>
        </p:nvSpPr>
        <p:spPr>
          <a:xfrm>
            <a:off x="5326261" y="4258389"/>
            <a:ext cx="3977878" cy="575310"/>
          </a:xfrm>
          <a:prstGeom prst="rect">
            <a:avLst/>
          </a:prstGeom>
          <a:noFill/>
          <a:ln/>
        </p:spPr>
        <p:txBody>
          <a:bodyPr wrap="square" lIns="0" tIns="0" rIns="0" bIns="0" rtlCol="0" anchor="t"/>
          <a:lstStyle/>
          <a:p>
            <a:pPr marL="0" indent="0" algn="l">
              <a:lnSpc>
                <a:spcPts val="2250"/>
              </a:lnSpc>
              <a:buNone/>
            </a:pPr>
            <a:r>
              <a:rPr lang="en-US" sz="1400" b="1" dirty="0">
                <a:latin typeface="Times New Roman" panose="02020603050405020304" pitchFamily="18" charset="0"/>
                <a:ea typeface="Open Sans" pitchFamily="34" charset="-122"/>
                <a:cs typeface="Times New Roman" panose="02020603050405020304" pitchFamily="18" charset="0"/>
              </a:rPr>
              <a:t>Mục đích:</a:t>
            </a:r>
            <a:r>
              <a:rPr lang="en-US" sz="1400" dirty="0">
                <a:latin typeface="Times New Roman" panose="02020603050405020304" pitchFamily="18" charset="0"/>
                <a:ea typeface="Open Sans" pitchFamily="34" charset="-122"/>
                <a:cs typeface="Times New Roman" panose="02020603050405020304" pitchFamily="18" charset="0"/>
              </a:rPr>
              <a:t> Chuẩn hóa phân phối để mô hình học tốt hơn</a:t>
            </a:r>
            <a:endParaRPr lang="en-US" sz="1400" dirty="0">
              <a:latin typeface="Times New Roman" panose="02020603050405020304" pitchFamily="18" charset="0"/>
              <a:cs typeface="Times New Roman" panose="02020603050405020304" pitchFamily="18" charset="0"/>
            </a:endParaRPr>
          </a:p>
        </p:txBody>
      </p:sp>
      <p:sp>
        <p:nvSpPr>
          <p:cNvPr id="94" name="Shape 10">
            <a:extLst>
              <a:ext uri="{FF2B5EF4-FFF2-40B4-BE49-F238E27FC236}">
                <a16:creationId xmlns:a16="http://schemas.microsoft.com/office/drawing/2014/main" id="{BFAAD346-E165-3064-DCE7-AAE3741E8851}"/>
              </a:ext>
            </a:extLst>
          </p:cNvPr>
          <p:cNvSpPr/>
          <p:nvPr/>
        </p:nvSpPr>
        <p:spPr>
          <a:xfrm>
            <a:off x="9663708" y="2467213"/>
            <a:ext cx="4337447" cy="539353"/>
          </a:xfrm>
          <a:prstGeom prst="roundRect">
            <a:avLst>
              <a:gd name="adj" fmla="val 480005"/>
            </a:avLst>
          </a:prstGeom>
          <a:solidFill>
            <a:srgbClr val="D6F5EE"/>
          </a:solidFill>
          <a:ln w="7620">
            <a:solidFill>
              <a:srgbClr val="BCDBD4"/>
            </a:solidFill>
            <a:prstDash val="solid"/>
          </a:ln>
        </p:spPr>
        <p:txBody>
          <a:bodyPr/>
          <a:lstStyle/>
          <a:p>
            <a:endParaRPr lang="en-US">
              <a:latin typeface="Times New Roman" panose="02020603050405020304" pitchFamily="18" charset="0"/>
              <a:cs typeface="Times New Roman" panose="02020603050405020304" pitchFamily="18" charset="0"/>
            </a:endParaRPr>
          </a:p>
        </p:txBody>
      </p:sp>
      <p:pic>
        <p:nvPicPr>
          <p:cNvPr id="95" name="Image 2" descr="preencoded.png">
            <a:extLst>
              <a:ext uri="{FF2B5EF4-FFF2-40B4-BE49-F238E27FC236}">
                <a16:creationId xmlns:a16="http://schemas.microsoft.com/office/drawing/2014/main" id="{4972728F-2306-5F77-AA3E-38D07C34177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97533" y="2601992"/>
            <a:ext cx="269677" cy="269677"/>
          </a:xfrm>
          <a:prstGeom prst="rect">
            <a:avLst/>
          </a:prstGeom>
        </p:spPr>
      </p:pic>
      <p:sp>
        <p:nvSpPr>
          <p:cNvPr id="96" name="Text 11">
            <a:extLst>
              <a:ext uri="{FF2B5EF4-FFF2-40B4-BE49-F238E27FC236}">
                <a16:creationId xmlns:a16="http://schemas.microsoft.com/office/drawing/2014/main" id="{5A620D18-6D23-5F41-CE35-811477658B18}"/>
              </a:ext>
            </a:extLst>
          </p:cNvPr>
          <p:cNvSpPr/>
          <p:nvPr/>
        </p:nvSpPr>
        <p:spPr>
          <a:xfrm>
            <a:off x="9843492" y="3186351"/>
            <a:ext cx="3247430" cy="280988"/>
          </a:xfrm>
          <a:prstGeom prst="rect">
            <a:avLst/>
          </a:prstGeom>
          <a:noFill/>
          <a:ln/>
        </p:spPr>
        <p:txBody>
          <a:bodyPr wrap="none" lIns="0" tIns="0" rIns="0" bIns="0" rtlCol="0" anchor="t"/>
          <a:lstStyle/>
          <a:p>
            <a:pPr marL="0" indent="0" algn="l">
              <a:lnSpc>
                <a:spcPts val="2200"/>
              </a:lnSpc>
              <a:buNone/>
            </a:pPr>
            <a:r>
              <a:rPr lang="en-US" sz="1750" b="1" dirty="0">
                <a:latin typeface="Times New Roman" panose="02020603050405020304" pitchFamily="18" charset="0"/>
                <a:ea typeface="Unbounded Bold" pitchFamily="34" charset="-122"/>
                <a:cs typeface="Times New Roman" panose="02020603050405020304" pitchFamily="18" charset="0"/>
              </a:rPr>
              <a:t>Interaction (Tương tác)</a:t>
            </a:r>
            <a:endParaRPr lang="en-US" sz="1750" dirty="0">
              <a:latin typeface="Times New Roman" panose="02020603050405020304" pitchFamily="18" charset="0"/>
              <a:cs typeface="Times New Roman" panose="02020603050405020304" pitchFamily="18" charset="0"/>
            </a:endParaRPr>
          </a:p>
        </p:txBody>
      </p:sp>
      <p:sp>
        <p:nvSpPr>
          <p:cNvPr id="97" name="Text 12">
            <a:extLst>
              <a:ext uri="{FF2B5EF4-FFF2-40B4-BE49-F238E27FC236}">
                <a16:creationId xmlns:a16="http://schemas.microsoft.com/office/drawing/2014/main" id="{9CB4511D-1C92-1622-150F-614B743EC2EE}"/>
              </a:ext>
            </a:extLst>
          </p:cNvPr>
          <p:cNvSpPr/>
          <p:nvPr/>
        </p:nvSpPr>
        <p:spPr>
          <a:xfrm>
            <a:off x="9843492" y="3575209"/>
            <a:ext cx="3977878" cy="575310"/>
          </a:xfrm>
          <a:prstGeom prst="rect">
            <a:avLst/>
          </a:prstGeom>
          <a:noFill/>
          <a:ln/>
        </p:spPr>
        <p:txBody>
          <a:bodyPr wrap="square" lIns="0" tIns="0" rIns="0" bIns="0" rtlCol="0" anchor="t"/>
          <a:lstStyle/>
          <a:p>
            <a:pPr marL="0" indent="0" algn="l">
              <a:lnSpc>
                <a:spcPts val="2250"/>
              </a:lnSpc>
              <a:buNone/>
            </a:pPr>
            <a:r>
              <a:rPr lang="en-US" sz="1400" b="1" dirty="0">
                <a:latin typeface="Times New Roman" panose="02020603050405020304" pitchFamily="18" charset="0"/>
                <a:ea typeface="Open Sans" pitchFamily="34" charset="-122"/>
                <a:cs typeface="Times New Roman" panose="02020603050405020304" pitchFamily="18" charset="0"/>
              </a:rPr>
              <a:t>Hành động:</a:t>
            </a:r>
            <a:r>
              <a:rPr lang="en-US" sz="1400" dirty="0">
                <a:latin typeface="Times New Roman" panose="02020603050405020304" pitchFamily="18" charset="0"/>
                <a:ea typeface="Open Sans" pitchFamily="34" charset="-122"/>
                <a:cs typeface="Times New Roman" panose="02020603050405020304" pitchFamily="18" charset="0"/>
              </a:rPr>
              <a:t> Tạo biến kết hợp (Energy × Loudness)</a:t>
            </a:r>
            <a:endParaRPr lang="en-US" sz="1400" dirty="0">
              <a:latin typeface="Times New Roman" panose="02020603050405020304" pitchFamily="18" charset="0"/>
              <a:cs typeface="Times New Roman" panose="02020603050405020304" pitchFamily="18" charset="0"/>
            </a:endParaRPr>
          </a:p>
        </p:txBody>
      </p:sp>
      <p:sp>
        <p:nvSpPr>
          <p:cNvPr id="98" name="Text 13">
            <a:extLst>
              <a:ext uri="{FF2B5EF4-FFF2-40B4-BE49-F238E27FC236}">
                <a16:creationId xmlns:a16="http://schemas.microsoft.com/office/drawing/2014/main" id="{5B3EE08F-11ED-0357-4F41-C3DC2E2538F9}"/>
              </a:ext>
            </a:extLst>
          </p:cNvPr>
          <p:cNvSpPr/>
          <p:nvPr/>
        </p:nvSpPr>
        <p:spPr>
          <a:xfrm>
            <a:off x="9843492" y="4258389"/>
            <a:ext cx="3977878" cy="575310"/>
          </a:xfrm>
          <a:prstGeom prst="rect">
            <a:avLst/>
          </a:prstGeom>
          <a:noFill/>
          <a:ln/>
        </p:spPr>
        <p:txBody>
          <a:bodyPr wrap="square" lIns="0" tIns="0" rIns="0" bIns="0" rtlCol="0" anchor="t"/>
          <a:lstStyle/>
          <a:p>
            <a:pPr marL="0" indent="0" algn="l">
              <a:lnSpc>
                <a:spcPts val="2250"/>
              </a:lnSpc>
              <a:buNone/>
            </a:pPr>
            <a:r>
              <a:rPr lang="en-US" sz="1400" b="1" dirty="0">
                <a:latin typeface="Times New Roman" panose="02020603050405020304" pitchFamily="18" charset="0"/>
                <a:ea typeface="Open Sans" pitchFamily="34" charset="-122"/>
                <a:cs typeface="Times New Roman" panose="02020603050405020304" pitchFamily="18" charset="0"/>
              </a:rPr>
              <a:t>Mục đích:</a:t>
            </a:r>
            <a:r>
              <a:rPr lang="en-US" sz="1400" dirty="0">
                <a:latin typeface="Times New Roman" panose="02020603050405020304" pitchFamily="18" charset="0"/>
                <a:ea typeface="Open Sans" pitchFamily="34" charset="-122"/>
                <a:cs typeface="Times New Roman" panose="02020603050405020304" pitchFamily="18" charset="0"/>
              </a:rPr>
              <a:t> Bắt trọn mối quan hệ cộng hưởng giữa các biến</a:t>
            </a:r>
            <a:endParaRPr lang="en-US" sz="1400" dirty="0">
              <a:latin typeface="Times New Roman" panose="02020603050405020304" pitchFamily="18" charset="0"/>
              <a:cs typeface="Times New Roman" panose="02020603050405020304" pitchFamily="18" charset="0"/>
            </a:endParaRPr>
          </a:p>
        </p:txBody>
      </p:sp>
      <p:sp>
        <p:nvSpPr>
          <p:cNvPr id="99" name="Shape 14">
            <a:extLst>
              <a:ext uri="{FF2B5EF4-FFF2-40B4-BE49-F238E27FC236}">
                <a16:creationId xmlns:a16="http://schemas.microsoft.com/office/drawing/2014/main" id="{49142B9A-65D2-503A-687B-5E676034F194}"/>
              </a:ext>
            </a:extLst>
          </p:cNvPr>
          <p:cNvSpPr/>
          <p:nvPr/>
        </p:nvSpPr>
        <p:spPr>
          <a:xfrm>
            <a:off x="629245" y="5193268"/>
            <a:ext cx="4337447" cy="539353"/>
          </a:xfrm>
          <a:prstGeom prst="roundRect">
            <a:avLst>
              <a:gd name="adj" fmla="val 480005"/>
            </a:avLst>
          </a:prstGeom>
          <a:solidFill>
            <a:srgbClr val="D6F5EE"/>
          </a:solidFill>
          <a:ln w="7620">
            <a:solidFill>
              <a:srgbClr val="BCDBD4"/>
            </a:solidFill>
            <a:prstDash val="solid"/>
          </a:ln>
        </p:spPr>
        <p:txBody>
          <a:bodyPr/>
          <a:lstStyle/>
          <a:p>
            <a:endParaRPr lang="en-US">
              <a:latin typeface="Times New Roman" panose="02020603050405020304" pitchFamily="18" charset="0"/>
              <a:cs typeface="Times New Roman" panose="02020603050405020304" pitchFamily="18" charset="0"/>
            </a:endParaRPr>
          </a:p>
        </p:txBody>
      </p:sp>
      <p:pic>
        <p:nvPicPr>
          <p:cNvPr id="100" name="Image 3" descr="preencoded.png">
            <a:extLst>
              <a:ext uri="{FF2B5EF4-FFF2-40B4-BE49-F238E27FC236}">
                <a16:creationId xmlns:a16="http://schemas.microsoft.com/office/drawing/2014/main" id="{0B582817-816B-4C69-E1FF-2138F1544A3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63071" y="5328047"/>
            <a:ext cx="269677" cy="269677"/>
          </a:xfrm>
          <a:prstGeom prst="rect">
            <a:avLst/>
          </a:prstGeom>
        </p:spPr>
      </p:pic>
      <p:sp>
        <p:nvSpPr>
          <p:cNvPr id="101" name="Text 15">
            <a:extLst>
              <a:ext uri="{FF2B5EF4-FFF2-40B4-BE49-F238E27FC236}">
                <a16:creationId xmlns:a16="http://schemas.microsoft.com/office/drawing/2014/main" id="{C5145C0D-18A5-1F2A-E06F-46615EC78331}"/>
              </a:ext>
            </a:extLst>
          </p:cNvPr>
          <p:cNvSpPr/>
          <p:nvPr/>
        </p:nvSpPr>
        <p:spPr>
          <a:xfrm>
            <a:off x="809030" y="5912406"/>
            <a:ext cx="2603540" cy="280988"/>
          </a:xfrm>
          <a:prstGeom prst="rect">
            <a:avLst/>
          </a:prstGeom>
          <a:noFill/>
          <a:ln/>
        </p:spPr>
        <p:txBody>
          <a:bodyPr wrap="none" lIns="0" tIns="0" rIns="0" bIns="0" rtlCol="0" anchor="t"/>
          <a:lstStyle/>
          <a:p>
            <a:pPr marL="0" indent="0" algn="l">
              <a:lnSpc>
                <a:spcPts val="2200"/>
              </a:lnSpc>
              <a:buNone/>
            </a:pPr>
            <a:r>
              <a:rPr lang="en-US" sz="1750" b="1" dirty="0">
                <a:latin typeface="Times New Roman" panose="02020603050405020304" pitchFamily="18" charset="0"/>
                <a:ea typeface="Unbounded Bold" pitchFamily="34" charset="-122"/>
                <a:cs typeface="Times New Roman" panose="02020603050405020304" pitchFamily="18" charset="0"/>
              </a:rPr>
              <a:t>Encoding (Mã hóa)</a:t>
            </a:r>
            <a:endParaRPr lang="en-US" sz="1750" dirty="0">
              <a:latin typeface="Times New Roman" panose="02020603050405020304" pitchFamily="18" charset="0"/>
              <a:cs typeface="Times New Roman" panose="02020603050405020304" pitchFamily="18" charset="0"/>
            </a:endParaRPr>
          </a:p>
        </p:txBody>
      </p:sp>
      <p:sp>
        <p:nvSpPr>
          <p:cNvPr id="102" name="Text 16">
            <a:extLst>
              <a:ext uri="{FF2B5EF4-FFF2-40B4-BE49-F238E27FC236}">
                <a16:creationId xmlns:a16="http://schemas.microsoft.com/office/drawing/2014/main" id="{2F63050D-4309-6953-EA22-9CBCFCFC0F49}"/>
              </a:ext>
            </a:extLst>
          </p:cNvPr>
          <p:cNvSpPr/>
          <p:nvPr/>
        </p:nvSpPr>
        <p:spPr>
          <a:xfrm>
            <a:off x="809030" y="6301264"/>
            <a:ext cx="3977878" cy="287655"/>
          </a:xfrm>
          <a:prstGeom prst="rect">
            <a:avLst/>
          </a:prstGeom>
          <a:noFill/>
          <a:ln/>
        </p:spPr>
        <p:txBody>
          <a:bodyPr wrap="none" lIns="0" tIns="0" rIns="0" bIns="0" rtlCol="0" anchor="t"/>
          <a:lstStyle/>
          <a:p>
            <a:pPr marL="0" indent="0" algn="l">
              <a:lnSpc>
                <a:spcPts val="2250"/>
              </a:lnSpc>
              <a:buNone/>
            </a:pPr>
            <a:r>
              <a:rPr lang="en-US" sz="1400" b="1" dirty="0">
                <a:latin typeface="Times New Roman" panose="02020603050405020304" pitchFamily="18" charset="0"/>
                <a:ea typeface="Open Sans" pitchFamily="34" charset="-122"/>
                <a:cs typeface="Times New Roman" panose="02020603050405020304" pitchFamily="18" charset="0"/>
              </a:rPr>
              <a:t>Hành động:</a:t>
            </a:r>
            <a:r>
              <a:rPr lang="en-US" sz="1400" dirty="0">
                <a:latin typeface="Times New Roman" panose="02020603050405020304" pitchFamily="18" charset="0"/>
                <a:ea typeface="Open Sans" pitchFamily="34" charset="-122"/>
                <a:cs typeface="Times New Roman" panose="02020603050405020304" pitchFamily="18" charset="0"/>
              </a:rPr>
              <a:t> Target Encoding (cho Artist Name)</a:t>
            </a:r>
            <a:endParaRPr lang="en-US" sz="1400" dirty="0">
              <a:latin typeface="Times New Roman" panose="02020603050405020304" pitchFamily="18" charset="0"/>
              <a:cs typeface="Times New Roman" panose="02020603050405020304" pitchFamily="18" charset="0"/>
            </a:endParaRPr>
          </a:p>
        </p:txBody>
      </p:sp>
      <p:sp>
        <p:nvSpPr>
          <p:cNvPr id="103" name="Text 17">
            <a:extLst>
              <a:ext uri="{FF2B5EF4-FFF2-40B4-BE49-F238E27FC236}">
                <a16:creationId xmlns:a16="http://schemas.microsoft.com/office/drawing/2014/main" id="{876B7387-59EF-F67F-62B3-2D8669175E44}"/>
              </a:ext>
            </a:extLst>
          </p:cNvPr>
          <p:cNvSpPr/>
          <p:nvPr/>
        </p:nvSpPr>
        <p:spPr>
          <a:xfrm>
            <a:off x="809030" y="6696789"/>
            <a:ext cx="3977878" cy="575310"/>
          </a:xfrm>
          <a:prstGeom prst="rect">
            <a:avLst/>
          </a:prstGeom>
          <a:noFill/>
          <a:ln/>
        </p:spPr>
        <p:txBody>
          <a:bodyPr wrap="square" lIns="0" tIns="0" rIns="0" bIns="0" rtlCol="0" anchor="t"/>
          <a:lstStyle/>
          <a:p>
            <a:pPr marL="0" indent="0" algn="l">
              <a:lnSpc>
                <a:spcPts val="2250"/>
              </a:lnSpc>
              <a:buNone/>
            </a:pPr>
            <a:r>
              <a:rPr lang="en-US" sz="1400" b="1" dirty="0">
                <a:latin typeface="Times New Roman" panose="02020603050405020304" pitchFamily="18" charset="0"/>
                <a:ea typeface="Open Sans" pitchFamily="34" charset="-122"/>
                <a:cs typeface="Times New Roman" panose="02020603050405020304" pitchFamily="18" charset="0"/>
              </a:rPr>
              <a:t>Mục đích:</a:t>
            </a:r>
            <a:r>
              <a:rPr lang="en-US" sz="1400" dirty="0">
                <a:latin typeface="Times New Roman" panose="02020603050405020304" pitchFamily="18" charset="0"/>
                <a:ea typeface="Open Sans" pitchFamily="34" charset="-122"/>
                <a:cs typeface="Times New Roman" panose="02020603050405020304" pitchFamily="18" charset="0"/>
              </a:rPr>
              <a:t> Xử lý biến có quá nhiều giá trị (High Cardinality)</a:t>
            </a:r>
            <a:endParaRPr lang="en-US" sz="1400" dirty="0">
              <a:latin typeface="Times New Roman" panose="02020603050405020304" pitchFamily="18" charset="0"/>
              <a:cs typeface="Times New Roman" panose="02020603050405020304" pitchFamily="18" charset="0"/>
            </a:endParaRPr>
          </a:p>
        </p:txBody>
      </p:sp>
      <p:sp>
        <p:nvSpPr>
          <p:cNvPr id="104" name="Shape 18">
            <a:extLst>
              <a:ext uri="{FF2B5EF4-FFF2-40B4-BE49-F238E27FC236}">
                <a16:creationId xmlns:a16="http://schemas.microsoft.com/office/drawing/2014/main" id="{12039C8D-9C18-0256-DE0E-3242FB91FBE3}"/>
              </a:ext>
            </a:extLst>
          </p:cNvPr>
          <p:cNvSpPr/>
          <p:nvPr/>
        </p:nvSpPr>
        <p:spPr>
          <a:xfrm>
            <a:off x="5146477" y="5193268"/>
            <a:ext cx="4337447" cy="539353"/>
          </a:xfrm>
          <a:prstGeom prst="roundRect">
            <a:avLst>
              <a:gd name="adj" fmla="val 480005"/>
            </a:avLst>
          </a:prstGeom>
          <a:solidFill>
            <a:srgbClr val="D6F5EE"/>
          </a:solidFill>
          <a:ln w="7620">
            <a:solidFill>
              <a:srgbClr val="BCDBD4"/>
            </a:solidFill>
            <a:prstDash val="solid"/>
          </a:ln>
        </p:spPr>
        <p:txBody>
          <a:bodyPr/>
          <a:lstStyle/>
          <a:p>
            <a:endParaRPr lang="en-US">
              <a:latin typeface="Times New Roman" panose="02020603050405020304" pitchFamily="18" charset="0"/>
              <a:cs typeface="Times New Roman" panose="02020603050405020304" pitchFamily="18" charset="0"/>
            </a:endParaRPr>
          </a:p>
        </p:txBody>
      </p:sp>
      <p:pic>
        <p:nvPicPr>
          <p:cNvPr id="105" name="Image 4" descr="preencoded.png">
            <a:extLst>
              <a:ext uri="{FF2B5EF4-FFF2-40B4-BE49-F238E27FC236}">
                <a16:creationId xmlns:a16="http://schemas.microsoft.com/office/drawing/2014/main" id="{6F9B92AF-DDD4-15F6-61FB-FB7B05F802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80302" y="5328047"/>
            <a:ext cx="269677" cy="269677"/>
          </a:xfrm>
          <a:prstGeom prst="rect">
            <a:avLst/>
          </a:prstGeom>
        </p:spPr>
      </p:pic>
      <p:sp>
        <p:nvSpPr>
          <p:cNvPr id="106" name="Text 19">
            <a:extLst>
              <a:ext uri="{FF2B5EF4-FFF2-40B4-BE49-F238E27FC236}">
                <a16:creationId xmlns:a16="http://schemas.microsoft.com/office/drawing/2014/main" id="{934A3B08-6685-B488-E104-51DC563CBEC7}"/>
              </a:ext>
            </a:extLst>
          </p:cNvPr>
          <p:cNvSpPr/>
          <p:nvPr/>
        </p:nvSpPr>
        <p:spPr>
          <a:xfrm>
            <a:off x="5326261" y="5912406"/>
            <a:ext cx="3164086" cy="280988"/>
          </a:xfrm>
          <a:prstGeom prst="rect">
            <a:avLst/>
          </a:prstGeom>
          <a:noFill/>
          <a:ln/>
        </p:spPr>
        <p:txBody>
          <a:bodyPr wrap="none" lIns="0" tIns="0" rIns="0" bIns="0" rtlCol="0" anchor="t"/>
          <a:lstStyle/>
          <a:p>
            <a:pPr marL="0" indent="0" algn="l">
              <a:lnSpc>
                <a:spcPts val="2200"/>
              </a:lnSpc>
              <a:buNone/>
            </a:pPr>
            <a:r>
              <a:rPr lang="en-US" sz="1750" b="1" dirty="0">
                <a:latin typeface="Times New Roman" panose="02020603050405020304" pitchFamily="18" charset="0"/>
                <a:ea typeface="Unbounded Bold" pitchFamily="34" charset="-122"/>
                <a:cs typeface="Times New Roman" panose="02020603050405020304" pitchFamily="18" charset="0"/>
              </a:rPr>
              <a:t>Enrichment (Làm giàu)</a:t>
            </a:r>
            <a:endParaRPr lang="en-US" sz="1750" dirty="0">
              <a:latin typeface="Times New Roman" panose="02020603050405020304" pitchFamily="18" charset="0"/>
              <a:cs typeface="Times New Roman" panose="02020603050405020304" pitchFamily="18" charset="0"/>
            </a:endParaRPr>
          </a:p>
        </p:txBody>
      </p:sp>
      <p:sp>
        <p:nvSpPr>
          <p:cNvPr id="107" name="Text 20">
            <a:extLst>
              <a:ext uri="{FF2B5EF4-FFF2-40B4-BE49-F238E27FC236}">
                <a16:creationId xmlns:a16="http://schemas.microsoft.com/office/drawing/2014/main" id="{4C8FC82F-A076-D2B9-799E-75EDFC1EDDF2}"/>
              </a:ext>
            </a:extLst>
          </p:cNvPr>
          <p:cNvSpPr/>
          <p:nvPr/>
        </p:nvSpPr>
        <p:spPr>
          <a:xfrm>
            <a:off x="5326261" y="6301264"/>
            <a:ext cx="3977878" cy="575310"/>
          </a:xfrm>
          <a:prstGeom prst="rect">
            <a:avLst/>
          </a:prstGeom>
          <a:noFill/>
          <a:ln/>
        </p:spPr>
        <p:txBody>
          <a:bodyPr wrap="square" lIns="0" tIns="0" rIns="0" bIns="0" rtlCol="0" anchor="t"/>
          <a:lstStyle/>
          <a:p>
            <a:pPr marL="0" indent="0" algn="l">
              <a:lnSpc>
                <a:spcPts val="2250"/>
              </a:lnSpc>
              <a:buNone/>
            </a:pPr>
            <a:r>
              <a:rPr lang="en-US" sz="1400" b="1" dirty="0">
                <a:latin typeface="Times New Roman" panose="02020603050405020304" pitchFamily="18" charset="0"/>
                <a:ea typeface="Open Sans" pitchFamily="34" charset="-122"/>
                <a:cs typeface="Times New Roman" panose="02020603050405020304" pitchFamily="18" charset="0"/>
              </a:rPr>
              <a:t>Hành động:</a:t>
            </a:r>
            <a:r>
              <a:rPr lang="en-US" sz="1400" dirty="0">
                <a:latin typeface="Times New Roman" panose="02020603050405020304" pitchFamily="18" charset="0"/>
                <a:ea typeface="Open Sans" pitchFamily="34" charset="-122"/>
                <a:cs typeface="Times New Roman" panose="02020603050405020304" pitchFamily="18" charset="0"/>
              </a:rPr>
              <a:t> Thêm thông tin từ Phân cụm (Clustering) và PCA</a:t>
            </a:r>
            <a:endParaRPr lang="en-US" sz="1400" dirty="0">
              <a:latin typeface="Times New Roman" panose="02020603050405020304" pitchFamily="18" charset="0"/>
              <a:cs typeface="Times New Roman" panose="02020603050405020304" pitchFamily="18" charset="0"/>
            </a:endParaRPr>
          </a:p>
        </p:txBody>
      </p:sp>
      <p:sp>
        <p:nvSpPr>
          <p:cNvPr id="108" name="Text 21">
            <a:extLst>
              <a:ext uri="{FF2B5EF4-FFF2-40B4-BE49-F238E27FC236}">
                <a16:creationId xmlns:a16="http://schemas.microsoft.com/office/drawing/2014/main" id="{23B88F39-CB08-FCE5-E6D5-D3863B39755C}"/>
              </a:ext>
            </a:extLst>
          </p:cNvPr>
          <p:cNvSpPr/>
          <p:nvPr/>
        </p:nvSpPr>
        <p:spPr>
          <a:xfrm>
            <a:off x="5326261" y="6984444"/>
            <a:ext cx="3977878" cy="575310"/>
          </a:xfrm>
          <a:prstGeom prst="rect">
            <a:avLst/>
          </a:prstGeom>
          <a:noFill/>
          <a:ln/>
        </p:spPr>
        <p:txBody>
          <a:bodyPr wrap="square" lIns="0" tIns="0" rIns="0" bIns="0" rtlCol="0" anchor="t"/>
          <a:lstStyle/>
          <a:p>
            <a:pPr marL="0" indent="0" algn="l">
              <a:lnSpc>
                <a:spcPts val="2250"/>
              </a:lnSpc>
              <a:buNone/>
            </a:pPr>
            <a:r>
              <a:rPr lang="en-US" sz="1400" b="1" dirty="0">
                <a:latin typeface="Times New Roman" panose="02020603050405020304" pitchFamily="18" charset="0"/>
                <a:ea typeface="Open Sans" pitchFamily="34" charset="-122"/>
                <a:cs typeface="Times New Roman" panose="02020603050405020304" pitchFamily="18" charset="0"/>
              </a:rPr>
              <a:t>Mục đích:</a:t>
            </a:r>
            <a:r>
              <a:rPr lang="en-US" sz="1400" dirty="0">
                <a:latin typeface="Times New Roman" panose="02020603050405020304" pitchFamily="18" charset="0"/>
                <a:ea typeface="Open Sans" pitchFamily="34" charset="-122"/>
                <a:cs typeface="Times New Roman" panose="02020603050405020304" pitchFamily="18" charset="0"/>
              </a:rPr>
              <a:t> Cung cấp góc nhìn đa chiều cho mô hình</a:t>
            </a:r>
            <a:endParaRPr lang="en-US"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468392" y="473035"/>
            <a:ext cx="4226600" cy="418147"/>
          </a:xfrm>
          <a:prstGeom prst="rect">
            <a:avLst/>
          </a:prstGeom>
          <a:noFill/>
          <a:ln/>
        </p:spPr>
        <p:txBody>
          <a:bodyPr wrap="none" lIns="0" tIns="0" rIns="0" bIns="0" rtlCol="0" anchor="t"/>
          <a:lstStyle/>
          <a:p>
            <a:pPr marL="0" indent="0" algn="l">
              <a:lnSpc>
                <a:spcPts val="3250"/>
              </a:lnSpc>
              <a:buNone/>
            </a:pPr>
            <a:r>
              <a:rPr lang="en-US" sz="2600" b="1" dirty="0">
                <a:latin typeface="Times New Roman" panose="02020603050405020304" pitchFamily="18" charset="0"/>
                <a:ea typeface="Unbounded Bold" pitchFamily="34" charset="-122"/>
                <a:cs typeface="Times New Roman" panose="02020603050405020304" pitchFamily="18" charset="0"/>
              </a:rPr>
              <a:t>Xử lý Missing Values</a:t>
            </a:r>
            <a:endParaRPr lang="en-US" sz="2600" dirty="0">
              <a:latin typeface="Times New Roman" panose="02020603050405020304" pitchFamily="18" charset="0"/>
              <a:cs typeface="Times New Roman" panose="02020603050405020304" pitchFamily="18" charset="0"/>
            </a:endParaRPr>
          </a:p>
        </p:txBody>
      </p:sp>
      <p:sp>
        <p:nvSpPr>
          <p:cNvPr id="3" name="Text 1"/>
          <p:cNvSpPr/>
          <p:nvPr/>
        </p:nvSpPr>
        <p:spPr>
          <a:xfrm>
            <a:off x="468392" y="1158835"/>
            <a:ext cx="13693616" cy="214074"/>
          </a:xfrm>
          <a:prstGeom prst="rect">
            <a:avLst/>
          </a:prstGeom>
          <a:noFill/>
          <a:ln/>
        </p:spPr>
        <p:txBody>
          <a:bodyPr wrap="none" lIns="0" tIns="0" rIns="0" bIns="0" rtlCol="0" anchor="t"/>
          <a:lstStyle/>
          <a:p>
            <a:pPr marL="0" indent="0" algn="l">
              <a:lnSpc>
                <a:spcPts val="1650"/>
              </a:lnSpc>
              <a:buNone/>
            </a:pPr>
            <a:r>
              <a:rPr lang="en-US" sz="1050" dirty="0">
                <a:latin typeface="Times New Roman" panose="02020603050405020304" pitchFamily="18" charset="0"/>
                <a:ea typeface="Open Sans" pitchFamily="34" charset="-122"/>
                <a:cs typeface="Times New Roman" panose="02020603050405020304" pitchFamily="18" charset="0"/>
              </a:rPr>
              <a:t>Phương pháp xử lý dữ liệu thiếu dựa trên đặc tính của từng loại biến để tối ưu hóa chất lượng dữ liệu.</a:t>
            </a:r>
            <a:endParaRPr lang="en-US" sz="1050" dirty="0">
              <a:latin typeface="Times New Roman" panose="02020603050405020304" pitchFamily="18" charset="0"/>
              <a:cs typeface="Times New Roman" panose="02020603050405020304" pitchFamily="18" charset="0"/>
            </a:endParaRPr>
          </a:p>
        </p:txBody>
      </p:sp>
      <p:sp>
        <p:nvSpPr>
          <p:cNvPr id="4" name="Shape 2"/>
          <p:cNvSpPr/>
          <p:nvPr/>
        </p:nvSpPr>
        <p:spPr>
          <a:xfrm>
            <a:off x="468392" y="1523405"/>
            <a:ext cx="6779895" cy="2405063"/>
          </a:xfrm>
          <a:prstGeom prst="roundRect">
            <a:avLst>
              <a:gd name="adj" fmla="val 2337"/>
            </a:avLst>
          </a:prstGeom>
          <a:solidFill>
            <a:srgbClr val="D6F5EE"/>
          </a:solidFill>
          <a:ln w="7620">
            <a:solidFill>
              <a:srgbClr val="BCDBD4"/>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5" name="Text 3"/>
          <p:cNvSpPr/>
          <p:nvPr/>
        </p:nvSpPr>
        <p:spPr>
          <a:xfrm>
            <a:off x="609838" y="1664851"/>
            <a:ext cx="4324707" cy="209074"/>
          </a:xfrm>
          <a:prstGeom prst="rect">
            <a:avLst/>
          </a:prstGeom>
          <a:noFill/>
          <a:ln/>
        </p:spPr>
        <p:txBody>
          <a:bodyPr wrap="none" lIns="0" tIns="0" rIns="0" bIns="0" rtlCol="0" anchor="t"/>
          <a:lstStyle/>
          <a:p>
            <a:pPr marL="0" indent="0" algn="l">
              <a:lnSpc>
                <a:spcPts val="1600"/>
              </a:lnSpc>
              <a:buNone/>
            </a:pPr>
            <a:r>
              <a:rPr lang="en-US" sz="1300" b="1" dirty="0">
                <a:latin typeface="Times New Roman" panose="02020603050405020304" pitchFamily="18" charset="0"/>
                <a:ea typeface="Unbounded Bold" pitchFamily="34" charset="-122"/>
                <a:cs typeface="Times New Roman" panose="02020603050405020304" pitchFamily="18" charset="0"/>
              </a:rPr>
              <a:t>Chiến lược thống kê (Statistical Strategy)</a:t>
            </a:r>
            <a:endParaRPr lang="en-US" sz="1300" dirty="0">
              <a:latin typeface="Times New Roman" panose="02020603050405020304" pitchFamily="18" charset="0"/>
              <a:cs typeface="Times New Roman" panose="02020603050405020304" pitchFamily="18" charset="0"/>
            </a:endParaRPr>
          </a:p>
        </p:txBody>
      </p:sp>
      <p:sp>
        <p:nvSpPr>
          <p:cNvPr id="6" name="Text 4"/>
          <p:cNvSpPr/>
          <p:nvPr/>
        </p:nvSpPr>
        <p:spPr>
          <a:xfrm>
            <a:off x="609838" y="1954173"/>
            <a:ext cx="6497003" cy="214074"/>
          </a:xfrm>
          <a:prstGeom prst="rect">
            <a:avLst/>
          </a:prstGeom>
          <a:noFill/>
          <a:ln/>
        </p:spPr>
        <p:txBody>
          <a:bodyPr wrap="none" lIns="0" tIns="0" rIns="0" bIns="0" rtlCol="0" anchor="t"/>
          <a:lstStyle/>
          <a:p>
            <a:pPr marL="0" indent="0" algn="l">
              <a:lnSpc>
                <a:spcPts val="1650"/>
              </a:lnSpc>
              <a:buNone/>
            </a:pPr>
            <a:r>
              <a:rPr lang="en-US" sz="1050" b="1" dirty="0">
                <a:latin typeface="Times New Roman" panose="02020603050405020304" pitchFamily="18" charset="0"/>
                <a:ea typeface="Open Sans" pitchFamily="34" charset="-122"/>
                <a:cs typeface="Times New Roman" panose="02020603050405020304" pitchFamily="18" charset="0"/>
              </a:rPr>
              <a:t>Với biến lệch (Popularity, Instrumentalness):</a:t>
            </a:r>
            <a:endParaRPr lang="en-US" sz="1050" dirty="0">
              <a:latin typeface="Times New Roman" panose="02020603050405020304" pitchFamily="18" charset="0"/>
              <a:cs typeface="Times New Roman" panose="02020603050405020304" pitchFamily="18" charset="0"/>
            </a:endParaRPr>
          </a:p>
        </p:txBody>
      </p:sp>
      <p:sp>
        <p:nvSpPr>
          <p:cNvPr id="7" name="Text 5"/>
          <p:cNvSpPr/>
          <p:nvPr/>
        </p:nvSpPr>
        <p:spPr>
          <a:xfrm>
            <a:off x="609838" y="2248495"/>
            <a:ext cx="6497003" cy="214074"/>
          </a:xfrm>
          <a:prstGeom prst="rect">
            <a:avLst/>
          </a:prstGeom>
          <a:noFill/>
          <a:ln/>
        </p:spPr>
        <p:txBody>
          <a:bodyPr wrap="none" lIns="0" tIns="0" rIns="0" bIns="0" rtlCol="0" anchor="t"/>
          <a:lstStyle/>
          <a:p>
            <a:pPr marL="342900" indent="-342900" algn="l">
              <a:lnSpc>
                <a:spcPts val="1650"/>
              </a:lnSpc>
              <a:buSzPct val="100000"/>
              <a:buChar char="•"/>
            </a:pPr>
            <a:r>
              <a:rPr lang="en-US" sz="1050" b="1" dirty="0">
                <a:latin typeface="Times New Roman" panose="02020603050405020304" pitchFamily="18" charset="0"/>
                <a:ea typeface="Open Sans" pitchFamily="34" charset="-122"/>
                <a:cs typeface="Times New Roman" panose="02020603050405020304" pitchFamily="18" charset="0"/>
              </a:rPr>
              <a:t>Phương pháp:</a:t>
            </a:r>
            <a:r>
              <a:rPr lang="en-US" sz="1050" dirty="0">
                <a:latin typeface="Times New Roman" panose="02020603050405020304" pitchFamily="18" charset="0"/>
                <a:ea typeface="Open Sans" pitchFamily="34" charset="-122"/>
                <a:cs typeface="Times New Roman" panose="02020603050405020304" pitchFamily="18" charset="0"/>
              </a:rPr>
              <a:t> Điền Median (Trung vị)</a:t>
            </a:r>
            <a:endParaRPr lang="en-US" sz="1050" dirty="0">
              <a:latin typeface="Times New Roman" panose="02020603050405020304" pitchFamily="18" charset="0"/>
              <a:cs typeface="Times New Roman" panose="02020603050405020304" pitchFamily="18" charset="0"/>
            </a:endParaRPr>
          </a:p>
        </p:txBody>
      </p:sp>
      <p:sp>
        <p:nvSpPr>
          <p:cNvPr id="8" name="Text 6"/>
          <p:cNvSpPr/>
          <p:nvPr/>
        </p:nvSpPr>
        <p:spPr>
          <a:xfrm>
            <a:off x="609838" y="2509361"/>
            <a:ext cx="6497003" cy="428149"/>
          </a:xfrm>
          <a:prstGeom prst="rect">
            <a:avLst/>
          </a:prstGeom>
          <a:noFill/>
          <a:ln/>
        </p:spPr>
        <p:txBody>
          <a:bodyPr wrap="square" lIns="0" tIns="0" rIns="0" bIns="0" rtlCol="0" anchor="t"/>
          <a:lstStyle/>
          <a:p>
            <a:pPr marL="342900" indent="-342900" algn="l">
              <a:lnSpc>
                <a:spcPts val="1650"/>
              </a:lnSpc>
              <a:buSzPct val="100000"/>
              <a:buChar char="•"/>
            </a:pPr>
            <a:r>
              <a:rPr lang="en-US" sz="1050" b="1" dirty="0">
                <a:latin typeface="Times New Roman" panose="02020603050405020304" pitchFamily="18" charset="0"/>
                <a:ea typeface="Open Sans" pitchFamily="34" charset="-122"/>
                <a:cs typeface="Times New Roman" panose="02020603050405020304" pitchFamily="18" charset="0"/>
              </a:rPr>
              <a:t>Lý do:</a:t>
            </a:r>
            <a:r>
              <a:rPr lang="en-US" sz="1050" dirty="0">
                <a:latin typeface="Times New Roman" panose="02020603050405020304" pitchFamily="18" charset="0"/>
                <a:ea typeface="Open Sans" pitchFamily="34" charset="-122"/>
                <a:cs typeface="Times New Roman" panose="02020603050405020304" pitchFamily="18" charset="0"/>
              </a:rPr>
              <a:t> Dữ liệu bị lệch (Skewed) và có Outlier. Trung vị ít bị ảnh hưởng bởi nhiễu hơn trung bình (Mean)</a:t>
            </a:r>
            <a:endParaRPr lang="en-US" sz="1050" dirty="0">
              <a:latin typeface="Times New Roman" panose="02020603050405020304" pitchFamily="18" charset="0"/>
              <a:cs typeface="Times New Roman" panose="02020603050405020304" pitchFamily="18" charset="0"/>
            </a:endParaRPr>
          </a:p>
        </p:txBody>
      </p:sp>
      <p:sp>
        <p:nvSpPr>
          <p:cNvPr id="9" name="Text 7"/>
          <p:cNvSpPr/>
          <p:nvPr/>
        </p:nvSpPr>
        <p:spPr>
          <a:xfrm>
            <a:off x="609838" y="3017758"/>
            <a:ext cx="6497003" cy="214074"/>
          </a:xfrm>
          <a:prstGeom prst="rect">
            <a:avLst/>
          </a:prstGeom>
          <a:noFill/>
          <a:ln/>
        </p:spPr>
        <p:txBody>
          <a:bodyPr wrap="none" lIns="0" tIns="0" rIns="0" bIns="0" rtlCol="0" anchor="t"/>
          <a:lstStyle/>
          <a:p>
            <a:pPr marL="0" indent="0" algn="l">
              <a:lnSpc>
                <a:spcPts val="1650"/>
              </a:lnSpc>
              <a:buNone/>
            </a:pPr>
            <a:r>
              <a:rPr lang="en-US" sz="1050" b="1" dirty="0">
                <a:latin typeface="Times New Roman" panose="02020603050405020304" pitchFamily="18" charset="0"/>
                <a:ea typeface="Open Sans" pitchFamily="34" charset="-122"/>
                <a:cs typeface="Times New Roman" panose="02020603050405020304" pitchFamily="18" charset="0"/>
              </a:rPr>
              <a:t>Với biến rời rạc (Key):</a:t>
            </a:r>
            <a:endParaRPr lang="en-US" sz="1050" dirty="0">
              <a:latin typeface="Times New Roman" panose="02020603050405020304" pitchFamily="18" charset="0"/>
              <a:cs typeface="Times New Roman" panose="02020603050405020304" pitchFamily="18" charset="0"/>
            </a:endParaRPr>
          </a:p>
        </p:txBody>
      </p:sp>
      <p:sp>
        <p:nvSpPr>
          <p:cNvPr id="10" name="Text 8"/>
          <p:cNvSpPr/>
          <p:nvPr/>
        </p:nvSpPr>
        <p:spPr>
          <a:xfrm>
            <a:off x="609838" y="3312081"/>
            <a:ext cx="6497003" cy="214074"/>
          </a:xfrm>
          <a:prstGeom prst="rect">
            <a:avLst/>
          </a:prstGeom>
          <a:noFill/>
          <a:ln/>
        </p:spPr>
        <p:txBody>
          <a:bodyPr wrap="none" lIns="0" tIns="0" rIns="0" bIns="0" rtlCol="0" anchor="t"/>
          <a:lstStyle/>
          <a:p>
            <a:pPr marL="342900" indent="-342900" algn="l">
              <a:lnSpc>
                <a:spcPts val="1650"/>
              </a:lnSpc>
              <a:buSzPct val="100000"/>
              <a:buChar char="•"/>
            </a:pPr>
            <a:r>
              <a:rPr lang="en-US" sz="1050" b="1" dirty="0">
                <a:latin typeface="Times New Roman" panose="02020603050405020304" pitchFamily="18" charset="0"/>
                <a:ea typeface="Open Sans" pitchFamily="34" charset="-122"/>
                <a:cs typeface="Times New Roman" panose="02020603050405020304" pitchFamily="18" charset="0"/>
              </a:rPr>
              <a:t>Phương pháp:</a:t>
            </a:r>
            <a:r>
              <a:rPr lang="en-US" sz="1050" dirty="0">
                <a:latin typeface="Times New Roman" panose="02020603050405020304" pitchFamily="18" charset="0"/>
                <a:ea typeface="Open Sans" pitchFamily="34" charset="-122"/>
                <a:cs typeface="Times New Roman" panose="02020603050405020304" pitchFamily="18" charset="0"/>
              </a:rPr>
              <a:t> Điền Mode (Giá trị xuất hiện nhiều nhất)</a:t>
            </a:r>
            <a:endParaRPr lang="en-US" sz="1050" dirty="0">
              <a:latin typeface="Times New Roman" panose="02020603050405020304" pitchFamily="18" charset="0"/>
              <a:cs typeface="Times New Roman" panose="02020603050405020304" pitchFamily="18" charset="0"/>
            </a:endParaRPr>
          </a:p>
        </p:txBody>
      </p:sp>
      <p:sp>
        <p:nvSpPr>
          <p:cNvPr id="11" name="Text 9"/>
          <p:cNvSpPr/>
          <p:nvPr/>
        </p:nvSpPr>
        <p:spPr>
          <a:xfrm>
            <a:off x="609838" y="3572947"/>
            <a:ext cx="6497003" cy="214074"/>
          </a:xfrm>
          <a:prstGeom prst="rect">
            <a:avLst/>
          </a:prstGeom>
          <a:noFill/>
          <a:ln/>
        </p:spPr>
        <p:txBody>
          <a:bodyPr wrap="none" lIns="0" tIns="0" rIns="0" bIns="0" rtlCol="0" anchor="t"/>
          <a:lstStyle/>
          <a:p>
            <a:pPr marL="342900" indent="-342900" algn="l">
              <a:lnSpc>
                <a:spcPts val="1650"/>
              </a:lnSpc>
              <a:buSzPct val="100000"/>
              <a:buChar char="•"/>
            </a:pPr>
            <a:r>
              <a:rPr lang="en-US" sz="1050" b="1" dirty="0">
                <a:latin typeface="Times New Roman" panose="02020603050405020304" pitchFamily="18" charset="0"/>
                <a:ea typeface="Open Sans" pitchFamily="34" charset="-122"/>
                <a:cs typeface="Times New Roman" panose="02020603050405020304" pitchFamily="18" charset="0"/>
              </a:rPr>
              <a:t>Lý do:</a:t>
            </a:r>
            <a:r>
              <a:rPr lang="en-US" sz="1050" dirty="0">
                <a:latin typeface="Times New Roman" panose="02020603050405020304" pitchFamily="18" charset="0"/>
                <a:ea typeface="Open Sans" pitchFamily="34" charset="-122"/>
                <a:cs typeface="Times New Roman" panose="02020603050405020304" pitchFamily="18" charset="0"/>
              </a:rPr>
              <a:t> Key đại diện cho nốt nhạc (Đô, Rê...), phép tính trung bình không có ý nghĩa thực tế</a:t>
            </a:r>
            <a:endParaRPr lang="en-US" sz="1050" dirty="0">
              <a:latin typeface="Times New Roman" panose="02020603050405020304" pitchFamily="18" charset="0"/>
              <a:cs typeface="Times New Roman" panose="02020603050405020304" pitchFamily="18" charset="0"/>
            </a:endParaRPr>
          </a:p>
        </p:txBody>
      </p:sp>
      <p:sp>
        <p:nvSpPr>
          <p:cNvPr id="12" name="Shape 10"/>
          <p:cNvSpPr/>
          <p:nvPr/>
        </p:nvSpPr>
        <p:spPr>
          <a:xfrm>
            <a:off x="7382113" y="1523405"/>
            <a:ext cx="6779895" cy="2405063"/>
          </a:xfrm>
          <a:prstGeom prst="roundRect">
            <a:avLst>
              <a:gd name="adj" fmla="val 2337"/>
            </a:avLst>
          </a:prstGeom>
          <a:solidFill>
            <a:srgbClr val="D6F5EE"/>
          </a:solidFill>
          <a:ln w="7620">
            <a:solidFill>
              <a:srgbClr val="BCDBD4"/>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13" name="Text 11"/>
          <p:cNvSpPr/>
          <p:nvPr/>
        </p:nvSpPr>
        <p:spPr>
          <a:xfrm>
            <a:off x="7523559" y="1664851"/>
            <a:ext cx="3288625" cy="209074"/>
          </a:xfrm>
          <a:prstGeom prst="rect">
            <a:avLst/>
          </a:prstGeom>
          <a:noFill/>
          <a:ln/>
        </p:spPr>
        <p:txBody>
          <a:bodyPr wrap="none" lIns="0" tIns="0" rIns="0" bIns="0" rtlCol="0" anchor="t"/>
          <a:lstStyle/>
          <a:p>
            <a:pPr marL="0" indent="0" algn="l">
              <a:lnSpc>
                <a:spcPts val="1600"/>
              </a:lnSpc>
              <a:buNone/>
            </a:pPr>
            <a:r>
              <a:rPr lang="en-US" sz="1300" b="1" dirty="0">
                <a:latin typeface="Times New Roman" panose="02020603050405020304" pitchFamily="18" charset="0"/>
                <a:ea typeface="Unbounded Bold" pitchFamily="34" charset="-122"/>
                <a:cs typeface="Times New Roman" panose="02020603050405020304" pitchFamily="18" charset="0"/>
              </a:rPr>
              <a:t>Hiện thực hóa (Implementation)</a:t>
            </a:r>
            <a:endParaRPr lang="en-US" sz="1300" dirty="0">
              <a:latin typeface="Times New Roman" panose="02020603050405020304" pitchFamily="18" charset="0"/>
              <a:cs typeface="Times New Roman" panose="02020603050405020304" pitchFamily="18" charset="0"/>
            </a:endParaRPr>
          </a:p>
        </p:txBody>
      </p:sp>
      <p:sp>
        <p:nvSpPr>
          <p:cNvPr id="14" name="Text 12"/>
          <p:cNvSpPr/>
          <p:nvPr/>
        </p:nvSpPr>
        <p:spPr>
          <a:xfrm>
            <a:off x="7523559" y="1954173"/>
            <a:ext cx="6497003" cy="214074"/>
          </a:xfrm>
          <a:prstGeom prst="rect">
            <a:avLst/>
          </a:prstGeom>
          <a:noFill/>
          <a:ln/>
        </p:spPr>
        <p:txBody>
          <a:bodyPr wrap="none" lIns="0" tIns="0" rIns="0" bIns="0" rtlCol="0" anchor="t"/>
          <a:lstStyle/>
          <a:p>
            <a:pPr marL="342900" indent="-342900" algn="l">
              <a:lnSpc>
                <a:spcPts val="1650"/>
              </a:lnSpc>
              <a:buSzPct val="100000"/>
              <a:buChar char="•"/>
            </a:pPr>
            <a:r>
              <a:rPr lang="en-US" sz="1050" dirty="0">
                <a:latin typeface="Times New Roman" panose="02020603050405020304" pitchFamily="18" charset="0"/>
                <a:ea typeface="Open Sans" pitchFamily="34" charset="-122"/>
                <a:cs typeface="Times New Roman" panose="02020603050405020304" pitchFamily="18" charset="0"/>
              </a:rPr>
              <a:t>Xây dựng class </a:t>
            </a:r>
            <a:r>
              <a:rPr lang="en-US" sz="1050" dirty="0">
                <a:highlight>
                  <a:srgbClr val="F2F2F2"/>
                </a:highlight>
                <a:latin typeface="Times New Roman" panose="02020603050405020304" pitchFamily="18" charset="0"/>
                <a:ea typeface="Consolas" pitchFamily="34" charset="-122"/>
                <a:cs typeface="Times New Roman" panose="02020603050405020304" pitchFamily="18" charset="0"/>
              </a:rPr>
              <a:t>MissingValueImputer</a:t>
            </a:r>
            <a:r>
              <a:rPr lang="en-US" sz="1050" dirty="0">
                <a:latin typeface="Times New Roman" panose="02020603050405020304" pitchFamily="18" charset="0"/>
                <a:ea typeface="Open Sans" pitchFamily="34" charset="-122"/>
                <a:cs typeface="Times New Roman" panose="02020603050405020304" pitchFamily="18" charset="0"/>
              </a:rPr>
              <a:t> tự động hóa quy trình</a:t>
            </a:r>
            <a:endParaRPr lang="en-US" sz="1050" dirty="0">
              <a:latin typeface="Times New Roman" panose="02020603050405020304" pitchFamily="18" charset="0"/>
              <a:cs typeface="Times New Roman" panose="02020603050405020304" pitchFamily="18" charset="0"/>
            </a:endParaRPr>
          </a:p>
        </p:txBody>
      </p:sp>
      <p:sp>
        <p:nvSpPr>
          <p:cNvPr id="15" name="Text 13"/>
          <p:cNvSpPr/>
          <p:nvPr/>
        </p:nvSpPr>
        <p:spPr>
          <a:xfrm>
            <a:off x="7523559" y="2215039"/>
            <a:ext cx="6497003" cy="214074"/>
          </a:xfrm>
          <a:prstGeom prst="rect">
            <a:avLst/>
          </a:prstGeom>
          <a:noFill/>
          <a:ln/>
        </p:spPr>
        <p:txBody>
          <a:bodyPr wrap="none" lIns="0" tIns="0" rIns="0" bIns="0" rtlCol="0" anchor="t"/>
          <a:lstStyle/>
          <a:p>
            <a:pPr marL="342900" indent="-342900" algn="l">
              <a:lnSpc>
                <a:spcPts val="1650"/>
              </a:lnSpc>
              <a:buSzPct val="100000"/>
              <a:buChar char="•"/>
            </a:pPr>
            <a:r>
              <a:rPr lang="en-US" sz="1050" dirty="0">
                <a:latin typeface="Times New Roman" panose="02020603050405020304" pitchFamily="18" charset="0"/>
                <a:ea typeface="Open Sans" pitchFamily="34" charset="-122"/>
                <a:cs typeface="Times New Roman" panose="02020603050405020304" pitchFamily="18" charset="0"/>
              </a:rPr>
              <a:t>Đảm bảo tính nhất quán giữa tập Train và Test (Chống Data Leakage)</a:t>
            </a:r>
            <a:endParaRPr lang="en-US" sz="1050" dirty="0">
              <a:latin typeface="Times New Roman" panose="02020603050405020304" pitchFamily="18" charset="0"/>
              <a:cs typeface="Times New Roman" panose="02020603050405020304" pitchFamily="18" charset="0"/>
            </a:endParaRPr>
          </a:p>
        </p:txBody>
      </p:sp>
      <p:pic>
        <p:nvPicPr>
          <p:cNvPr id="16" name="Image 0" descr="preencoded.png"/>
          <p:cNvPicPr>
            <a:picLocks noChangeAspect="1"/>
          </p:cNvPicPr>
          <p:nvPr/>
        </p:nvPicPr>
        <p:blipFill>
          <a:blip r:embed="rId3"/>
          <a:stretch>
            <a:fillRect/>
          </a:stretch>
        </p:blipFill>
        <p:spPr>
          <a:xfrm>
            <a:off x="468392" y="4078962"/>
            <a:ext cx="13693616" cy="367748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676156" y="661988"/>
            <a:ext cx="11451431" cy="603647"/>
          </a:xfrm>
          <a:prstGeom prst="rect">
            <a:avLst/>
          </a:prstGeom>
          <a:noFill/>
          <a:ln/>
        </p:spPr>
        <p:txBody>
          <a:bodyPr wrap="none" lIns="0" tIns="0" rIns="0" bIns="0" rtlCol="0" anchor="t"/>
          <a:lstStyle/>
          <a:p>
            <a:pPr marL="0" indent="0" algn="l">
              <a:lnSpc>
                <a:spcPts val="4750"/>
              </a:lnSpc>
              <a:buNone/>
            </a:pPr>
            <a:r>
              <a:rPr lang="en-US" sz="3800" b="1" dirty="0">
                <a:latin typeface="Times New Roman" panose="02020603050405020304" pitchFamily="18" charset="0"/>
                <a:ea typeface="Unbounded Bold" pitchFamily="34" charset="-122"/>
                <a:cs typeface="Times New Roman" panose="02020603050405020304" pitchFamily="18" charset="0"/>
              </a:rPr>
              <a:t>Kỹ thuật biến đổi: Log Transformation</a:t>
            </a:r>
            <a:endParaRPr lang="en-US" sz="3800" dirty="0">
              <a:latin typeface="Times New Roman" panose="02020603050405020304" pitchFamily="18" charset="0"/>
              <a:cs typeface="Times New Roman" panose="02020603050405020304" pitchFamily="18" charset="0"/>
            </a:endParaRPr>
          </a:p>
        </p:txBody>
      </p:sp>
      <p:sp>
        <p:nvSpPr>
          <p:cNvPr id="3" name="Text 1"/>
          <p:cNvSpPr/>
          <p:nvPr/>
        </p:nvSpPr>
        <p:spPr>
          <a:xfrm>
            <a:off x="676156" y="1651992"/>
            <a:ext cx="13278088" cy="309086"/>
          </a:xfrm>
          <a:prstGeom prst="rect">
            <a:avLst/>
          </a:prstGeom>
          <a:noFill/>
          <a:ln/>
        </p:spPr>
        <p:txBody>
          <a:bodyPr wrap="none" lIns="0" tIns="0" rIns="0" bIns="0" rtlCol="0" anchor="t"/>
          <a:lstStyle/>
          <a:p>
            <a:pPr marL="0" indent="0" algn="l">
              <a:lnSpc>
                <a:spcPts val="2400"/>
              </a:lnSpc>
              <a:buNone/>
            </a:pPr>
            <a:r>
              <a:rPr lang="en-US" sz="1500" dirty="0">
                <a:latin typeface="Times New Roman" panose="02020603050405020304" pitchFamily="18" charset="0"/>
                <a:ea typeface="Open Sans" pitchFamily="34" charset="-122"/>
                <a:cs typeface="Times New Roman" panose="02020603050405020304" pitchFamily="18" charset="0"/>
              </a:rPr>
              <a:t>Áp dụng phép biến đổi logarit để chuẩn hóa phân phối dữ liệu lệch và xử lý outliers.</a:t>
            </a:r>
            <a:endParaRPr lang="en-US" sz="1500" dirty="0">
              <a:latin typeface="Times New Roman" panose="02020603050405020304" pitchFamily="18" charset="0"/>
              <a:cs typeface="Times New Roman" panose="02020603050405020304" pitchFamily="18" charset="0"/>
            </a:endParaRPr>
          </a:p>
        </p:txBody>
      </p:sp>
      <p:sp>
        <p:nvSpPr>
          <p:cNvPr id="4" name="Shape 2"/>
          <p:cNvSpPr/>
          <p:nvPr/>
        </p:nvSpPr>
        <p:spPr>
          <a:xfrm>
            <a:off x="676156" y="2178368"/>
            <a:ext cx="4297204" cy="2741176"/>
          </a:xfrm>
          <a:prstGeom prst="roundRect">
            <a:avLst>
              <a:gd name="adj" fmla="val 2960"/>
            </a:avLst>
          </a:prstGeom>
          <a:solidFill>
            <a:srgbClr val="D6F5EE"/>
          </a:solidFill>
          <a:ln w="7620">
            <a:solidFill>
              <a:srgbClr val="BCDBD4"/>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5" name="Text 3"/>
          <p:cNvSpPr/>
          <p:nvPr/>
        </p:nvSpPr>
        <p:spPr>
          <a:xfrm>
            <a:off x="876895" y="2379107"/>
            <a:ext cx="2524244" cy="301823"/>
          </a:xfrm>
          <a:prstGeom prst="rect">
            <a:avLst/>
          </a:prstGeom>
          <a:noFill/>
          <a:ln/>
        </p:spPr>
        <p:txBody>
          <a:bodyPr wrap="none" lIns="0" tIns="0" rIns="0" bIns="0" rtlCol="0" anchor="t"/>
          <a:lstStyle/>
          <a:p>
            <a:pPr marL="0" indent="0" algn="l">
              <a:lnSpc>
                <a:spcPts val="2350"/>
              </a:lnSpc>
              <a:buNone/>
            </a:pPr>
            <a:r>
              <a:rPr lang="en-US" sz="1900" b="1" dirty="0">
                <a:latin typeface="Times New Roman" panose="02020603050405020304" pitchFamily="18" charset="0"/>
                <a:ea typeface="Unbounded Bold" pitchFamily="34" charset="-122"/>
                <a:cs typeface="Times New Roman" panose="02020603050405020304" pitchFamily="18" charset="0"/>
              </a:rPr>
              <a:t>Vấn đề (Problem)</a:t>
            </a:r>
            <a:endParaRPr lang="en-US" sz="1900" dirty="0">
              <a:latin typeface="Times New Roman" panose="02020603050405020304" pitchFamily="18" charset="0"/>
              <a:cs typeface="Times New Roman" panose="02020603050405020304" pitchFamily="18" charset="0"/>
            </a:endParaRPr>
          </a:p>
        </p:txBody>
      </p:sp>
      <p:sp>
        <p:nvSpPr>
          <p:cNvPr id="6" name="Text 4"/>
          <p:cNvSpPr/>
          <p:nvPr/>
        </p:nvSpPr>
        <p:spPr>
          <a:xfrm>
            <a:off x="876895" y="2796778"/>
            <a:ext cx="3895725" cy="927259"/>
          </a:xfrm>
          <a:prstGeom prst="rect">
            <a:avLst/>
          </a:prstGeom>
          <a:noFill/>
          <a:ln/>
        </p:spPr>
        <p:txBody>
          <a:bodyPr wrap="square" lIns="0" tIns="0" rIns="0" bIns="0" rtlCol="0" anchor="t"/>
          <a:lstStyle/>
          <a:p>
            <a:pPr marL="342900" indent="-342900" algn="l">
              <a:lnSpc>
                <a:spcPts val="2400"/>
              </a:lnSpc>
              <a:buSzPct val="100000"/>
              <a:buChar char="•"/>
            </a:pPr>
            <a:r>
              <a:rPr lang="en-US" sz="1500" dirty="0">
                <a:latin typeface="Times New Roman" panose="02020603050405020304" pitchFamily="18" charset="0"/>
                <a:ea typeface="Open Sans" pitchFamily="34" charset="-122"/>
                <a:cs typeface="Times New Roman" panose="02020603050405020304" pitchFamily="18" charset="0"/>
              </a:rPr>
              <a:t>Các biến Tempo và Popularity có phân phối lệch hoặc chứa giá trị ngoại lai (outliers).</a:t>
            </a:r>
            <a:endParaRPr lang="en-US" sz="1500" dirty="0">
              <a:latin typeface="Times New Roman" panose="02020603050405020304" pitchFamily="18" charset="0"/>
              <a:cs typeface="Times New Roman" panose="02020603050405020304" pitchFamily="18" charset="0"/>
            </a:endParaRPr>
          </a:p>
        </p:txBody>
      </p:sp>
      <p:sp>
        <p:nvSpPr>
          <p:cNvPr id="7" name="Text 5"/>
          <p:cNvSpPr/>
          <p:nvPr/>
        </p:nvSpPr>
        <p:spPr>
          <a:xfrm>
            <a:off x="876895" y="3791545"/>
            <a:ext cx="3895725" cy="927259"/>
          </a:xfrm>
          <a:prstGeom prst="rect">
            <a:avLst/>
          </a:prstGeom>
          <a:noFill/>
          <a:ln/>
        </p:spPr>
        <p:txBody>
          <a:bodyPr wrap="square" lIns="0" tIns="0" rIns="0" bIns="0" rtlCol="0" anchor="t"/>
          <a:lstStyle/>
          <a:p>
            <a:pPr marL="342900" indent="-342900" algn="l">
              <a:lnSpc>
                <a:spcPts val="2400"/>
              </a:lnSpc>
              <a:buSzPct val="100000"/>
              <a:buChar char="•"/>
            </a:pPr>
            <a:r>
              <a:rPr lang="en-US" sz="1500" dirty="0">
                <a:latin typeface="Times New Roman" panose="02020603050405020304" pitchFamily="18" charset="0"/>
                <a:ea typeface="Open Sans" pitchFamily="34" charset="-122"/>
                <a:cs typeface="Times New Roman" panose="02020603050405020304" pitchFamily="18" charset="0"/>
              </a:rPr>
              <a:t>Điều này gây khó khăn cho các mô hình dựa trên khoảng cách (như SVM, Linear Regression).</a:t>
            </a:r>
            <a:endParaRPr lang="en-US" sz="1500" dirty="0">
              <a:latin typeface="Times New Roman" panose="02020603050405020304" pitchFamily="18" charset="0"/>
              <a:cs typeface="Times New Roman" panose="02020603050405020304" pitchFamily="18" charset="0"/>
            </a:endParaRPr>
          </a:p>
        </p:txBody>
      </p:sp>
      <p:sp>
        <p:nvSpPr>
          <p:cNvPr id="8" name="Shape 6"/>
          <p:cNvSpPr/>
          <p:nvPr/>
        </p:nvSpPr>
        <p:spPr>
          <a:xfrm>
            <a:off x="5166479" y="2178368"/>
            <a:ext cx="4297323" cy="2741176"/>
          </a:xfrm>
          <a:prstGeom prst="roundRect">
            <a:avLst>
              <a:gd name="adj" fmla="val 2960"/>
            </a:avLst>
          </a:prstGeom>
          <a:solidFill>
            <a:srgbClr val="D6F5EE"/>
          </a:solidFill>
          <a:ln w="7620">
            <a:solidFill>
              <a:srgbClr val="BCDBD4"/>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9" name="Text 7"/>
          <p:cNvSpPr/>
          <p:nvPr/>
        </p:nvSpPr>
        <p:spPr>
          <a:xfrm>
            <a:off x="5367218" y="2379107"/>
            <a:ext cx="2923937" cy="301823"/>
          </a:xfrm>
          <a:prstGeom prst="rect">
            <a:avLst/>
          </a:prstGeom>
          <a:noFill/>
          <a:ln/>
        </p:spPr>
        <p:txBody>
          <a:bodyPr wrap="none" lIns="0" tIns="0" rIns="0" bIns="0" rtlCol="0" anchor="t"/>
          <a:lstStyle/>
          <a:p>
            <a:pPr marL="0" indent="0" algn="l">
              <a:lnSpc>
                <a:spcPts val="2350"/>
              </a:lnSpc>
              <a:buNone/>
            </a:pPr>
            <a:r>
              <a:rPr lang="en-US" sz="1900" b="1" dirty="0">
                <a:latin typeface="Times New Roman" panose="02020603050405020304" pitchFamily="18" charset="0"/>
                <a:ea typeface="Unbounded Bold" pitchFamily="34" charset="-122"/>
                <a:cs typeface="Times New Roman" panose="02020603050405020304" pitchFamily="18" charset="0"/>
              </a:rPr>
              <a:t>Giải pháp (Solution)</a:t>
            </a:r>
            <a:endParaRPr lang="en-US" sz="1900" dirty="0">
              <a:latin typeface="Times New Roman" panose="02020603050405020304" pitchFamily="18" charset="0"/>
              <a:cs typeface="Times New Roman" panose="02020603050405020304" pitchFamily="18" charset="0"/>
            </a:endParaRPr>
          </a:p>
        </p:txBody>
      </p:sp>
      <p:sp>
        <p:nvSpPr>
          <p:cNvPr id="10" name="Text 8"/>
          <p:cNvSpPr/>
          <p:nvPr/>
        </p:nvSpPr>
        <p:spPr>
          <a:xfrm>
            <a:off x="5367218" y="2796778"/>
            <a:ext cx="3895844" cy="309086"/>
          </a:xfrm>
          <a:prstGeom prst="rect">
            <a:avLst/>
          </a:prstGeom>
          <a:noFill/>
          <a:ln/>
        </p:spPr>
        <p:txBody>
          <a:bodyPr wrap="none" lIns="0" tIns="0" rIns="0" bIns="0" rtlCol="0" anchor="t"/>
          <a:lstStyle/>
          <a:p>
            <a:pPr marL="342900" indent="-342900" algn="l">
              <a:lnSpc>
                <a:spcPts val="2400"/>
              </a:lnSpc>
              <a:buSzPct val="100000"/>
              <a:buChar char="•"/>
            </a:pPr>
            <a:r>
              <a:rPr lang="en-US" sz="1500" dirty="0">
                <a:latin typeface="Times New Roman" panose="02020603050405020304" pitchFamily="18" charset="0"/>
                <a:ea typeface="Open Sans" pitchFamily="34" charset="-122"/>
                <a:cs typeface="Times New Roman" panose="02020603050405020304" pitchFamily="18" charset="0"/>
              </a:rPr>
              <a:t>Áp dụng công thức Logarit tự nhiên:</a:t>
            </a:r>
            <a:endParaRPr lang="en-US" sz="1500" dirty="0">
              <a:latin typeface="Times New Roman" panose="02020603050405020304" pitchFamily="18" charset="0"/>
              <a:cs typeface="Times New Roman" panose="02020603050405020304" pitchFamily="18" charset="0"/>
            </a:endParaRPr>
          </a:p>
        </p:txBody>
      </p:sp>
      <p:sp>
        <p:nvSpPr>
          <p:cNvPr id="11" name="Text 9"/>
          <p:cNvSpPr/>
          <p:nvPr/>
        </p:nvSpPr>
        <p:spPr>
          <a:xfrm>
            <a:off x="5367218" y="3350300"/>
            <a:ext cx="3895844" cy="330756"/>
          </a:xfrm>
          <a:prstGeom prst="rect">
            <a:avLst/>
          </a:prstGeom>
          <a:noFill/>
          <a:ln/>
        </p:spPr>
        <p:txBody>
          <a:bodyPr wrap="none" lIns="0" tIns="0" rIns="0" bIns="0" rtlCol="0" anchor="t"/>
          <a:lstStyle/>
          <a:p>
            <a:pPr marL="0" indent="0" algn="l">
              <a:lnSpc>
                <a:spcPts val="2700"/>
              </a:lnSpc>
              <a:buNone/>
            </a:pPr>
            <a:endParaRPr lang="en-US" sz="1700" dirty="0">
              <a:latin typeface="Times New Roman" panose="02020603050405020304" pitchFamily="18" charset="0"/>
              <a:cs typeface="Times New Roman" panose="02020603050405020304" pitchFamily="18" charset="0"/>
            </a:endParaRPr>
          </a:p>
        </p:txBody>
      </p:sp>
      <p:pic>
        <p:nvPicPr>
          <p:cNvPr id="12" name="Image 0" descr="preencoded.png"/>
          <p:cNvPicPr>
            <a:picLocks noChangeAspect="1"/>
          </p:cNvPicPr>
          <p:nvPr/>
        </p:nvPicPr>
        <p:blipFill>
          <a:blip r:embed="rId3"/>
          <a:stretch>
            <a:fillRect/>
          </a:stretch>
        </p:blipFill>
        <p:spPr>
          <a:xfrm>
            <a:off x="5367218" y="3350300"/>
            <a:ext cx="3895844" cy="330756"/>
          </a:xfrm>
          <a:prstGeom prst="rect">
            <a:avLst/>
          </a:prstGeom>
        </p:spPr>
      </p:pic>
      <p:sp>
        <p:nvSpPr>
          <p:cNvPr id="13" name="Text 10"/>
          <p:cNvSpPr/>
          <p:nvPr/>
        </p:nvSpPr>
        <p:spPr>
          <a:xfrm>
            <a:off x="5367218" y="3925491"/>
            <a:ext cx="3895844" cy="618173"/>
          </a:xfrm>
          <a:prstGeom prst="rect">
            <a:avLst/>
          </a:prstGeom>
          <a:noFill/>
          <a:ln/>
        </p:spPr>
        <p:txBody>
          <a:bodyPr wrap="square" lIns="0" tIns="0" rIns="0" bIns="0" rtlCol="0" anchor="t"/>
          <a:lstStyle/>
          <a:p>
            <a:pPr marL="342900" indent="-342900" algn="l">
              <a:lnSpc>
                <a:spcPts val="2400"/>
              </a:lnSpc>
              <a:buSzPct val="100000"/>
              <a:buChar char="•"/>
            </a:pPr>
            <a:r>
              <a:rPr lang="en-US" sz="1500" dirty="0">
                <a:latin typeface="Times New Roman" panose="02020603050405020304" pitchFamily="18" charset="0"/>
                <a:ea typeface="Open Sans" pitchFamily="34" charset="-122"/>
                <a:cs typeface="Times New Roman" panose="02020603050405020304" pitchFamily="18" charset="0"/>
              </a:rPr>
              <a:t>Sử dụng </a:t>
            </a:r>
            <a:r>
              <a:rPr lang="en-US" sz="1500" dirty="0">
                <a:highlight>
                  <a:srgbClr val="F2F2F2"/>
                </a:highlight>
                <a:latin typeface="Times New Roman" panose="02020603050405020304" pitchFamily="18" charset="0"/>
                <a:ea typeface="Consolas" pitchFamily="34" charset="-122"/>
                <a:cs typeface="Times New Roman" panose="02020603050405020304" pitchFamily="18" charset="0"/>
              </a:rPr>
              <a:t>np.log1p</a:t>
            </a:r>
            <a:r>
              <a:rPr lang="en-US" sz="1500" dirty="0">
                <a:latin typeface="Times New Roman" panose="02020603050405020304" pitchFamily="18" charset="0"/>
                <a:ea typeface="Open Sans" pitchFamily="34" charset="-122"/>
                <a:cs typeface="Times New Roman" panose="02020603050405020304" pitchFamily="18" charset="0"/>
              </a:rPr>
              <a:t> để xử lý trường hợp </a:t>
            </a:r>
            <a:r>
              <a:rPr lang="en-US" sz="1500" dirty="0">
                <a:highlight>
                  <a:srgbClr val="F2F2F2"/>
                </a:highlight>
                <a:latin typeface="Times New Roman" panose="02020603050405020304" pitchFamily="18" charset="0"/>
                <a:ea typeface="Consolas" pitchFamily="34" charset="-122"/>
                <a:cs typeface="Times New Roman" panose="02020603050405020304" pitchFamily="18" charset="0"/>
              </a:rPr>
              <a:t>x = 0</a:t>
            </a:r>
            <a:r>
              <a:rPr lang="en-US" sz="1500" dirty="0">
                <a:latin typeface="Times New Roman" panose="02020603050405020304" pitchFamily="18" charset="0"/>
                <a:ea typeface="Open Sans" pitchFamily="34" charset="-122"/>
                <a:cs typeface="Times New Roman" panose="02020603050405020304" pitchFamily="18" charset="0"/>
              </a:rPr>
              <a:t>, tránh lỗi toán học.</a:t>
            </a:r>
            <a:endParaRPr lang="en-US" sz="1500" dirty="0">
              <a:latin typeface="Times New Roman" panose="02020603050405020304" pitchFamily="18" charset="0"/>
              <a:cs typeface="Times New Roman" panose="02020603050405020304" pitchFamily="18" charset="0"/>
            </a:endParaRPr>
          </a:p>
        </p:txBody>
      </p:sp>
      <p:sp>
        <p:nvSpPr>
          <p:cNvPr id="14" name="Shape 11"/>
          <p:cNvSpPr/>
          <p:nvPr/>
        </p:nvSpPr>
        <p:spPr>
          <a:xfrm>
            <a:off x="9656921" y="2178368"/>
            <a:ext cx="4297323" cy="2741176"/>
          </a:xfrm>
          <a:prstGeom prst="roundRect">
            <a:avLst>
              <a:gd name="adj" fmla="val 2960"/>
            </a:avLst>
          </a:prstGeom>
          <a:solidFill>
            <a:srgbClr val="D6F5EE"/>
          </a:solidFill>
          <a:ln w="7620">
            <a:solidFill>
              <a:srgbClr val="BCDBD4"/>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15" name="Text 12"/>
          <p:cNvSpPr/>
          <p:nvPr/>
        </p:nvSpPr>
        <p:spPr>
          <a:xfrm>
            <a:off x="9857661" y="2379107"/>
            <a:ext cx="2414826" cy="301823"/>
          </a:xfrm>
          <a:prstGeom prst="rect">
            <a:avLst/>
          </a:prstGeom>
          <a:noFill/>
          <a:ln/>
        </p:spPr>
        <p:txBody>
          <a:bodyPr wrap="none" lIns="0" tIns="0" rIns="0" bIns="0" rtlCol="0" anchor="t"/>
          <a:lstStyle/>
          <a:p>
            <a:pPr marL="0" indent="0" algn="l">
              <a:lnSpc>
                <a:spcPts val="2350"/>
              </a:lnSpc>
              <a:buNone/>
            </a:pPr>
            <a:r>
              <a:rPr lang="en-US" sz="1900" b="1" dirty="0">
                <a:latin typeface="Times New Roman" panose="02020603050405020304" pitchFamily="18" charset="0"/>
                <a:ea typeface="Unbounded Bold" pitchFamily="34" charset="-122"/>
                <a:cs typeface="Times New Roman" panose="02020603050405020304" pitchFamily="18" charset="0"/>
              </a:rPr>
              <a:t>Kết quả (Result)</a:t>
            </a:r>
            <a:endParaRPr lang="en-US" sz="1900" dirty="0">
              <a:latin typeface="Times New Roman" panose="02020603050405020304" pitchFamily="18" charset="0"/>
              <a:cs typeface="Times New Roman" panose="02020603050405020304" pitchFamily="18" charset="0"/>
            </a:endParaRPr>
          </a:p>
        </p:txBody>
      </p:sp>
      <p:sp>
        <p:nvSpPr>
          <p:cNvPr id="16" name="Text 13"/>
          <p:cNvSpPr/>
          <p:nvPr/>
        </p:nvSpPr>
        <p:spPr>
          <a:xfrm>
            <a:off x="9857661" y="2796778"/>
            <a:ext cx="3895844" cy="618173"/>
          </a:xfrm>
          <a:prstGeom prst="rect">
            <a:avLst/>
          </a:prstGeom>
          <a:noFill/>
          <a:ln/>
        </p:spPr>
        <p:txBody>
          <a:bodyPr wrap="square" lIns="0" tIns="0" rIns="0" bIns="0" rtlCol="0" anchor="t"/>
          <a:lstStyle/>
          <a:p>
            <a:pPr marL="342900" indent="-342900" algn="l">
              <a:lnSpc>
                <a:spcPts val="2400"/>
              </a:lnSpc>
              <a:buSzPct val="100000"/>
              <a:buChar char="•"/>
            </a:pPr>
            <a:r>
              <a:rPr lang="en-US" sz="1500" dirty="0">
                <a:latin typeface="Times New Roman" panose="02020603050405020304" pitchFamily="18" charset="0"/>
                <a:ea typeface="Open Sans" pitchFamily="34" charset="-122"/>
                <a:cs typeface="Times New Roman" panose="02020603050405020304" pitchFamily="18" charset="0"/>
              </a:rPr>
              <a:t>Giảm độ lệch (Skewness): Co ngắn các đuôi dài của dữ liệu.</a:t>
            </a:r>
            <a:endParaRPr lang="en-US" sz="1500" dirty="0">
              <a:latin typeface="Times New Roman" panose="02020603050405020304" pitchFamily="18" charset="0"/>
              <a:cs typeface="Times New Roman" panose="02020603050405020304" pitchFamily="18" charset="0"/>
            </a:endParaRPr>
          </a:p>
        </p:txBody>
      </p:sp>
      <p:sp>
        <p:nvSpPr>
          <p:cNvPr id="17" name="Text 14"/>
          <p:cNvSpPr/>
          <p:nvPr/>
        </p:nvSpPr>
        <p:spPr>
          <a:xfrm>
            <a:off x="9857661" y="3482459"/>
            <a:ext cx="3895844" cy="1236345"/>
          </a:xfrm>
          <a:prstGeom prst="rect">
            <a:avLst/>
          </a:prstGeom>
          <a:noFill/>
          <a:ln/>
        </p:spPr>
        <p:txBody>
          <a:bodyPr wrap="square" lIns="0" tIns="0" rIns="0" bIns="0" rtlCol="0" anchor="t"/>
          <a:lstStyle/>
          <a:p>
            <a:pPr marL="342900" indent="-342900" algn="l">
              <a:lnSpc>
                <a:spcPts val="2400"/>
              </a:lnSpc>
              <a:buSzPct val="100000"/>
              <a:buChar char="•"/>
            </a:pPr>
            <a:r>
              <a:rPr lang="en-US" sz="1500" dirty="0">
                <a:latin typeface="Times New Roman" panose="02020603050405020304" pitchFamily="18" charset="0"/>
                <a:ea typeface="Open Sans" pitchFamily="34" charset="-122"/>
                <a:cs typeface="Times New Roman" panose="02020603050405020304" pitchFamily="18" charset="0"/>
              </a:rPr>
              <a:t>Chuẩn hóa: Phân phối trở nên "mượt" hơn và gần với phân phối chuẩn (Gaussian-like), giúp mô hình hội tụ nhanh hơn.</a:t>
            </a:r>
            <a:endParaRPr lang="en-US" sz="1500" dirty="0">
              <a:latin typeface="Times New Roman" panose="02020603050405020304" pitchFamily="18" charset="0"/>
              <a:cs typeface="Times New Roman" panose="02020603050405020304" pitchFamily="18" charset="0"/>
            </a:endParaRPr>
          </a:p>
        </p:txBody>
      </p:sp>
      <p:pic>
        <p:nvPicPr>
          <p:cNvPr id="18" name="Image 1" descr="preencoded.png"/>
          <p:cNvPicPr>
            <a:picLocks noChangeAspect="1"/>
          </p:cNvPicPr>
          <p:nvPr/>
        </p:nvPicPr>
        <p:blipFill>
          <a:blip r:embed="rId4"/>
          <a:stretch>
            <a:fillRect/>
          </a:stretch>
        </p:blipFill>
        <p:spPr>
          <a:xfrm>
            <a:off x="676156" y="5136833"/>
            <a:ext cx="13278088" cy="243066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637342" y="500777"/>
            <a:ext cx="9946958" cy="569119"/>
          </a:xfrm>
          <a:prstGeom prst="rect">
            <a:avLst/>
          </a:prstGeom>
          <a:noFill/>
          <a:ln/>
        </p:spPr>
        <p:txBody>
          <a:bodyPr wrap="none" lIns="0" tIns="0" rIns="0" bIns="0" rtlCol="0" anchor="t"/>
          <a:lstStyle/>
          <a:p>
            <a:pPr marL="0" indent="0" algn="l">
              <a:lnSpc>
                <a:spcPts val="4450"/>
              </a:lnSpc>
              <a:buNone/>
            </a:pPr>
            <a:r>
              <a:rPr lang="en-US" sz="3550" b="1" dirty="0">
                <a:latin typeface="Times New Roman" panose="02020603050405020304" pitchFamily="18" charset="0"/>
                <a:ea typeface="Unbounded Bold" pitchFamily="34" charset="-122"/>
                <a:cs typeface="Times New Roman" panose="02020603050405020304" pitchFamily="18" charset="0"/>
              </a:rPr>
              <a:t>Xử lý biến chu kỳ: Cyclical Encoding</a:t>
            </a:r>
            <a:endParaRPr lang="en-US" sz="3550" dirty="0">
              <a:latin typeface="Times New Roman" panose="02020603050405020304" pitchFamily="18" charset="0"/>
              <a:cs typeface="Times New Roman" panose="02020603050405020304" pitchFamily="18" charset="0"/>
            </a:endParaRPr>
          </a:p>
        </p:txBody>
      </p:sp>
      <p:sp>
        <p:nvSpPr>
          <p:cNvPr id="3" name="Text 1"/>
          <p:cNvSpPr/>
          <p:nvPr/>
        </p:nvSpPr>
        <p:spPr>
          <a:xfrm>
            <a:off x="637342" y="1434108"/>
            <a:ext cx="13355717" cy="291465"/>
          </a:xfrm>
          <a:prstGeom prst="rect">
            <a:avLst/>
          </a:prstGeom>
          <a:noFill/>
          <a:ln/>
        </p:spPr>
        <p:txBody>
          <a:bodyPr wrap="none" lIns="0" tIns="0" rIns="0" bIns="0" rtlCol="0" anchor="t"/>
          <a:lstStyle/>
          <a:p>
            <a:pPr marL="0" indent="0" algn="l">
              <a:lnSpc>
                <a:spcPts val="2250"/>
              </a:lnSpc>
              <a:buNone/>
            </a:pPr>
            <a:r>
              <a:rPr lang="en-US" sz="1400" dirty="0">
                <a:latin typeface="Times New Roman" panose="02020603050405020304" pitchFamily="18" charset="0"/>
                <a:ea typeface="Open Sans" pitchFamily="34" charset="-122"/>
                <a:cs typeface="Times New Roman" panose="02020603050405020304" pitchFamily="18" charset="0"/>
              </a:rPr>
              <a:t>Xử lý biến Key âm nhạc có tính chất chu kỳ bằng cách ánh xạ sang hệ tọa độ 2 chiều.</a:t>
            </a:r>
            <a:endParaRPr lang="en-US" sz="1400" dirty="0">
              <a:latin typeface="Times New Roman" panose="02020603050405020304" pitchFamily="18" charset="0"/>
              <a:cs typeface="Times New Roman" panose="02020603050405020304" pitchFamily="18" charset="0"/>
            </a:endParaRPr>
          </a:p>
        </p:txBody>
      </p:sp>
      <p:sp>
        <p:nvSpPr>
          <p:cNvPr id="4" name="Text 2"/>
          <p:cNvSpPr/>
          <p:nvPr/>
        </p:nvSpPr>
        <p:spPr>
          <a:xfrm>
            <a:off x="637342" y="2112407"/>
            <a:ext cx="2965371" cy="284559"/>
          </a:xfrm>
          <a:prstGeom prst="rect">
            <a:avLst/>
          </a:prstGeom>
          <a:noFill/>
          <a:ln/>
        </p:spPr>
        <p:txBody>
          <a:bodyPr wrap="none" lIns="0" tIns="0" rIns="0" bIns="0" rtlCol="0" anchor="t"/>
          <a:lstStyle/>
          <a:p>
            <a:pPr marL="0" indent="0" algn="l">
              <a:lnSpc>
                <a:spcPts val="2200"/>
              </a:lnSpc>
              <a:buNone/>
            </a:pPr>
            <a:r>
              <a:rPr lang="en-US" sz="1750" b="1" dirty="0">
                <a:latin typeface="Times New Roman" panose="02020603050405020304" pitchFamily="18" charset="0"/>
                <a:ea typeface="Unbounded Bold" pitchFamily="34" charset="-122"/>
                <a:cs typeface="Times New Roman" panose="02020603050405020304" pitchFamily="18" charset="0"/>
              </a:rPr>
              <a:t>Vấn đề (The Problem)</a:t>
            </a:r>
            <a:endParaRPr lang="en-US" sz="1750" dirty="0">
              <a:latin typeface="Times New Roman" panose="02020603050405020304" pitchFamily="18" charset="0"/>
              <a:cs typeface="Times New Roman" panose="02020603050405020304" pitchFamily="18" charset="0"/>
            </a:endParaRPr>
          </a:p>
        </p:txBody>
      </p:sp>
      <p:sp>
        <p:nvSpPr>
          <p:cNvPr id="5" name="Text 3"/>
          <p:cNvSpPr/>
          <p:nvPr/>
        </p:nvSpPr>
        <p:spPr>
          <a:xfrm>
            <a:off x="637342" y="2579013"/>
            <a:ext cx="7835622" cy="291465"/>
          </a:xfrm>
          <a:prstGeom prst="rect">
            <a:avLst/>
          </a:prstGeom>
          <a:noFill/>
          <a:ln/>
        </p:spPr>
        <p:txBody>
          <a:bodyPr wrap="none" lIns="0" tIns="0" rIns="0" bIns="0" rtlCol="0" anchor="t"/>
          <a:lstStyle/>
          <a:p>
            <a:pPr marL="0" indent="0" algn="l">
              <a:lnSpc>
                <a:spcPts val="2250"/>
              </a:lnSpc>
              <a:buNone/>
            </a:pPr>
            <a:r>
              <a:rPr lang="en-US" sz="1400" dirty="0">
                <a:latin typeface="Times New Roman" panose="02020603050405020304" pitchFamily="18" charset="0"/>
                <a:ea typeface="Open Sans" pitchFamily="34" charset="-122"/>
                <a:cs typeface="Times New Roman" panose="02020603050405020304" pitchFamily="18" charset="0"/>
              </a:rPr>
              <a:t>Dữ liệu âm nhạc (Key) được gán nhãn từ 0 đến 11</a:t>
            </a:r>
            <a:endParaRPr lang="en-US" sz="1400" dirty="0">
              <a:latin typeface="Times New Roman" panose="02020603050405020304" pitchFamily="18" charset="0"/>
              <a:cs typeface="Times New Roman" panose="02020603050405020304" pitchFamily="18" charset="0"/>
            </a:endParaRPr>
          </a:p>
        </p:txBody>
      </p:sp>
      <p:sp>
        <p:nvSpPr>
          <p:cNvPr id="6" name="Text 4"/>
          <p:cNvSpPr/>
          <p:nvPr/>
        </p:nvSpPr>
        <p:spPr>
          <a:xfrm>
            <a:off x="637342" y="3034308"/>
            <a:ext cx="7835622" cy="582930"/>
          </a:xfrm>
          <a:prstGeom prst="rect">
            <a:avLst/>
          </a:prstGeom>
          <a:noFill/>
          <a:ln/>
        </p:spPr>
        <p:txBody>
          <a:bodyPr wrap="square" lIns="0" tIns="0" rIns="0" bIns="0" rtlCol="0" anchor="t"/>
          <a:lstStyle/>
          <a:p>
            <a:pPr marL="0" indent="0" algn="l">
              <a:lnSpc>
                <a:spcPts val="2250"/>
              </a:lnSpc>
              <a:buNone/>
            </a:pPr>
            <a:r>
              <a:rPr lang="en-US" sz="1400" dirty="0">
                <a:latin typeface="Times New Roman" panose="02020603050405020304" pitchFamily="18" charset="0"/>
                <a:ea typeface="Open Sans" pitchFamily="34" charset="-122"/>
                <a:cs typeface="Times New Roman" panose="02020603050405020304" pitchFamily="18" charset="0"/>
              </a:rPr>
              <a:t>Mâu thuẫn: Về mặt số học, 0 và 11 cách nhau rất xa. Nhưng về mặt âm nhạc (vòng tròn bậc 5), nốt số 0 (C) và nốt số 11 (B) nằm ngay cạnh nhau</a:t>
            </a:r>
            <a:endParaRPr lang="en-US" sz="1400" dirty="0">
              <a:latin typeface="Times New Roman" panose="02020603050405020304" pitchFamily="18" charset="0"/>
              <a:cs typeface="Times New Roman" panose="02020603050405020304" pitchFamily="18" charset="0"/>
            </a:endParaRPr>
          </a:p>
        </p:txBody>
      </p:sp>
      <p:sp>
        <p:nvSpPr>
          <p:cNvPr id="7" name="Text 5"/>
          <p:cNvSpPr/>
          <p:nvPr/>
        </p:nvSpPr>
        <p:spPr>
          <a:xfrm>
            <a:off x="637342" y="3781068"/>
            <a:ext cx="7835622" cy="291465"/>
          </a:xfrm>
          <a:prstGeom prst="rect">
            <a:avLst/>
          </a:prstGeom>
          <a:noFill/>
          <a:ln/>
        </p:spPr>
        <p:txBody>
          <a:bodyPr wrap="none" lIns="0" tIns="0" rIns="0" bIns="0" rtlCol="0" anchor="t"/>
          <a:lstStyle/>
          <a:p>
            <a:pPr marL="0" indent="0" algn="l">
              <a:lnSpc>
                <a:spcPts val="2250"/>
              </a:lnSpc>
              <a:buNone/>
            </a:pPr>
            <a:r>
              <a:rPr lang="en-US" sz="1400" dirty="0">
                <a:latin typeface="Times New Roman" panose="02020603050405020304" pitchFamily="18" charset="0"/>
                <a:ea typeface="Open Sans" pitchFamily="34" charset="-122"/>
                <a:cs typeface="Times New Roman" panose="02020603050405020304" pitchFamily="18" charset="0"/>
              </a:rPr>
              <a:t>Hậu quả: Mô hình máy học sẽ hiểu sai mối quan hệ khoảng cách này</a:t>
            </a:r>
            <a:endParaRPr lang="en-US" sz="1400" dirty="0">
              <a:latin typeface="Times New Roman" panose="02020603050405020304" pitchFamily="18" charset="0"/>
              <a:cs typeface="Times New Roman" panose="02020603050405020304" pitchFamily="18" charset="0"/>
            </a:endParaRPr>
          </a:p>
        </p:txBody>
      </p:sp>
      <p:sp>
        <p:nvSpPr>
          <p:cNvPr id="8" name="Text 6"/>
          <p:cNvSpPr/>
          <p:nvPr/>
        </p:nvSpPr>
        <p:spPr>
          <a:xfrm>
            <a:off x="637342" y="4254579"/>
            <a:ext cx="3346728" cy="284559"/>
          </a:xfrm>
          <a:prstGeom prst="rect">
            <a:avLst/>
          </a:prstGeom>
          <a:noFill/>
          <a:ln/>
        </p:spPr>
        <p:txBody>
          <a:bodyPr wrap="none" lIns="0" tIns="0" rIns="0" bIns="0" rtlCol="0" anchor="t"/>
          <a:lstStyle/>
          <a:p>
            <a:pPr marL="0" indent="0" algn="l">
              <a:lnSpc>
                <a:spcPts val="2200"/>
              </a:lnSpc>
              <a:buNone/>
            </a:pPr>
            <a:r>
              <a:rPr lang="en-US" sz="1750" b="1" dirty="0">
                <a:latin typeface="Times New Roman" panose="02020603050405020304" pitchFamily="18" charset="0"/>
                <a:ea typeface="Unbounded Bold" pitchFamily="34" charset="-122"/>
                <a:cs typeface="Times New Roman" panose="02020603050405020304" pitchFamily="18" charset="0"/>
              </a:rPr>
              <a:t>Giải pháp (The Solution)</a:t>
            </a:r>
            <a:endParaRPr lang="en-US" sz="1750" dirty="0">
              <a:latin typeface="Times New Roman" panose="02020603050405020304" pitchFamily="18" charset="0"/>
              <a:cs typeface="Times New Roman" panose="02020603050405020304" pitchFamily="18" charset="0"/>
            </a:endParaRPr>
          </a:p>
        </p:txBody>
      </p:sp>
      <p:sp>
        <p:nvSpPr>
          <p:cNvPr id="9" name="Text 7"/>
          <p:cNvSpPr/>
          <p:nvPr/>
        </p:nvSpPr>
        <p:spPr>
          <a:xfrm>
            <a:off x="637342" y="4721185"/>
            <a:ext cx="7835622" cy="291465"/>
          </a:xfrm>
          <a:prstGeom prst="rect">
            <a:avLst/>
          </a:prstGeom>
          <a:noFill/>
          <a:ln/>
        </p:spPr>
        <p:txBody>
          <a:bodyPr wrap="none" lIns="0" tIns="0" rIns="0" bIns="0" rtlCol="0" anchor="t"/>
          <a:lstStyle/>
          <a:p>
            <a:pPr marL="0" indent="0" algn="l">
              <a:lnSpc>
                <a:spcPts val="2250"/>
              </a:lnSpc>
              <a:buNone/>
            </a:pPr>
            <a:r>
              <a:rPr lang="en-US" sz="1400" dirty="0">
                <a:latin typeface="Times New Roman" panose="02020603050405020304" pitchFamily="18" charset="0"/>
                <a:ea typeface="Open Sans" pitchFamily="34" charset="-122"/>
                <a:cs typeface="Times New Roman" panose="02020603050405020304" pitchFamily="18" charset="0"/>
              </a:rPr>
              <a:t>Ánh xạ biến Key sang hệ tọa độ không gian 2 chiều (Cartesian) sử dụng Sin và Cos</a:t>
            </a:r>
            <a:endParaRPr lang="en-US" sz="1400" dirty="0">
              <a:latin typeface="Times New Roman" panose="02020603050405020304" pitchFamily="18" charset="0"/>
              <a:cs typeface="Times New Roman" panose="02020603050405020304" pitchFamily="18" charset="0"/>
            </a:endParaRPr>
          </a:p>
        </p:txBody>
      </p:sp>
      <p:sp>
        <p:nvSpPr>
          <p:cNvPr id="10" name="Text 8"/>
          <p:cNvSpPr/>
          <p:nvPr/>
        </p:nvSpPr>
        <p:spPr>
          <a:xfrm>
            <a:off x="637342" y="5243036"/>
            <a:ext cx="7835622" cy="312658"/>
          </a:xfrm>
          <a:prstGeom prst="rect">
            <a:avLst/>
          </a:prstGeom>
          <a:noFill/>
          <a:ln/>
        </p:spPr>
        <p:txBody>
          <a:bodyPr wrap="none" lIns="0" tIns="0" rIns="0" bIns="0" rtlCol="0" anchor="t"/>
          <a:lstStyle/>
          <a:p>
            <a:pPr marL="0" indent="0" algn="l">
              <a:lnSpc>
                <a:spcPts val="2550"/>
              </a:lnSpc>
              <a:buNone/>
            </a:pPr>
            <a:endParaRPr lang="en-US" sz="1600" dirty="0">
              <a:latin typeface="Times New Roman" panose="02020603050405020304" pitchFamily="18" charset="0"/>
              <a:cs typeface="Times New Roman" panose="02020603050405020304" pitchFamily="18" charset="0"/>
            </a:endParaRPr>
          </a:p>
        </p:txBody>
      </p:sp>
      <p:pic>
        <p:nvPicPr>
          <p:cNvPr id="11" name="Image 0" descr="preencoded.png"/>
          <p:cNvPicPr>
            <a:picLocks noChangeAspect="1"/>
          </p:cNvPicPr>
          <p:nvPr/>
        </p:nvPicPr>
        <p:blipFill>
          <a:blip r:embed="rId3"/>
          <a:stretch>
            <a:fillRect/>
          </a:stretch>
        </p:blipFill>
        <p:spPr>
          <a:xfrm>
            <a:off x="637342" y="5243036"/>
            <a:ext cx="7835622" cy="312658"/>
          </a:xfrm>
          <a:prstGeom prst="rect">
            <a:avLst/>
          </a:prstGeom>
        </p:spPr>
      </p:pic>
      <p:sp>
        <p:nvSpPr>
          <p:cNvPr id="12" name="Text 9"/>
          <p:cNvSpPr/>
          <p:nvPr/>
        </p:nvSpPr>
        <p:spPr>
          <a:xfrm>
            <a:off x="637342" y="5786080"/>
            <a:ext cx="3080742" cy="284559"/>
          </a:xfrm>
          <a:prstGeom prst="rect">
            <a:avLst/>
          </a:prstGeom>
          <a:noFill/>
          <a:ln/>
        </p:spPr>
        <p:txBody>
          <a:bodyPr wrap="none" lIns="0" tIns="0" rIns="0" bIns="0" rtlCol="0" anchor="t"/>
          <a:lstStyle/>
          <a:p>
            <a:pPr marL="0" indent="0" algn="l">
              <a:lnSpc>
                <a:spcPts val="2200"/>
              </a:lnSpc>
              <a:buNone/>
            </a:pPr>
            <a:r>
              <a:rPr lang="en-US" sz="1750" b="1" dirty="0">
                <a:latin typeface="Times New Roman" panose="02020603050405020304" pitchFamily="18" charset="0"/>
                <a:ea typeface="Unbounded Bold" pitchFamily="34" charset="-122"/>
                <a:cs typeface="Times New Roman" panose="02020603050405020304" pitchFamily="18" charset="0"/>
              </a:rPr>
              <a:t>Kết quả (Visual Proof)</a:t>
            </a:r>
            <a:endParaRPr lang="en-US" sz="1750" dirty="0">
              <a:latin typeface="Times New Roman" panose="02020603050405020304" pitchFamily="18" charset="0"/>
              <a:cs typeface="Times New Roman" panose="02020603050405020304" pitchFamily="18" charset="0"/>
            </a:endParaRPr>
          </a:p>
        </p:txBody>
      </p:sp>
      <p:sp>
        <p:nvSpPr>
          <p:cNvPr id="13" name="Text 10"/>
          <p:cNvSpPr/>
          <p:nvPr/>
        </p:nvSpPr>
        <p:spPr>
          <a:xfrm>
            <a:off x="637342" y="6252686"/>
            <a:ext cx="7835622" cy="582930"/>
          </a:xfrm>
          <a:prstGeom prst="rect">
            <a:avLst/>
          </a:prstGeom>
          <a:noFill/>
          <a:ln/>
        </p:spPr>
        <p:txBody>
          <a:bodyPr wrap="square" lIns="0" tIns="0" rIns="0" bIns="0" rtlCol="0" anchor="t"/>
          <a:lstStyle/>
          <a:p>
            <a:pPr marL="0" indent="0" algn="l">
              <a:lnSpc>
                <a:spcPts val="2250"/>
              </a:lnSpc>
              <a:buNone/>
            </a:pPr>
            <a:r>
              <a:rPr lang="en-US" sz="1400" dirty="0">
                <a:latin typeface="Times New Roman" panose="02020603050405020304" pitchFamily="18" charset="0"/>
                <a:ea typeface="Open Sans" pitchFamily="34" charset="-122"/>
                <a:cs typeface="Times New Roman" panose="02020603050405020304" pitchFamily="18" charset="0"/>
              </a:rPr>
              <a:t>Các nốt nhạc tạo thành một Vòng tròn khép kín. Khoảng cách giữa điểm đầu (0) và điểm cuối (11) giờ đây đã liền kề nhau → Mô hình hiểu đúng bản chất dữ liệu</a:t>
            </a:r>
            <a:endParaRPr lang="en-US" sz="1400" dirty="0">
              <a:latin typeface="Times New Roman" panose="02020603050405020304" pitchFamily="18" charset="0"/>
              <a:cs typeface="Times New Roman" panose="02020603050405020304" pitchFamily="18" charset="0"/>
            </a:endParaRPr>
          </a:p>
        </p:txBody>
      </p:sp>
      <p:pic>
        <p:nvPicPr>
          <p:cNvPr id="14" name="Image 1" descr="preencoded.png"/>
          <p:cNvPicPr>
            <a:picLocks noChangeAspect="1"/>
          </p:cNvPicPr>
          <p:nvPr/>
        </p:nvPicPr>
        <p:blipFill>
          <a:blip r:embed="rId4"/>
          <a:stretch>
            <a:fillRect/>
          </a:stretch>
        </p:blipFill>
        <p:spPr>
          <a:xfrm>
            <a:off x="8924925" y="2135148"/>
            <a:ext cx="5075634" cy="5019437"/>
          </a:xfrm>
          <a:prstGeom prst="rect">
            <a:avLst/>
          </a:prstGeom>
        </p:spPr>
      </p:pic>
      <p:sp>
        <p:nvSpPr>
          <p:cNvPr id="15" name="Text 11"/>
          <p:cNvSpPr/>
          <p:nvPr/>
        </p:nvSpPr>
        <p:spPr>
          <a:xfrm>
            <a:off x="8924925" y="7810262"/>
            <a:ext cx="5075634" cy="291465"/>
          </a:xfrm>
          <a:prstGeom prst="rect">
            <a:avLst/>
          </a:prstGeom>
          <a:noFill/>
          <a:ln/>
        </p:spPr>
        <p:txBody>
          <a:bodyPr wrap="none" lIns="0" tIns="0" rIns="0" bIns="0" rtlCol="0" anchor="t"/>
          <a:lstStyle/>
          <a:p>
            <a:pPr marL="0" indent="0" algn="l">
              <a:lnSpc>
                <a:spcPts val="2250"/>
              </a:lnSpc>
              <a:buNone/>
            </a:pPr>
            <a:endParaRPr lang="en-US"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724852" y="569595"/>
            <a:ext cx="13180695" cy="842129"/>
          </a:xfrm>
          <a:prstGeom prst="rect">
            <a:avLst/>
          </a:prstGeom>
          <a:noFill/>
          <a:ln/>
        </p:spPr>
        <p:txBody>
          <a:bodyPr wrap="square" lIns="0" tIns="0" rIns="0" bIns="0" rtlCol="0" anchor="t"/>
          <a:lstStyle/>
          <a:p>
            <a:pPr marL="0" indent="0" algn="l">
              <a:lnSpc>
                <a:spcPts val="5050"/>
              </a:lnSpc>
              <a:buNone/>
            </a:pPr>
            <a:r>
              <a:rPr lang="en-US" sz="4050" b="1" dirty="0">
                <a:latin typeface="Times New Roman" panose="02020603050405020304" pitchFamily="18" charset="0"/>
                <a:ea typeface="Unbounded Bold" pitchFamily="34" charset="-122"/>
                <a:cs typeface="Times New Roman" panose="02020603050405020304" pitchFamily="18" charset="0"/>
              </a:rPr>
              <a:t>Tạo biến tương tác (Interaction Features)</a:t>
            </a:r>
            <a:endParaRPr lang="en-US" sz="4050" dirty="0">
              <a:latin typeface="Times New Roman" panose="02020603050405020304" pitchFamily="18" charset="0"/>
              <a:cs typeface="Times New Roman" panose="02020603050405020304" pitchFamily="18" charset="0"/>
            </a:endParaRPr>
          </a:p>
        </p:txBody>
      </p:sp>
      <p:sp>
        <p:nvSpPr>
          <p:cNvPr id="3" name="Text 1"/>
          <p:cNvSpPr/>
          <p:nvPr/>
        </p:nvSpPr>
        <p:spPr>
          <a:xfrm>
            <a:off x="724852" y="2278261"/>
            <a:ext cx="13180695" cy="331470"/>
          </a:xfrm>
          <a:prstGeom prst="rect">
            <a:avLst/>
          </a:prstGeom>
          <a:noFill/>
          <a:ln/>
        </p:spPr>
        <p:txBody>
          <a:bodyPr wrap="none" lIns="0" tIns="0" rIns="0" bIns="0" rtlCol="0" anchor="t"/>
          <a:lstStyle/>
          <a:p>
            <a:pPr marL="0" indent="0" algn="l">
              <a:lnSpc>
                <a:spcPts val="2600"/>
              </a:lnSpc>
              <a:buNone/>
            </a:pPr>
            <a:r>
              <a:rPr lang="en-US" sz="1600" dirty="0">
                <a:latin typeface="Times New Roman" panose="02020603050405020304" pitchFamily="18" charset="0"/>
                <a:ea typeface="Open Sans" pitchFamily="34" charset="-122"/>
                <a:cs typeface="Times New Roman" panose="02020603050405020304" pitchFamily="18" charset="0"/>
              </a:rPr>
              <a:t>Kết hợp các biến có tương quan mạnh để tạo ra đặc trưng mới mang nhiều thông tin hơn.</a:t>
            </a:r>
            <a:endParaRPr lang="en-US" sz="1600" dirty="0">
              <a:latin typeface="Times New Roman" panose="02020603050405020304" pitchFamily="18" charset="0"/>
              <a:cs typeface="Times New Roman" panose="02020603050405020304" pitchFamily="18" charset="0"/>
            </a:endParaRPr>
          </a:p>
        </p:txBody>
      </p:sp>
      <p:sp>
        <p:nvSpPr>
          <p:cNvPr id="4" name="Shape 2"/>
          <p:cNvSpPr/>
          <p:nvPr/>
        </p:nvSpPr>
        <p:spPr>
          <a:xfrm>
            <a:off x="724852" y="2842736"/>
            <a:ext cx="4255532" cy="2938343"/>
          </a:xfrm>
          <a:prstGeom prst="roundRect">
            <a:avLst>
              <a:gd name="adj" fmla="val 2961"/>
            </a:avLst>
          </a:prstGeom>
          <a:solidFill>
            <a:srgbClr val="D6F5EE"/>
          </a:solidFill>
          <a:ln w="7620">
            <a:solidFill>
              <a:srgbClr val="BCDBD4"/>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5" name="Text 3"/>
          <p:cNvSpPr/>
          <p:nvPr/>
        </p:nvSpPr>
        <p:spPr>
          <a:xfrm>
            <a:off x="939522" y="3057406"/>
            <a:ext cx="3826193" cy="647224"/>
          </a:xfrm>
          <a:prstGeom prst="rect">
            <a:avLst/>
          </a:prstGeom>
          <a:noFill/>
          <a:ln/>
        </p:spPr>
        <p:txBody>
          <a:bodyPr wrap="square" lIns="0" tIns="0" rIns="0" bIns="0" rtlCol="0" anchor="t"/>
          <a:lstStyle/>
          <a:p>
            <a:pPr marL="0" indent="0" algn="l">
              <a:lnSpc>
                <a:spcPts val="2500"/>
              </a:lnSpc>
              <a:buNone/>
            </a:pPr>
            <a:r>
              <a:rPr lang="en-US" sz="2000" b="1" dirty="0">
                <a:latin typeface="Times New Roman" panose="02020603050405020304" pitchFamily="18" charset="0"/>
                <a:ea typeface="Unbounded Bold" pitchFamily="34" charset="-122"/>
                <a:cs typeface="Times New Roman" panose="02020603050405020304" pitchFamily="18" charset="0"/>
              </a:rPr>
              <a:t>Cơ sở thực tiễn (Rationale)</a:t>
            </a:r>
            <a:endParaRPr lang="en-US" sz="2000" dirty="0">
              <a:latin typeface="Times New Roman" panose="02020603050405020304" pitchFamily="18" charset="0"/>
              <a:cs typeface="Times New Roman" panose="02020603050405020304" pitchFamily="18" charset="0"/>
            </a:endParaRPr>
          </a:p>
        </p:txBody>
      </p:sp>
      <p:sp>
        <p:nvSpPr>
          <p:cNvPr id="6" name="Text 4"/>
          <p:cNvSpPr/>
          <p:nvPr/>
        </p:nvSpPr>
        <p:spPr>
          <a:xfrm>
            <a:off x="939522" y="3828812"/>
            <a:ext cx="3826193" cy="994410"/>
          </a:xfrm>
          <a:prstGeom prst="rect">
            <a:avLst/>
          </a:prstGeom>
          <a:noFill/>
          <a:ln/>
        </p:spPr>
        <p:txBody>
          <a:bodyPr wrap="square" lIns="0" tIns="0" rIns="0" bIns="0" rtlCol="0" anchor="t"/>
          <a:lstStyle/>
          <a:p>
            <a:pPr marL="342900" indent="-342900" algn="l">
              <a:lnSpc>
                <a:spcPts val="2600"/>
              </a:lnSpc>
              <a:buSzPct val="100000"/>
              <a:buChar char="•"/>
            </a:pPr>
            <a:r>
              <a:rPr lang="en-US" sz="1600" dirty="0">
                <a:latin typeface="Times New Roman" panose="02020603050405020304" pitchFamily="18" charset="0"/>
                <a:ea typeface="Open Sans" pitchFamily="34" charset="-122"/>
                <a:cs typeface="Times New Roman" panose="02020603050405020304" pitchFamily="18" charset="0"/>
              </a:rPr>
              <a:t>Dựa trên EDA, cặp biến Energy và Loudness có tương quan mạnh nhất (0.76)</a:t>
            </a:r>
            <a:endParaRPr lang="en-US" sz="1600" dirty="0">
              <a:latin typeface="Times New Roman" panose="02020603050405020304" pitchFamily="18" charset="0"/>
              <a:cs typeface="Times New Roman" panose="02020603050405020304" pitchFamily="18" charset="0"/>
            </a:endParaRPr>
          </a:p>
        </p:txBody>
      </p:sp>
      <p:sp>
        <p:nvSpPr>
          <p:cNvPr id="7" name="Text 5"/>
          <p:cNvSpPr/>
          <p:nvPr/>
        </p:nvSpPr>
        <p:spPr>
          <a:xfrm>
            <a:off x="939522" y="4895612"/>
            <a:ext cx="3826193" cy="662940"/>
          </a:xfrm>
          <a:prstGeom prst="rect">
            <a:avLst/>
          </a:prstGeom>
          <a:noFill/>
          <a:ln/>
        </p:spPr>
        <p:txBody>
          <a:bodyPr wrap="square" lIns="0" tIns="0" rIns="0" bIns="0" rtlCol="0" anchor="t"/>
          <a:lstStyle/>
          <a:p>
            <a:pPr marL="342900" indent="-342900" algn="l">
              <a:lnSpc>
                <a:spcPts val="2600"/>
              </a:lnSpc>
              <a:buSzPct val="100000"/>
              <a:buChar char="•"/>
            </a:pPr>
            <a:r>
              <a:rPr lang="en-US" sz="1600" dirty="0">
                <a:latin typeface="Times New Roman" panose="02020603050405020304" pitchFamily="18" charset="0"/>
                <a:ea typeface="Open Sans" pitchFamily="34" charset="-122"/>
                <a:cs typeface="Times New Roman" panose="02020603050405020304" pitchFamily="18" charset="0"/>
              </a:rPr>
              <a:t>Đây là hai yếu tố then chốt để định hình "sức nặng" của bài hát</a:t>
            </a:r>
            <a:endParaRPr lang="en-US" sz="1600" dirty="0">
              <a:latin typeface="Times New Roman" panose="02020603050405020304" pitchFamily="18" charset="0"/>
              <a:cs typeface="Times New Roman" panose="02020603050405020304" pitchFamily="18" charset="0"/>
            </a:endParaRPr>
          </a:p>
        </p:txBody>
      </p:sp>
      <p:sp>
        <p:nvSpPr>
          <p:cNvPr id="8" name="Shape 6"/>
          <p:cNvSpPr/>
          <p:nvPr/>
        </p:nvSpPr>
        <p:spPr>
          <a:xfrm>
            <a:off x="5187434" y="2842736"/>
            <a:ext cx="4255532" cy="2938343"/>
          </a:xfrm>
          <a:prstGeom prst="roundRect">
            <a:avLst>
              <a:gd name="adj" fmla="val 2961"/>
            </a:avLst>
          </a:prstGeom>
          <a:solidFill>
            <a:srgbClr val="D6F5EE"/>
          </a:solidFill>
          <a:ln w="7620">
            <a:solidFill>
              <a:srgbClr val="BCDBD4"/>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9" name="Text 7"/>
          <p:cNvSpPr/>
          <p:nvPr/>
        </p:nvSpPr>
        <p:spPr>
          <a:xfrm>
            <a:off x="5402104" y="3057406"/>
            <a:ext cx="3001328" cy="323612"/>
          </a:xfrm>
          <a:prstGeom prst="rect">
            <a:avLst/>
          </a:prstGeom>
          <a:noFill/>
          <a:ln/>
        </p:spPr>
        <p:txBody>
          <a:bodyPr wrap="none" lIns="0" tIns="0" rIns="0" bIns="0" rtlCol="0" anchor="t"/>
          <a:lstStyle/>
          <a:p>
            <a:pPr marL="0" indent="0" algn="l">
              <a:lnSpc>
                <a:spcPts val="2500"/>
              </a:lnSpc>
              <a:buNone/>
            </a:pPr>
            <a:r>
              <a:rPr lang="en-US" sz="2000" b="1" dirty="0">
                <a:latin typeface="Times New Roman" panose="02020603050405020304" pitchFamily="18" charset="0"/>
                <a:ea typeface="Unbounded Bold" pitchFamily="34" charset="-122"/>
                <a:cs typeface="Times New Roman" panose="02020603050405020304" pitchFamily="18" charset="0"/>
              </a:rPr>
              <a:t>Công thức biến đổi</a:t>
            </a:r>
            <a:endParaRPr lang="en-US" sz="2000" dirty="0">
              <a:latin typeface="Times New Roman" panose="02020603050405020304" pitchFamily="18" charset="0"/>
              <a:cs typeface="Times New Roman" panose="02020603050405020304" pitchFamily="18" charset="0"/>
            </a:endParaRPr>
          </a:p>
        </p:txBody>
      </p:sp>
      <p:sp>
        <p:nvSpPr>
          <p:cNvPr id="10" name="Text 8"/>
          <p:cNvSpPr/>
          <p:nvPr/>
        </p:nvSpPr>
        <p:spPr>
          <a:xfrm>
            <a:off x="5402104" y="3643074"/>
            <a:ext cx="3826193" cy="706993"/>
          </a:xfrm>
          <a:prstGeom prst="rect">
            <a:avLst/>
          </a:prstGeom>
          <a:noFill/>
          <a:ln/>
        </p:spPr>
        <p:txBody>
          <a:bodyPr wrap="square" lIns="0" tIns="0" rIns="0" bIns="0" rtlCol="0" anchor="t"/>
          <a:lstStyle/>
          <a:p>
            <a:pPr marL="0" indent="0" algn="l">
              <a:lnSpc>
                <a:spcPts val="2900"/>
              </a:lnSpc>
              <a:buNone/>
            </a:pPr>
            <a:endParaRPr lang="en-US" sz="1800" dirty="0">
              <a:latin typeface="Times New Roman" panose="02020603050405020304" pitchFamily="18" charset="0"/>
              <a:cs typeface="Times New Roman" panose="02020603050405020304" pitchFamily="18" charset="0"/>
            </a:endParaRPr>
          </a:p>
        </p:txBody>
      </p:sp>
      <p:pic>
        <p:nvPicPr>
          <p:cNvPr id="11" name="Image 0" descr="preencoded.png"/>
          <p:cNvPicPr>
            <a:picLocks noChangeAspect="1"/>
          </p:cNvPicPr>
          <p:nvPr/>
        </p:nvPicPr>
        <p:blipFill>
          <a:blip r:embed="rId3"/>
          <a:stretch>
            <a:fillRect/>
          </a:stretch>
        </p:blipFill>
        <p:spPr>
          <a:xfrm>
            <a:off x="5402104" y="3643074"/>
            <a:ext cx="3826193" cy="706993"/>
          </a:xfrm>
          <a:prstGeom prst="rect">
            <a:avLst/>
          </a:prstGeom>
        </p:spPr>
      </p:pic>
      <p:sp>
        <p:nvSpPr>
          <p:cNvPr id="12" name="Shape 9"/>
          <p:cNvSpPr/>
          <p:nvPr/>
        </p:nvSpPr>
        <p:spPr>
          <a:xfrm>
            <a:off x="9650016" y="2842736"/>
            <a:ext cx="4255532" cy="2938343"/>
          </a:xfrm>
          <a:prstGeom prst="roundRect">
            <a:avLst>
              <a:gd name="adj" fmla="val 2961"/>
            </a:avLst>
          </a:prstGeom>
          <a:solidFill>
            <a:srgbClr val="D6F5EE"/>
          </a:solidFill>
          <a:ln w="7620">
            <a:solidFill>
              <a:srgbClr val="BCDBD4"/>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13" name="Text 10"/>
          <p:cNvSpPr/>
          <p:nvPr/>
        </p:nvSpPr>
        <p:spPr>
          <a:xfrm>
            <a:off x="9864685" y="3057406"/>
            <a:ext cx="3083362" cy="323612"/>
          </a:xfrm>
          <a:prstGeom prst="rect">
            <a:avLst/>
          </a:prstGeom>
          <a:noFill/>
          <a:ln/>
        </p:spPr>
        <p:txBody>
          <a:bodyPr wrap="none" lIns="0" tIns="0" rIns="0" bIns="0" rtlCol="0" anchor="t"/>
          <a:lstStyle/>
          <a:p>
            <a:pPr marL="0" indent="0" algn="l">
              <a:lnSpc>
                <a:spcPts val="2500"/>
              </a:lnSpc>
              <a:buNone/>
            </a:pPr>
            <a:r>
              <a:rPr lang="en-US" sz="2000" b="1" dirty="0">
                <a:latin typeface="Times New Roman" panose="02020603050405020304" pitchFamily="18" charset="0"/>
                <a:ea typeface="Unbounded Bold" pitchFamily="34" charset="-122"/>
                <a:cs typeface="Times New Roman" panose="02020603050405020304" pitchFamily="18" charset="0"/>
              </a:rPr>
              <a:t>Mục đích (Purpose)</a:t>
            </a:r>
            <a:endParaRPr lang="en-US" sz="2000" dirty="0">
              <a:latin typeface="Times New Roman" panose="02020603050405020304" pitchFamily="18" charset="0"/>
              <a:cs typeface="Times New Roman" panose="02020603050405020304" pitchFamily="18" charset="0"/>
            </a:endParaRPr>
          </a:p>
        </p:txBody>
      </p:sp>
      <p:sp>
        <p:nvSpPr>
          <p:cNvPr id="14" name="Text 11"/>
          <p:cNvSpPr/>
          <p:nvPr/>
        </p:nvSpPr>
        <p:spPr>
          <a:xfrm>
            <a:off x="9864685" y="3505200"/>
            <a:ext cx="3826193" cy="662940"/>
          </a:xfrm>
          <a:prstGeom prst="rect">
            <a:avLst/>
          </a:prstGeom>
          <a:noFill/>
          <a:ln/>
        </p:spPr>
        <p:txBody>
          <a:bodyPr wrap="square" lIns="0" tIns="0" rIns="0" bIns="0" rtlCol="0" anchor="t"/>
          <a:lstStyle/>
          <a:p>
            <a:pPr marL="342900" indent="-342900" algn="l">
              <a:lnSpc>
                <a:spcPts val="2600"/>
              </a:lnSpc>
              <a:buSzPct val="100000"/>
              <a:buChar char="•"/>
            </a:pPr>
            <a:r>
              <a:rPr lang="en-US" sz="1600" dirty="0">
                <a:latin typeface="Times New Roman" panose="02020603050405020304" pitchFamily="18" charset="0"/>
                <a:ea typeface="Open Sans" pitchFamily="34" charset="-122"/>
                <a:cs typeface="Times New Roman" panose="02020603050405020304" pitchFamily="18" charset="0"/>
              </a:rPr>
              <a:t>Bắt trọn mối quan hệ cộng hưởng giữa độ to và năng lượng</a:t>
            </a:r>
            <a:endParaRPr lang="en-US" sz="1600" dirty="0">
              <a:latin typeface="Times New Roman" panose="02020603050405020304" pitchFamily="18" charset="0"/>
              <a:cs typeface="Times New Roman" panose="02020603050405020304" pitchFamily="18" charset="0"/>
            </a:endParaRPr>
          </a:p>
        </p:txBody>
      </p:sp>
      <p:sp>
        <p:nvSpPr>
          <p:cNvPr id="15" name="Text 12"/>
          <p:cNvSpPr/>
          <p:nvPr/>
        </p:nvSpPr>
        <p:spPr>
          <a:xfrm>
            <a:off x="9864685" y="4240530"/>
            <a:ext cx="3826193" cy="1325880"/>
          </a:xfrm>
          <a:prstGeom prst="rect">
            <a:avLst/>
          </a:prstGeom>
          <a:noFill/>
          <a:ln/>
        </p:spPr>
        <p:txBody>
          <a:bodyPr wrap="square" lIns="0" tIns="0" rIns="0" bIns="0" rtlCol="0" anchor="t"/>
          <a:lstStyle/>
          <a:p>
            <a:pPr marL="342900" indent="-342900" algn="l">
              <a:lnSpc>
                <a:spcPts val="2600"/>
              </a:lnSpc>
              <a:buSzPct val="100000"/>
              <a:buChar char="•"/>
            </a:pPr>
            <a:r>
              <a:rPr lang="en-US" sz="1600" dirty="0">
                <a:latin typeface="Times New Roman" panose="02020603050405020304" pitchFamily="18" charset="0"/>
                <a:ea typeface="Open Sans" pitchFamily="34" charset="-122"/>
                <a:cs typeface="Times New Roman" panose="02020603050405020304" pitchFamily="18" charset="0"/>
              </a:rPr>
              <a:t>Giúp mô hình phân biệt rõ các dòng nhạc "mạnh" (Rock, Metal) và "nhẹ" (Acoustic, Jazz) hiệu quả hơn là dùng biến lẻ</a:t>
            </a:r>
            <a:endParaRPr lang="en-US" sz="1600" dirty="0">
              <a:latin typeface="Times New Roman" panose="02020603050405020304" pitchFamily="18" charset="0"/>
              <a:cs typeface="Times New Roman" panose="02020603050405020304" pitchFamily="18" charset="0"/>
            </a:endParaRPr>
          </a:p>
        </p:txBody>
      </p:sp>
      <p:pic>
        <p:nvPicPr>
          <p:cNvPr id="16" name="Image 1" descr="preencoded.png"/>
          <p:cNvPicPr>
            <a:picLocks noChangeAspect="1"/>
          </p:cNvPicPr>
          <p:nvPr/>
        </p:nvPicPr>
        <p:blipFill>
          <a:blip r:embed="rId4"/>
          <a:stretch>
            <a:fillRect/>
          </a:stretch>
        </p:blipFill>
        <p:spPr>
          <a:xfrm>
            <a:off x="724852" y="6024359"/>
            <a:ext cx="13180694" cy="165032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489823" y="384810"/>
            <a:ext cx="6436757" cy="437317"/>
          </a:xfrm>
          <a:prstGeom prst="rect">
            <a:avLst/>
          </a:prstGeom>
          <a:noFill/>
          <a:ln/>
        </p:spPr>
        <p:txBody>
          <a:bodyPr wrap="none" lIns="0" tIns="0" rIns="0" bIns="0" rtlCol="0" anchor="t"/>
          <a:lstStyle/>
          <a:p>
            <a:pPr marL="0" indent="0" algn="l">
              <a:lnSpc>
                <a:spcPts val="3400"/>
              </a:lnSpc>
              <a:buNone/>
            </a:pPr>
            <a:r>
              <a:rPr lang="en-US" sz="2750" b="1" dirty="0">
                <a:latin typeface="Times New Roman" panose="02020603050405020304" pitchFamily="18" charset="0"/>
                <a:ea typeface="Unbounded Bold" pitchFamily="34" charset="-122"/>
                <a:cs typeface="Times New Roman" panose="02020603050405020304" pitchFamily="18" charset="0"/>
              </a:rPr>
              <a:t>Tạo biến tỷ lệ (Ratio Features)</a:t>
            </a:r>
            <a:endParaRPr lang="en-US" sz="2750" dirty="0">
              <a:latin typeface="Times New Roman" panose="02020603050405020304" pitchFamily="18" charset="0"/>
              <a:cs typeface="Times New Roman" panose="02020603050405020304" pitchFamily="18" charset="0"/>
            </a:endParaRPr>
          </a:p>
        </p:txBody>
      </p:sp>
      <p:sp>
        <p:nvSpPr>
          <p:cNvPr id="3" name="Text 1"/>
          <p:cNvSpPr/>
          <p:nvPr/>
        </p:nvSpPr>
        <p:spPr>
          <a:xfrm>
            <a:off x="489823" y="1102043"/>
            <a:ext cx="13650754" cy="223957"/>
          </a:xfrm>
          <a:prstGeom prst="rect">
            <a:avLst/>
          </a:prstGeom>
          <a:noFill/>
          <a:ln/>
        </p:spPr>
        <p:txBody>
          <a:bodyPr wrap="none" lIns="0" tIns="0" rIns="0" bIns="0" rtlCol="0" anchor="t"/>
          <a:lstStyle/>
          <a:p>
            <a:pPr marL="0" indent="0" algn="l">
              <a:lnSpc>
                <a:spcPts val="1750"/>
              </a:lnSpc>
              <a:buNone/>
            </a:pPr>
            <a:r>
              <a:rPr lang="en-US" sz="1100" dirty="0">
                <a:latin typeface="Times New Roman" panose="02020603050405020304" pitchFamily="18" charset="0"/>
                <a:ea typeface="Open Sans" pitchFamily="34" charset="-122"/>
                <a:cs typeface="Times New Roman" panose="02020603050405020304" pitchFamily="18" charset="0"/>
              </a:rPr>
              <a:t>Tạo ra các biến tỷ lệ để làm nổi bật sự đối lập giữa các đặc trưng âm nhạc.</a:t>
            </a:r>
            <a:endParaRPr lang="en-US" sz="1100" dirty="0">
              <a:latin typeface="Times New Roman" panose="02020603050405020304" pitchFamily="18" charset="0"/>
              <a:cs typeface="Times New Roman" panose="02020603050405020304" pitchFamily="18" charset="0"/>
            </a:endParaRPr>
          </a:p>
        </p:txBody>
      </p:sp>
      <p:sp>
        <p:nvSpPr>
          <p:cNvPr id="4" name="Shape 2"/>
          <p:cNvSpPr/>
          <p:nvPr/>
        </p:nvSpPr>
        <p:spPr>
          <a:xfrm>
            <a:off x="489823" y="1483400"/>
            <a:ext cx="6755368" cy="1353383"/>
          </a:xfrm>
          <a:prstGeom prst="roundRect">
            <a:avLst>
              <a:gd name="adj" fmla="val 4344"/>
            </a:avLst>
          </a:prstGeom>
          <a:solidFill>
            <a:srgbClr val="D6F5EE"/>
          </a:solidFill>
          <a:ln w="7620">
            <a:solidFill>
              <a:srgbClr val="BCDBD4"/>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5" name="Text 3"/>
          <p:cNvSpPr/>
          <p:nvPr/>
        </p:nvSpPr>
        <p:spPr>
          <a:xfrm>
            <a:off x="637342" y="1630918"/>
            <a:ext cx="1749504" cy="218599"/>
          </a:xfrm>
          <a:prstGeom prst="rect">
            <a:avLst/>
          </a:prstGeom>
          <a:noFill/>
          <a:ln/>
        </p:spPr>
        <p:txBody>
          <a:bodyPr wrap="none" lIns="0" tIns="0" rIns="0" bIns="0" rtlCol="0" anchor="t"/>
          <a:lstStyle/>
          <a:p>
            <a:pPr marL="0" indent="0" algn="l">
              <a:lnSpc>
                <a:spcPts val="1700"/>
              </a:lnSpc>
              <a:buNone/>
            </a:pPr>
            <a:r>
              <a:rPr lang="en-US" sz="1350" b="1" dirty="0">
                <a:latin typeface="Times New Roman" panose="02020603050405020304" pitchFamily="18" charset="0"/>
                <a:ea typeface="Unbounded Bold" pitchFamily="34" charset="-122"/>
                <a:cs typeface="Times New Roman" panose="02020603050405020304" pitchFamily="18" charset="0"/>
              </a:rPr>
              <a:t>Ý tưởng (Idea)</a:t>
            </a:r>
            <a:endParaRPr lang="en-US" sz="1350" dirty="0">
              <a:latin typeface="Times New Roman" panose="02020603050405020304" pitchFamily="18" charset="0"/>
              <a:cs typeface="Times New Roman" panose="02020603050405020304" pitchFamily="18" charset="0"/>
            </a:endParaRPr>
          </a:p>
        </p:txBody>
      </p:sp>
      <p:sp>
        <p:nvSpPr>
          <p:cNvPr id="6" name="Text 4"/>
          <p:cNvSpPr/>
          <p:nvPr/>
        </p:nvSpPr>
        <p:spPr>
          <a:xfrm>
            <a:off x="637342" y="1933456"/>
            <a:ext cx="6460331" cy="447913"/>
          </a:xfrm>
          <a:prstGeom prst="rect">
            <a:avLst/>
          </a:prstGeom>
          <a:noFill/>
          <a:ln/>
        </p:spPr>
        <p:txBody>
          <a:bodyPr wrap="square" lIns="0" tIns="0" rIns="0" bIns="0" rtlCol="0" anchor="t"/>
          <a:lstStyle/>
          <a:p>
            <a:pPr marL="0" indent="0" algn="l">
              <a:lnSpc>
                <a:spcPts val="1750"/>
              </a:lnSpc>
              <a:buNone/>
            </a:pPr>
            <a:r>
              <a:rPr lang="en-US" sz="1100" dirty="0">
                <a:latin typeface="Times New Roman" panose="02020603050405020304" pitchFamily="18" charset="0"/>
                <a:ea typeface="Open Sans" pitchFamily="34" charset="-122"/>
                <a:cs typeface="Times New Roman" panose="02020603050405020304" pitchFamily="18" charset="0"/>
              </a:rPr>
              <a:t>Một số thể loại nhạc được định nghĩa bởi sự đối lập. Ví dụ: Nhạc điện tử thì Energy cao và Acoustic thấp. Nhạc cổ điển thì ngược lại.</a:t>
            </a:r>
            <a:endParaRPr lang="en-US" sz="1100" dirty="0">
              <a:latin typeface="Times New Roman" panose="02020603050405020304" pitchFamily="18" charset="0"/>
              <a:cs typeface="Times New Roman" panose="02020603050405020304" pitchFamily="18" charset="0"/>
            </a:endParaRPr>
          </a:p>
        </p:txBody>
      </p:sp>
      <p:sp>
        <p:nvSpPr>
          <p:cNvPr id="7" name="Text 5"/>
          <p:cNvSpPr/>
          <p:nvPr/>
        </p:nvSpPr>
        <p:spPr>
          <a:xfrm>
            <a:off x="637342" y="2465308"/>
            <a:ext cx="6460331" cy="223957"/>
          </a:xfrm>
          <a:prstGeom prst="rect">
            <a:avLst/>
          </a:prstGeom>
          <a:noFill/>
          <a:ln/>
        </p:spPr>
        <p:txBody>
          <a:bodyPr wrap="none" lIns="0" tIns="0" rIns="0" bIns="0" rtlCol="0" anchor="t"/>
          <a:lstStyle/>
          <a:p>
            <a:pPr marL="0" indent="0" algn="l">
              <a:lnSpc>
                <a:spcPts val="1750"/>
              </a:lnSpc>
              <a:buNone/>
            </a:pPr>
            <a:r>
              <a:rPr lang="en-US" sz="1100" dirty="0">
                <a:latin typeface="Times New Roman" panose="02020603050405020304" pitchFamily="18" charset="0"/>
                <a:ea typeface="Open Sans" pitchFamily="34" charset="-122"/>
                <a:cs typeface="Times New Roman" panose="02020603050405020304" pitchFamily="18" charset="0"/>
              </a:rPr>
              <a:t>Phép chia (Ratio) làm nổi bật sự đối lập này mạnh hơn phép nhân.</a:t>
            </a:r>
            <a:endParaRPr lang="en-US" sz="1100" dirty="0">
              <a:latin typeface="Times New Roman" panose="02020603050405020304" pitchFamily="18" charset="0"/>
              <a:cs typeface="Times New Roman" panose="02020603050405020304" pitchFamily="18" charset="0"/>
            </a:endParaRPr>
          </a:p>
        </p:txBody>
      </p:sp>
      <p:sp>
        <p:nvSpPr>
          <p:cNvPr id="8" name="Shape 6"/>
          <p:cNvSpPr/>
          <p:nvPr/>
        </p:nvSpPr>
        <p:spPr>
          <a:xfrm>
            <a:off x="7385090" y="1483400"/>
            <a:ext cx="6755487" cy="1353383"/>
          </a:xfrm>
          <a:prstGeom prst="roundRect">
            <a:avLst>
              <a:gd name="adj" fmla="val 4344"/>
            </a:avLst>
          </a:prstGeom>
          <a:solidFill>
            <a:srgbClr val="D6F5EE"/>
          </a:solidFill>
          <a:ln w="7620">
            <a:solidFill>
              <a:srgbClr val="BCDBD4"/>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9" name="Text 7"/>
          <p:cNvSpPr/>
          <p:nvPr/>
        </p:nvSpPr>
        <p:spPr>
          <a:xfrm>
            <a:off x="7532608" y="1630918"/>
            <a:ext cx="2233017" cy="218599"/>
          </a:xfrm>
          <a:prstGeom prst="rect">
            <a:avLst/>
          </a:prstGeom>
          <a:noFill/>
          <a:ln/>
        </p:spPr>
        <p:txBody>
          <a:bodyPr wrap="none" lIns="0" tIns="0" rIns="0" bIns="0" rtlCol="0" anchor="t"/>
          <a:lstStyle/>
          <a:p>
            <a:pPr marL="0" indent="0" algn="l">
              <a:lnSpc>
                <a:spcPts val="1700"/>
              </a:lnSpc>
              <a:buNone/>
            </a:pPr>
            <a:r>
              <a:rPr lang="en-US" sz="1350" b="1" dirty="0">
                <a:latin typeface="Times New Roman" panose="02020603050405020304" pitchFamily="18" charset="0"/>
                <a:ea typeface="Unbounded Bold" pitchFamily="34" charset="-122"/>
                <a:cs typeface="Times New Roman" panose="02020603050405020304" pitchFamily="18" charset="0"/>
              </a:rPr>
              <a:t>Công thức (Formula)</a:t>
            </a:r>
            <a:endParaRPr lang="en-US" sz="1350" dirty="0">
              <a:latin typeface="Times New Roman" panose="02020603050405020304" pitchFamily="18" charset="0"/>
              <a:cs typeface="Times New Roman" panose="02020603050405020304" pitchFamily="18" charset="0"/>
            </a:endParaRPr>
          </a:p>
        </p:txBody>
      </p:sp>
      <p:sp>
        <p:nvSpPr>
          <p:cNvPr id="10" name="Text 8"/>
          <p:cNvSpPr/>
          <p:nvPr/>
        </p:nvSpPr>
        <p:spPr>
          <a:xfrm>
            <a:off x="7532608" y="2026563"/>
            <a:ext cx="6460450" cy="243840"/>
          </a:xfrm>
          <a:prstGeom prst="rect">
            <a:avLst/>
          </a:prstGeom>
          <a:noFill/>
          <a:ln/>
        </p:spPr>
        <p:txBody>
          <a:bodyPr wrap="none" lIns="0" tIns="0" rIns="0" bIns="0" rtlCol="0" anchor="t"/>
          <a:lstStyle/>
          <a:p>
            <a:pPr marL="0" indent="0" algn="l">
              <a:lnSpc>
                <a:spcPts val="1950"/>
              </a:lnSpc>
              <a:buNone/>
            </a:pPr>
            <a:endParaRPr lang="en-US" sz="1200" dirty="0">
              <a:latin typeface="Times New Roman" panose="02020603050405020304" pitchFamily="18" charset="0"/>
              <a:cs typeface="Times New Roman" panose="02020603050405020304" pitchFamily="18" charset="0"/>
            </a:endParaRPr>
          </a:p>
        </p:txBody>
      </p:sp>
      <p:pic>
        <p:nvPicPr>
          <p:cNvPr id="11" name="Image 0" descr="preencoded.png"/>
          <p:cNvPicPr>
            <a:picLocks noChangeAspect="1"/>
          </p:cNvPicPr>
          <p:nvPr/>
        </p:nvPicPr>
        <p:blipFill>
          <a:blip r:embed="rId3"/>
          <a:stretch>
            <a:fillRect/>
          </a:stretch>
        </p:blipFill>
        <p:spPr>
          <a:xfrm>
            <a:off x="7532608" y="2026563"/>
            <a:ext cx="6460450" cy="243840"/>
          </a:xfrm>
          <a:prstGeom prst="rect">
            <a:avLst/>
          </a:prstGeom>
        </p:spPr>
      </p:pic>
      <p:sp>
        <p:nvSpPr>
          <p:cNvPr id="12" name="Shape 9"/>
          <p:cNvSpPr/>
          <p:nvPr/>
        </p:nvSpPr>
        <p:spPr>
          <a:xfrm>
            <a:off x="489823" y="2976682"/>
            <a:ext cx="6755368" cy="1094423"/>
          </a:xfrm>
          <a:prstGeom prst="roundRect">
            <a:avLst>
              <a:gd name="adj" fmla="val 5371"/>
            </a:avLst>
          </a:prstGeom>
          <a:solidFill>
            <a:srgbClr val="D6F5EE"/>
          </a:solidFill>
          <a:ln w="7620">
            <a:solidFill>
              <a:srgbClr val="BCDBD4"/>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13" name="Text 10"/>
          <p:cNvSpPr/>
          <p:nvPr/>
        </p:nvSpPr>
        <p:spPr>
          <a:xfrm>
            <a:off x="637342" y="3124200"/>
            <a:ext cx="4117538" cy="218599"/>
          </a:xfrm>
          <a:prstGeom prst="rect">
            <a:avLst/>
          </a:prstGeom>
          <a:noFill/>
          <a:ln/>
        </p:spPr>
        <p:txBody>
          <a:bodyPr wrap="none" lIns="0" tIns="0" rIns="0" bIns="0" rtlCol="0" anchor="t"/>
          <a:lstStyle/>
          <a:p>
            <a:pPr marL="0" indent="0" algn="l">
              <a:lnSpc>
                <a:spcPts val="1700"/>
              </a:lnSpc>
              <a:buNone/>
            </a:pPr>
            <a:r>
              <a:rPr lang="en-US" sz="1350" b="1" dirty="0">
                <a:latin typeface="Times New Roman" panose="02020603050405020304" pitchFamily="18" charset="0"/>
                <a:ea typeface="Unbounded Bold" pitchFamily="34" charset="-122"/>
                <a:cs typeface="Times New Roman" panose="02020603050405020304" pitchFamily="18" charset="0"/>
              </a:rPr>
              <a:t>Tại sao cộng 0.0001? (Technical Note)</a:t>
            </a:r>
            <a:endParaRPr lang="en-US" sz="1350" dirty="0">
              <a:latin typeface="Times New Roman" panose="02020603050405020304" pitchFamily="18" charset="0"/>
              <a:cs typeface="Times New Roman" panose="02020603050405020304" pitchFamily="18" charset="0"/>
            </a:endParaRPr>
          </a:p>
        </p:txBody>
      </p:sp>
      <p:sp>
        <p:nvSpPr>
          <p:cNvPr id="14" name="Text 11"/>
          <p:cNvSpPr/>
          <p:nvPr/>
        </p:nvSpPr>
        <p:spPr>
          <a:xfrm>
            <a:off x="637342" y="3426738"/>
            <a:ext cx="6460331" cy="223957"/>
          </a:xfrm>
          <a:prstGeom prst="rect">
            <a:avLst/>
          </a:prstGeom>
          <a:noFill/>
          <a:ln/>
        </p:spPr>
        <p:txBody>
          <a:bodyPr wrap="none" lIns="0" tIns="0" rIns="0" bIns="0" rtlCol="0" anchor="t"/>
          <a:lstStyle/>
          <a:p>
            <a:pPr marL="0" indent="0" algn="l">
              <a:lnSpc>
                <a:spcPts val="1750"/>
              </a:lnSpc>
              <a:buNone/>
            </a:pPr>
            <a:r>
              <a:rPr lang="en-US" sz="1100" dirty="0">
                <a:latin typeface="Times New Roman" panose="02020603050405020304" pitchFamily="18" charset="0"/>
                <a:ea typeface="Open Sans" pitchFamily="34" charset="-122"/>
                <a:cs typeface="Times New Roman" panose="02020603050405020304" pitchFamily="18" charset="0"/>
              </a:rPr>
              <a:t>Đây là kỹ thuật Smoothing để tránh lỗi "Chia cho 0" (Division by Zero) khi Acousticness = 0.</a:t>
            </a:r>
            <a:endParaRPr lang="en-US" sz="1100" dirty="0">
              <a:latin typeface="Times New Roman" panose="02020603050405020304" pitchFamily="18" charset="0"/>
              <a:cs typeface="Times New Roman" panose="02020603050405020304" pitchFamily="18" charset="0"/>
            </a:endParaRPr>
          </a:p>
        </p:txBody>
      </p:sp>
      <p:sp>
        <p:nvSpPr>
          <p:cNvPr id="15" name="Shape 12"/>
          <p:cNvSpPr/>
          <p:nvPr/>
        </p:nvSpPr>
        <p:spPr>
          <a:xfrm>
            <a:off x="7385090" y="2976682"/>
            <a:ext cx="6755487" cy="1094423"/>
          </a:xfrm>
          <a:prstGeom prst="roundRect">
            <a:avLst>
              <a:gd name="adj" fmla="val 5371"/>
            </a:avLst>
          </a:prstGeom>
          <a:solidFill>
            <a:srgbClr val="D6F5EE"/>
          </a:solidFill>
          <a:ln w="7620">
            <a:solidFill>
              <a:srgbClr val="BCDBD4"/>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16" name="Text 13"/>
          <p:cNvSpPr/>
          <p:nvPr/>
        </p:nvSpPr>
        <p:spPr>
          <a:xfrm>
            <a:off x="7532608" y="3124200"/>
            <a:ext cx="1857018" cy="218599"/>
          </a:xfrm>
          <a:prstGeom prst="rect">
            <a:avLst/>
          </a:prstGeom>
          <a:noFill/>
          <a:ln/>
        </p:spPr>
        <p:txBody>
          <a:bodyPr wrap="none" lIns="0" tIns="0" rIns="0" bIns="0" rtlCol="0" anchor="t"/>
          <a:lstStyle/>
          <a:p>
            <a:pPr marL="0" indent="0" algn="l">
              <a:lnSpc>
                <a:spcPts val="1700"/>
              </a:lnSpc>
              <a:buNone/>
            </a:pPr>
            <a:r>
              <a:rPr lang="en-US" sz="1350" b="1" dirty="0">
                <a:latin typeface="Times New Roman" panose="02020603050405020304" pitchFamily="18" charset="0"/>
                <a:ea typeface="Unbounded Bold" pitchFamily="34" charset="-122"/>
                <a:cs typeface="Times New Roman" panose="02020603050405020304" pitchFamily="18" charset="0"/>
              </a:rPr>
              <a:t>Ý nghĩa phân loại</a:t>
            </a:r>
            <a:endParaRPr lang="en-US" sz="1350" dirty="0">
              <a:latin typeface="Times New Roman" panose="02020603050405020304" pitchFamily="18" charset="0"/>
              <a:cs typeface="Times New Roman" panose="02020603050405020304" pitchFamily="18" charset="0"/>
            </a:endParaRPr>
          </a:p>
        </p:txBody>
      </p:sp>
      <p:sp>
        <p:nvSpPr>
          <p:cNvPr id="17" name="Text 14"/>
          <p:cNvSpPr/>
          <p:nvPr/>
        </p:nvSpPr>
        <p:spPr>
          <a:xfrm>
            <a:off x="7532608" y="3426738"/>
            <a:ext cx="6460450" cy="223957"/>
          </a:xfrm>
          <a:prstGeom prst="rect">
            <a:avLst/>
          </a:prstGeom>
          <a:noFill/>
          <a:ln/>
        </p:spPr>
        <p:txBody>
          <a:bodyPr wrap="none" lIns="0" tIns="0" rIns="0" bIns="0" rtlCol="0" anchor="t"/>
          <a:lstStyle/>
          <a:p>
            <a:pPr marL="342900" indent="-342900" algn="l">
              <a:lnSpc>
                <a:spcPts val="1750"/>
              </a:lnSpc>
              <a:buSzPct val="100000"/>
              <a:buChar char="•"/>
            </a:pPr>
            <a:r>
              <a:rPr lang="en-US" sz="1100" dirty="0">
                <a:latin typeface="Times New Roman" panose="02020603050405020304" pitchFamily="18" charset="0"/>
                <a:ea typeface="Open Sans" pitchFamily="34" charset="-122"/>
                <a:cs typeface="Times New Roman" panose="02020603050405020304" pitchFamily="18" charset="0"/>
              </a:rPr>
              <a:t>Ratio Cao: Nhạc điện tử, Rock (Năng lượng cao, ít mộc)</a:t>
            </a:r>
            <a:endParaRPr lang="en-US" sz="1100" dirty="0">
              <a:latin typeface="Times New Roman" panose="02020603050405020304" pitchFamily="18" charset="0"/>
              <a:cs typeface="Times New Roman" panose="02020603050405020304" pitchFamily="18" charset="0"/>
            </a:endParaRPr>
          </a:p>
        </p:txBody>
      </p:sp>
      <p:sp>
        <p:nvSpPr>
          <p:cNvPr id="18" name="Text 15"/>
          <p:cNvSpPr/>
          <p:nvPr/>
        </p:nvSpPr>
        <p:spPr>
          <a:xfrm>
            <a:off x="7532608" y="3699629"/>
            <a:ext cx="6460450" cy="223957"/>
          </a:xfrm>
          <a:prstGeom prst="rect">
            <a:avLst/>
          </a:prstGeom>
          <a:noFill/>
          <a:ln/>
        </p:spPr>
        <p:txBody>
          <a:bodyPr wrap="none" lIns="0" tIns="0" rIns="0" bIns="0" rtlCol="0" anchor="t"/>
          <a:lstStyle/>
          <a:p>
            <a:pPr marL="342900" indent="-342900" algn="l">
              <a:lnSpc>
                <a:spcPts val="1750"/>
              </a:lnSpc>
              <a:buSzPct val="100000"/>
              <a:buChar char="•"/>
            </a:pPr>
            <a:r>
              <a:rPr lang="en-US" sz="1100" dirty="0">
                <a:latin typeface="Times New Roman" panose="02020603050405020304" pitchFamily="18" charset="0"/>
                <a:ea typeface="Open Sans" pitchFamily="34" charset="-122"/>
                <a:cs typeface="Times New Roman" panose="02020603050405020304" pitchFamily="18" charset="0"/>
              </a:rPr>
              <a:t>Ratio Thấp: Nhạc Jazz, Classical (Năng lượng thấp, tính mộc cao)</a:t>
            </a:r>
            <a:endParaRPr lang="en-US" sz="1100" dirty="0">
              <a:latin typeface="Times New Roman" panose="02020603050405020304" pitchFamily="18" charset="0"/>
              <a:cs typeface="Times New Roman" panose="02020603050405020304" pitchFamily="18" charset="0"/>
            </a:endParaRPr>
          </a:p>
        </p:txBody>
      </p:sp>
      <p:pic>
        <p:nvPicPr>
          <p:cNvPr id="19" name="Image 1" descr="preencoded.png"/>
          <p:cNvPicPr>
            <a:picLocks noChangeAspect="1"/>
          </p:cNvPicPr>
          <p:nvPr/>
        </p:nvPicPr>
        <p:blipFill>
          <a:blip r:embed="rId4"/>
          <a:stretch>
            <a:fillRect/>
          </a:stretch>
        </p:blipFill>
        <p:spPr>
          <a:xfrm>
            <a:off x="489823" y="4228505"/>
            <a:ext cx="13650754" cy="342574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775930" y="784860"/>
            <a:ext cx="13078539" cy="1385411"/>
          </a:xfrm>
          <a:prstGeom prst="rect">
            <a:avLst/>
          </a:prstGeom>
          <a:noFill/>
          <a:ln/>
        </p:spPr>
        <p:txBody>
          <a:bodyPr wrap="square" lIns="0" tIns="0" rIns="0" bIns="0" rtlCol="0" anchor="t"/>
          <a:lstStyle/>
          <a:p>
            <a:pPr marL="0" indent="0" algn="l">
              <a:lnSpc>
                <a:spcPts val="5450"/>
              </a:lnSpc>
              <a:buNone/>
            </a:pPr>
            <a:r>
              <a:rPr lang="en-US" sz="4350" b="1" dirty="0">
                <a:latin typeface="Times New Roman" panose="02020603050405020304" pitchFamily="18" charset="0"/>
                <a:ea typeface="Unbounded Bold" pitchFamily="34" charset="-122"/>
                <a:cs typeface="Times New Roman" panose="02020603050405020304" pitchFamily="18" charset="0"/>
              </a:rPr>
              <a:t>Đặc trưng nâng cao (Advanced Domain Features)</a:t>
            </a:r>
            <a:endParaRPr lang="en-US" sz="4350" dirty="0">
              <a:latin typeface="Times New Roman" panose="02020603050405020304" pitchFamily="18" charset="0"/>
              <a:cs typeface="Times New Roman" panose="02020603050405020304" pitchFamily="18" charset="0"/>
            </a:endParaRPr>
          </a:p>
        </p:txBody>
      </p:sp>
      <p:sp>
        <p:nvSpPr>
          <p:cNvPr id="3" name="Text 1"/>
          <p:cNvSpPr/>
          <p:nvPr/>
        </p:nvSpPr>
        <p:spPr>
          <a:xfrm>
            <a:off x="775930" y="2613660"/>
            <a:ext cx="13078539" cy="354687"/>
          </a:xfrm>
          <a:prstGeom prst="rect">
            <a:avLst/>
          </a:prstGeom>
          <a:noFill/>
          <a:ln/>
        </p:spPr>
        <p:txBody>
          <a:bodyPr wrap="none" lIns="0" tIns="0" rIns="0" bIns="0" rtlCol="0" anchor="t"/>
          <a:lstStyle/>
          <a:p>
            <a:pPr marL="0" indent="0" algn="l">
              <a:lnSpc>
                <a:spcPts val="2750"/>
              </a:lnSpc>
              <a:buNone/>
            </a:pPr>
            <a:r>
              <a:rPr lang="en-US" sz="1700" dirty="0">
                <a:latin typeface="Times New Roman" panose="02020603050405020304" pitchFamily="18" charset="0"/>
                <a:ea typeface="Open Sans" pitchFamily="34" charset="-122"/>
                <a:cs typeface="Times New Roman" panose="02020603050405020304" pitchFamily="18" charset="0"/>
              </a:rPr>
              <a:t>Kết hợp các chỉ số âm thanh dựa trên kiến thức về nhạc lý để tạo ra các đặc trưng mang tính phân loại cao hơn.</a:t>
            </a:r>
            <a:endParaRPr lang="en-US" sz="1700" dirty="0">
              <a:latin typeface="Times New Roman" panose="02020603050405020304" pitchFamily="18" charset="0"/>
              <a:cs typeface="Times New Roman" panose="02020603050405020304" pitchFamily="18" charset="0"/>
            </a:endParaRPr>
          </a:p>
        </p:txBody>
      </p:sp>
      <p:sp>
        <p:nvSpPr>
          <p:cNvPr id="4" name="Shape 2"/>
          <p:cNvSpPr/>
          <p:nvPr/>
        </p:nvSpPr>
        <p:spPr>
          <a:xfrm>
            <a:off x="775930" y="3217664"/>
            <a:ext cx="13078539" cy="3622953"/>
          </a:xfrm>
          <a:prstGeom prst="roundRect">
            <a:avLst>
              <a:gd name="adj" fmla="val 2570"/>
            </a:avLst>
          </a:prstGeom>
          <a:noFill/>
          <a:ln w="7620">
            <a:solidFill>
              <a:srgbClr val="000000">
                <a:alpha val="8000"/>
              </a:srgbClr>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5" name="Shape 3"/>
          <p:cNvSpPr/>
          <p:nvPr/>
        </p:nvSpPr>
        <p:spPr>
          <a:xfrm>
            <a:off x="783550" y="3225284"/>
            <a:ext cx="13061990" cy="635913"/>
          </a:xfrm>
          <a:prstGeom prst="rect">
            <a:avLst/>
          </a:prstGeom>
          <a:solidFill>
            <a:srgbClr val="FFFFFF">
              <a:alpha val="4000"/>
            </a:srgbClr>
          </a:solidFill>
          <a:ln/>
        </p:spPr>
        <p:txBody>
          <a:bodyPr/>
          <a:lstStyle/>
          <a:p>
            <a:endParaRPr lang="en-US">
              <a:latin typeface="Times New Roman" panose="02020603050405020304" pitchFamily="18" charset="0"/>
              <a:cs typeface="Times New Roman" panose="02020603050405020304" pitchFamily="18" charset="0"/>
            </a:endParaRPr>
          </a:p>
        </p:txBody>
      </p:sp>
      <p:sp>
        <p:nvSpPr>
          <p:cNvPr id="6" name="Text 4"/>
          <p:cNvSpPr/>
          <p:nvPr/>
        </p:nvSpPr>
        <p:spPr>
          <a:xfrm>
            <a:off x="1006673" y="3365897"/>
            <a:ext cx="3906322" cy="354687"/>
          </a:xfrm>
          <a:prstGeom prst="rect">
            <a:avLst/>
          </a:prstGeom>
          <a:noFill/>
          <a:ln/>
        </p:spPr>
        <p:txBody>
          <a:bodyPr wrap="none" lIns="0" tIns="0" rIns="0" bIns="0" rtlCol="0" anchor="t"/>
          <a:lstStyle/>
          <a:p>
            <a:pPr marL="0" indent="0" algn="l">
              <a:lnSpc>
                <a:spcPts val="2750"/>
              </a:lnSpc>
              <a:buNone/>
            </a:pPr>
            <a:r>
              <a:rPr lang="en-US" sz="1700" dirty="0">
                <a:latin typeface="Times New Roman" panose="02020603050405020304" pitchFamily="18" charset="0"/>
                <a:ea typeface="Open Sans" pitchFamily="34" charset="-122"/>
                <a:cs typeface="Times New Roman" panose="02020603050405020304" pitchFamily="18" charset="0"/>
              </a:rPr>
              <a:t>Tên biến</a:t>
            </a:r>
            <a:endParaRPr lang="en-US" sz="1700" dirty="0">
              <a:latin typeface="Times New Roman" panose="02020603050405020304" pitchFamily="18" charset="0"/>
              <a:cs typeface="Times New Roman" panose="02020603050405020304" pitchFamily="18" charset="0"/>
            </a:endParaRPr>
          </a:p>
        </p:txBody>
      </p:sp>
      <p:sp>
        <p:nvSpPr>
          <p:cNvPr id="7" name="Text 5"/>
          <p:cNvSpPr/>
          <p:nvPr/>
        </p:nvSpPr>
        <p:spPr>
          <a:xfrm>
            <a:off x="5364004" y="3365897"/>
            <a:ext cx="3902512" cy="354687"/>
          </a:xfrm>
          <a:prstGeom prst="rect">
            <a:avLst/>
          </a:prstGeom>
          <a:noFill/>
          <a:ln/>
        </p:spPr>
        <p:txBody>
          <a:bodyPr wrap="none" lIns="0" tIns="0" rIns="0" bIns="0" rtlCol="0" anchor="t"/>
          <a:lstStyle/>
          <a:p>
            <a:pPr marL="0" indent="0" algn="l">
              <a:lnSpc>
                <a:spcPts val="2750"/>
              </a:lnSpc>
              <a:buNone/>
            </a:pPr>
            <a:r>
              <a:rPr lang="en-US" sz="1700" dirty="0">
                <a:latin typeface="Times New Roman" panose="02020603050405020304" pitchFamily="18" charset="0"/>
                <a:ea typeface="Open Sans" pitchFamily="34" charset="-122"/>
                <a:cs typeface="Times New Roman" panose="02020603050405020304" pitchFamily="18" charset="0"/>
              </a:rPr>
              <a:t>Công thức</a:t>
            </a:r>
            <a:endParaRPr lang="en-US" sz="1700" dirty="0">
              <a:latin typeface="Times New Roman" panose="02020603050405020304" pitchFamily="18" charset="0"/>
              <a:cs typeface="Times New Roman" panose="02020603050405020304" pitchFamily="18" charset="0"/>
            </a:endParaRPr>
          </a:p>
        </p:txBody>
      </p:sp>
      <p:sp>
        <p:nvSpPr>
          <p:cNvPr id="8" name="Text 6"/>
          <p:cNvSpPr/>
          <p:nvPr/>
        </p:nvSpPr>
        <p:spPr>
          <a:xfrm>
            <a:off x="9717524" y="3365897"/>
            <a:ext cx="3906322" cy="354687"/>
          </a:xfrm>
          <a:prstGeom prst="rect">
            <a:avLst/>
          </a:prstGeom>
          <a:noFill/>
          <a:ln/>
        </p:spPr>
        <p:txBody>
          <a:bodyPr wrap="none" lIns="0" tIns="0" rIns="0" bIns="0" rtlCol="0" anchor="t"/>
          <a:lstStyle/>
          <a:p>
            <a:pPr marL="0" indent="0" algn="l">
              <a:lnSpc>
                <a:spcPts val="2750"/>
              </a:lnSpc>
              <a:buNone/>
            </a:pPr>
            <a:r>
              <a:rPr lang="en-US" sz="1700" dirty="0">
                <a:latin typeface="Times New Roman" panose="02020603050405020304" pitchFamily="18" charset="0"/>
                <a:ea typeface="Open Sans" pitchFamily="34" charset="-122"/>
                <a:cs typeface="Times New Roman" panose="02020603050405020304" pitchFamily="18" charset="0"/>
              </a:rPr>
              <a:t>Ý nghĩa (Musical Meaning)</a:t>
            </a:r>
            <a:endParaRPr lang="en-US" sz="1700" dirty="0">
              <a:latin typeface="Times New Roman" panose="02020603050405020304" pitchFamily="18" charset="0"/>
              <a:cs typeface="Times New Roman" panose="02020603050405020304" pitchFamily="18" charset="0"/>
            </a:endParaRPr>
          </a:p>
        </p:txBody>
      </p:sp>
      <p:sp>
        <p:nvSpPr>
          <p:cNvPr id="9" name="Shape 7"/>
          <p:cNvSpPr/>
          <p:nvPr/>
        </p:nvSpPr>
        <p:spPr>
          <a:xfrm>
            <a:off x="783550" y="3861197"/>
            <a:ext cx="13061990" cy="990600"/>
          </a:xfrm>
          <a:prstGeom prst="rect">
            <a:avLst/>
          </a:prstGeom>
          <a:solidFill>
            <a:srgbClr val="000000">
              <a:alpha val="4000"/>
            </a:srgbClr>
          </a:solidFill>
          <a:ln/>
        </p:spPr>
        <p:txBody>
          <a:bodyPr/>
          <a:lstStyle/>
          <a:p>
            <a:endParaRPr lang="en-US">
              <a:latin typeface="Times New Roman" panose="02020603050405020304" pitchFamily="18" charset="0"/>
              <a:cs typeface="Times New Roman" panose="02020603050405020304" pitchFamily="18" charset="0"/>
            </a:endParaRPr>
          </a:p>
        </p:txBody>
      </p:sp>
      <p:sp>
        <p:nvSpPr>
          <p:cNvPr id="10" name="Text 8"/>
          <p:cNvSpPr/>
          <p:nvPr/>
        </p:nvSpPr>
        <p:spPr>
          <a:xfrm>
            <a:off x="1006673" y="4001810"/>
            <a:ext cx="3906322" cy="354687"/>
          </a:xfrm>
          <a:prstGeom prst="rect">
            <a:avLst/>
          </a:prstGeom>
          <a:noFill/>
          <a:ln/>
        </p:spPr>
        <p:txBody>
          <a:bodyPr wrap="none" lIns="0" tIns="0" rIns="0" bIns="0" rtlCol="0" anchor="t"/>
          <a:lstStyle/>
          <a:p>
            <a:pPr marL="0" indent="0" algn="l">
              <a:lnSpc>
                <a:spcPts val="2750"/>
              </a:lnSpc>
              <a:buNone/>
            </a:pPr>
            <a:r>
              <a:rPr lang="en-US" sz="1700" dirty="0">
                <a:latin typeface="Times New Roman" panose="02020603050405020304" pitchFamily="18" charset="0"/>
                <a:ea typeface="Open Sans" pitchFamily="34" charset="-122"/>
                <a:cs typeface="Times New Roman" panose="02020603050405020304" pitchFamily="18" charset="0"/>
              </a:rPr>
              <a:t>Energy-Acoustic Ratio</a:t>
            </a:r>
            <a:endParaRPr lang="en-US" sz="1700" dirty="0">
              <a:latin typeface="Times New Roman" panose="02020603050405020304" pitchFamily="18" charset="0"/>
              <a:cs typeface="Times New Roman" panose="02020603050405020304" pitchFamily="18" charset="0"/>
            </a:endParaRPr>
          </a:p>
        </p:txBody>
      </p:sp>
      <p:sp>
        <p:nvSpPr>
          <p:cNvPr id="11" name="Text 9"/>
          <p:cNvSpPr/>
          <p:nvPr/>
        </p:nvSpPr>
        <p:spPr>
          <a:xfrm>
            <a:off x="5364004" y="4001810"/>
            <a:ext cx="3902512" cy="354687"/>
          </a:xfrm>
          <a:prstGeom prst="rect">
            <a:avLst/>
          </a:prstGeom>
          <a:noFill/>
          <a:ln/>
        </p:spPr>
        <p:txBody>
          <a:bodyPr wrap="none" lIns="0" tIns="0" rIns="0" bIns="0" rtlCol="0" anchor="t"/>
          <a:lstStyle/>
          <a:p>
            <a:pPr marL="0" indent="0" algn="l">
              <a:lnSpc>
                <a:spcPts val="2750"/>
              </a:lnSpc>
              <a:buNone/>
            </a:pPr>
            <a:r>
              <a:rPr lang="en-US" sz="1700" dirty="0">
                <a:latin typeface="Times New Roman" panose="02020603050405020304" pitchFamily="18" charset="0"/>
                <a:ea typeface="Open Sans" pitchFamily="34" charset="-122"/>
                <a:cs typeface="Times New Roman" panose="02020603050405020304" pitchFamily="18" charset="0"/>
              </a:rPr>
              <a:t>Energy / Acousticness</a:t>
            </a:r>
            <a:endParaRPr lang="en-US" sz="1700" dirty="0">
              <a:latin typeface="Times New Roman" panose="02020603050405020304" pitchFamily="18" charset="0"/>
              <a:cs typeface="Times New Roman" panose="02020603050405020304" pitchFamily="18" charset="0"/>
            </a:endParaRPr>
          </a:p>
        </p:txBody>
      </p:sp>
      <p:sp>
        <p:nvSpPr>
          <p:cNvPr id="12" name="Text 10"/>
          <p:cNvSpPr/>
          <p:nvPr/>
        </p:nvSpPr>
        <p:spPr>
          <a:xfrm>
            <a:off x="9717524" y="4001810"/>
            <a:ext cx="3906322" cy="709374"/>
          </a:xfrm>
          <a:prstGeom prst="rect">
            <a:avLst/>
          </a:prstGeom>
          <a:noFill/>
          <a:ln/>
        </p:spPr>
        <p:txBody>
          <a:bodyPr wrap="square" lIns="0" tIns="0" rIns="0" bIns="0" rtlCol="0" anchor="t"/>
          <a:lstStyle/>
          <a:p>
            <a:pPr marL="0" indent="0" algn="l">
              <a:lnSpc>
                <a:spcPts val="2750"/>
              </a:lnSpc>
              <a:buNone/>
            </a:pPr>
            <a:r>
              <a:rPr lang="en-US" sz="1700" dirty="0">
                <a:latin typeface="Times New Roman" panose="02020603050405020304" pitchFamily="18" charset="0"/>
                <a:ea typeface="Open Sans" pitchFamily="34" charset="-122"/>
                <a:cs typeface="Times New Roman" panose="02020603050405020304" pitchFamily="18" charset="0"/>
              </a:rPr>
              <a:t>Phân tách nhạc Điện tử (Ratio cao) vs nhạc Mộc/Cổ điển (Ratio thấp)</a:t>
            </a:r>
            <a:endParaRPr lang="en-US" sz="1700" dirty="0">
              <a:latin typeface="Times New Roman" panose="02020603050405020304" pitchFamily="18" charset="0"/>
              <a:cs typeface="Times New Roman" panose="02020603050405020304" pitchFamily="18" charset="0"/>
            </a:endParaRPr>
          </a:p>
        </p:txBody>
      </p:sp>
      <p:sp>
        <p:nvSpPr>
          <p:cNvPr id="13" name="Shape 11"/>
          <p:cNvSpPr/>
          <p:nvPr/>
        </p:nvSpPr>
        <p:spPr>
          <a:xfrm>
            <a:off x="783550" y="4851797"/>
            <a:ext cx="13061990" cy="990600"/>
          </a:xfrm>
          <a:prstGeom prst="rect">
            <a:avLst/>
          </a:prstGeom>
          <a:solidFill>
            <a:srgbClr val="FFFFFF">
              <a:alpha val="4000"/>
            </a:srgbClr>
          </a:solidFill>
          <a:ln/>
        </p:spPr>
        <p:txBody>
          <a:bodyPr/>
          <a:lstStyle/>
          <a:p>
            <a:endParaRPr lang="en-US">
              <a:latin typeface="Times New Roman" panose="02020603050405020304" pitchFamily="18" charset="0"/>
              <a:cs typeface="Times New Roman" panose="02020603050405020304" pitchFamily="18" charset="0"/>
            </a:endParaRPr>
          </a:p>
        </p:txBody>
      </p:sp>
      <p:sp>
        <p:nvSpPr>
          <p:cNvPr id="14" name="Text 12"/>
          <p:cNvSpPr/>
          <p:nvPr/>
        </p:nvSpPr>
        <p:spPr>
          <a:xfrm>
            <a:off x="1006673" y="4992410"/>
            <a:ext cx="3906322" cy="354687"/>
          </a:xfrm>
          <a:prstGeom prst="rect">
            <a:avLst/>
          </a:prstGeom>
          <a:noFill/>
          <a:ln/>
        </p:spPr>
        <p:txBody>
          <a:bodyPr wrap="none" lIns="0" tIns="0" rIns="0" bIns="0" rtlCol="0" anchor="t"/>
          <a:lstStyle/>
          <a:p>
            <a:pPr marL="0" indent="0" algn="l">
              <a:lnSpc>
                <a:spcPts val="2750"/>
              </a:lnSpc>
              <a:buNone/>
            </a:pPr>
            <a:r>
              <a:rPr lang="en-US" sz="1700" dirty="0">
                <a:latin typeface="Times New Roman" panose="02020603050405020304" pitchFamily="18" charset="0"/>
                <a:ea typeface="Open Sans" pitchFamily="34" charset="-122"/>
                <a:cs typeface="Times New Roman" panose="02020603050405020304" pitchFamily="18" charset="0"/>
              </a:rPr>
              <a:t>Dance-Energy</a:t>
            </a:r>
            <a:endParaRPr lang="en-US" sz="1700" dirty="0">
              <a:latin typeface="Times New Roman" panose="02020603050405020304" pitchFamily="18" charset="0"/>
              <a:cs typeface="Times New Roman" panose="02020603050405020304" pitchFamily="18" charset="0"/>
            </a:endParaRPr>
          </a:p>
        </p:txBody>
      </p:sp>
      <p:sp>
        <p:nvSpPr>
          <p:cNvPr id="15" name="Text 13"/>
          <p:cNvSpPr/>
          <p:nvPr/>
        </p:nvSpPr>
        <p:spPr>
          <a:xfrm>
            <a:off x="5364004" y="4992410"/>
            <a:ext cx="3902512" cy="354687"/>
          </a:xfrm>
          <a:prstGeom prst="rect">
            <a:avLst/>
          </a:prstGeom>
          <a:noFill/>
          <a:ln/>
        </p:spPr>
        <p:txBody>
          <a:bodyPr wrap="none" lIns="0" tIns="0" rIns="0" bIns="0" rtlCol="0" anchor="t"/>
          <a:lstStyle/>
          <a:p>
            <a:pPr marL="0" indent="0" algn="l">
              <a:lnSpc>
                <a:spcPts val="2750"/>
              </a:lnSpc>
              <a:buNone/>
            </a:pPr>
            <a:r>
              <a:rPr lang="en-US" sz="1700" dirty="0">
                <a:latin typeface="Times New Roman" panose="02020603050405020304" pitchFamily="18" charset="0"/>
                <a:ea typeface="Open Sans" pitchFamily="34" charset="-122"/>
                <a:cs typeface="Times New Roman" panose="02020603050405020304" pitchFamily="18" charset="0"/>
              </a:rPr>
              <a:t>Dance × Energy</a:t>
            </a:r>
            <a:endParaRPr lang="en-US" sz="1700" dirty="0">
              <a:latin typeface="Times New Roman" panose="02020603050405020304" pitchFamily="18" charset="0"/>
              <a:cs typeface="Times New Roman" panose="02020603050405020304" pitchFamily="18" charset="0"/>
            </a:endParaRPr>
          </a:p>
        </p:txBody>
      </p:sp>
      <p:sp>
        <p:nvSpPr>
          <p:cNvPr id="16" name="Text 14"/>
          <p:cNvSpPr/>
          <p:nvPr/>
        </p:nvSpPr>
        <p:spPr>
          <a:xfrm>
            <a:off x="9717524" y="4992410"/>
            <a:ext cx="3906322" cy="709374"/>
          </a:xfrm>
          <a:prstGeom prst="rect">
            <a:avLst/>
          </a:prstGeom>
          <a:noFill/>
          <a:ln/>
        </p:spPr>
        <p:txBody>
          <a:bodyPr wrap="square" lIns="0" tIns="0" rIns="0" bIns="0" rtlCol="0" anchor="t"/>
          <a:lstStyle/>
          <a:p>
            <a:pPr marL="0" indent="0" algn="l">
              <a:lnSpc>
                <a:spcPts val="2750"/>
              </a:lnSpc>
              <a:buNone/>
            </a:pPr>
            <a:r>
              <a:rPr lang="en-US" sz="1700" dirty="0">
                <a:latin typeface="Times New Roman" panose="02020603050405020304" pitchFamily="18" charset="0"/>
                <a:ea typeface="Open Sans" pitchFamily="34" charset="-122"/>
                <a:cs typeface="Times New Roman" panose="02020603050405020304" pitchFamily="18" charset="0"/>
              </a:rPr>
              <a:t>Đo lường mức độ "Quẩy" tổng hợp (Dùng cho Club/Party music)</a:t>
            </a:r>
            <a:endParaRPr lang="en-US" sz="1700" dirty="0">
              <a:latin typeface="Times New Roman" panose="02020603050405020304" pitchFamily="18" charset="0"/>
              <a:cs typeface="Times New Roman" panose="02020603050405020304" pitchFamily="18" charset="0"/>
            </a:endParaRPr>
          </a:p>
        </p:txBody>
      </p:sp>
      <p:sp>
        <p:nvSpPr>
          <p:cNvPr id="17" name="Shape 15"/>
          <p:cNvSpPr/>
          <p:nvPr/>
        </p:nvSpPr>
        <p:spPr>
          <a:xfrm>
            <a:off x="783550" y="5842397"/>
            <a:ext cx="13061990" cy="990600"/>
          </a:xfrm>
          <a:prstGeom prst="rect">
            <a:avLst/>
          </a:prstGeom>
          <a:solidFill>
            <a:srgbClr val="000000">
              <a:alpha val="4000"/>
            </a:srgbClr>
          </a:solidFill>
          <a:ln/>
        </p:spPr>
        <p:txBody>
          <a:bodyPr/>
          <a:lstStyle/>
          <a:p>
            <a:endParaRPr lang="en-US">
              <a:latin typeface="Times New Roman" panose="02020603050405020304" pitchFamily="18" charset="0"/>
              <a:cs typeface="Times New Roman" panose="02020603050405020304" pitchFamily="18" charset="0"/>
            </a:endParaRPr>
          </a:p>
        </p:txBody>
      </p:sp>
      <p:sp>
        <p:nvSpPr>
          <p:cNvPr id="18" name="Text 16"/>
          <p:cNvSpPr/>
          <p:nvPr/>
        </p:nvSpPr>
        <p:spPr>
          <a:xfrm>
            <a:off x="1006673" y="5983010"/>
            <a:ext cx="3906322" cy="354687"/>
          </a:xfrm>
          <a:prstGeom prst="rect">
            <a:avLst/>
          </a:prstGeom>
          <a:noFill/>
          <a:ln/>
        </p:spPr>
        <p:txBody>
          <a:bodyPr wrap="none" lIns="0" tIns="0" rIns="0" bIns="0" rtlCol="0" anchor="t"/>
          <a:lstStyle/>
          <a:p>
            <a:pPr marL="0" indent="0" algn="l">
              <a:lnSpc>
                <a:spcPts val="2750"/>
              </a:lnSpc>
              <a:buNone/>
            </a:pPr>
            <a:r>
              <a:rPr lang="en-US" sz="1700" dirty="0">
                <a:latin typeface="Times New Roman" panose="02020603050405020304" pitchFamily="18" charset="0"/>
                <a:ea typeface="Open Sans" pitchFamily="34" charset="-122"/>
                <a:cs typeface="Times New Roman" panose="02020603050405020304" pitchFamily="18" charset="0"/>
              </a:rPr>
              <a:t>Valence-Energy</a:t>
            </a:r>
            <a:endParaRPr lang="en-US" sz="1700" dirty="0">
              <a:latin typeface="Times New Roman" panose="02020603050405020304" pitchFamily="18" charset="0"/>
              <a:cs typeface="Times New Roman" panose="02020603050405020304" pitchFamily="18" charset="0"/>
            </a:endParaRPr>
          </a:p>
        </p:txBody>
      </p:sp>
      <p:sp>
        <p:nvSpPr>
          <p:cNvPr id="19" name="Text 17"/>
          <p:cNvSpPr/>
          <p:nvPr/>
        </p:nvSpPr>
        <p:spPr>
          <a:xfrm>
            <a:off x="5364004" y="5983010"/>
            <a:ext cx="3902512" cy="354687"/>
          </a:xfrm>
          <a:prstGeom prst="rect">
            <a:avLst/>
          </a:prstGeom>
          <a:noFill/>
          <a:ln/>
        </p:spPr>
        <p:txBody>
          <a:bodyPr wrap="none" lIns="0" tIns="0" rIns="0" bIns="0" rtlCol="0" anchor="t"/>
          <a:lstStyle/>
          <a:p>
            <a:pPr marL="0" indent="0" algn="l">
              <a:lnSpc>
                <a:spcPts val="2750"/>
              </a:lnSpc>
              <a:buNone/>
            </a:pPr>
            <a:r>
              <a:rPr lang="en-US" sz="1700" dirty="0">
                <a:latin typeface="Times New Roman" panose="02020603050405020304" pitchFamily="18" charset="0"/>
                <a:ea typeface="Open Sans" pitchFamily="34" charset="-122"/>
                <a:cs typeface="Times New Roman" panose="02020603050405020304" pitchFamily="18" charset="0"/>
              </a:rPr>
              <a:t>Valence × Energy</a:t>
            </a:r>
            <a:endParaRPr lang="en-US" sz="1700" dirty="0">
              <a:latin typeface="Times New Roman" panose="02020603050405020304" pitchFamily="18" charset="0"/>
              <a:cs typeface="Times New Roman" panose="02020603050405020304" pitchFamily="18" charset="0"/>
            </a:endParaRPr>
          </a:p>
        </p:txBody>
      </p:sp>
      <p:sp>
        <p:nvSpPr>
          <p:cNvPr id="20" name="Text 18"/>
          <p:cNvSpPr/>
          <p:nvPr/>
        </p:nvSpPr>
        <p:spPr>
          <a:xfrm>
            <a:off x="9717524" y="5983010"/>
            <a:ext cx="3906322" cy="709374"/>
          </a:xfrm>
          <a:prstGeom prst="rect">
            <a:avLst/>
          </a:prstGeom>
          <a:noFill/>
          <a:ln/>
        </p:spPr>
        <p:txBody>
          <a:bodyPr wrap="square" lIns="0" tIns="0" rIns="0" bIns="0" rtlCol="0" anchor="t"/>
          <a:lstStyle/>
          <a:p>
            <a:pPr marL="0" indent="0" algn="l">
              <a:lnSpc>
                <a:spcPts val="2750"/>
              </a:lnSpc>
              <a:buNone/>
            </a:pPr>
            <a:r>
              <a:rPr lang="en-US" sz="1700" dirty="0">
                <a:latin typeface="Times New Roman" panose="02020603050405020304" pitchFamily="18" charset="0"/>
                <a:ea typeface="Open Sans" pitchFamily="34" charset="-122"/>
                <a:cs typeface="Times New Roman" panose="02020603050405020304" pitchFamily="18" charset="0"/>
              </a:rPr>
              <a:t>Phân loại cảm xúc: Vừa Vui vừa Mạnh (Pop/Rock) khác với Buồn &amp; Mạnh</a:t>
            </a:r>
            <a:endParaRPr lang="en-US" sz="1700" dirty="0">
              <a:latin typeface="Times New Roman" panose="02020603050405020304" pitchFamily="18" charset="0"/>
              <a:cs typeface="Times New Roman" panose="02020603050405020304" pitchFamily="18" charset="0"/>
            </a:endParaRPr>
          </a:p>
        </p:txBody>
      </p:sp>
      <p:sp>
        <p:nvSpPr>
          <p:cNvPr id="21" name="Text 19"/>
          <p:cNvSpPr/>
          <p:nvPr/>
        </p:nvSpPr>
        <p:spPr>
          <a:xfrm>
            <a:off x="775930" y="7089934"/>
            <a:ext cx="13078539" cy="354687"/>
          </a:xfrm>
          <a:prstGeom prst="rect">
            <a:avLst/>
          </a:prstGeom>
          <a:noFill/>
          <a:ln/>
        </p:spPr>
        <p:txBody>
          <a:bodyPr wrap="none" lIns="0" tIns="0" rIns="0" bIns="0" rtlCol="0" anchor="t"/>
          <a:lstStyle/>
          <a:p>
            <a:pPr marL="0" indent="0" algn="l">
              <a:lnSpc>
                <a:spcPts val="2750"/>
              </a:lnSpc>
              <a:buNone/>
            </a:pPr>
            <a:endParaRPr lang="en-US" sz="17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Text 0"/>
          <p:cNvSpPr/>
          <p:nvPr/>
        </p:nvSpPr>
        <p:spPr>
          <a:xfrm>
            <a:off x="651867" y="749379"/>
            <a:ext cx="11900535" cy="581978"/>
          </a:xfrm>
          <a:prstGeom prst="rect">
            <a:avLst/>
          </a:prstGeom>
          <a:noFill/>
          <a:ln/>
        </p:spPr>
        <p:txBody>
          <a:bodyPr wrap="none" lIns="0" tIns="0" rIns="0" bIns="0" rtlCol="0" anchor="t"/>
          <a:lstStyle/>
          <a:p>
            <a:pPr marL="0" indent="0" algn="l">
              <a:lnSpc>
                <a:spcPts val="4550"/>
              </a:lnSpc>
              <a:buNone/>
            </a:pPr>
            <a:r>
              <a:rPr lang="en-US" sz="3650" b="1" dirty="0">
                <a:latin typeface="Times New Roman" panose="02020603050405020304" pitchFamily="18" charset="0"/>
                <a:ea typeface="Unbounded Bold" pitchFamily="34" charset="-122"/>
                <a:cs typeface="Times New Roman" panose="02020603050405020304" pitchFamily="18" charset="0"/>
              </a:rPr>
              <a:t>Thống kê theo nhóm (Artist Aggregation)</a:t>
            </a:r>
            <a:endParaRPr lang="en-US" sz="3650" dirty="0">
              <a:latin typeface="Times New Roman" panose="02020603050405020304" pitchFamily="18" charset="0"/>
              <a:cs typeface="Times New Roman" panose="02020603050405020304" pitchFamily="18" charset="0"/>
            </a:endParaRPr>
          </a:p>
        </p:txBody>
      </p:sp>
      <p:sp>
        <p:nvSpPr>
          <p:cNvPr id="3" name="Text 1"/>
          <p:cNvSpPr/>
          <p:nvPr/>
        </p:nvSpPr>
        <p:spPr>
          <a:xfrm>
            <a:off x="651867" y="1703784"/>
            <a:ext cx="13326666" cy="297894"/>
          </a:xfrm>
          <a:prstGeom prst="rect">
            <a:avLst/>
          </a:prstGeom>
          <a:noFill/>
          <a:ln/>
        </p:spPr>
        <p:txBody>
          <a:bodyPr wrap="none" lIns="0" tIns="0" rIns="0" bIns="0" rtlCol="0" anchor="t"/>
          <a:lstStyle/>
          <a:p>
            <a:pPr marL="0" indent="0" algn="l">
              <a:lnSpc>
                <a:spcPts val="2300"/>
              </a:lnSpc>
              <a:buNone/>
            </a:pPr>
            <a:r>
              <a:rPr lang="en-US" sz="1450" dirty="0">
                <a:latin typeface="Times New Roman" panose="02020603050405020304" pitchFamily="18" charset="0"/>
                <a:ea typeface="Open Sans" pitchFamily="34" charset="-122"/>
                <a:cs typeface="Times New Roman" panose="02020603050405020304" pitchFamily="18" charset="0"/>
              </a:rPr>
              <a:t>Tạo đặc trưng mới dựa trên thống kê tổng hợp theo nghệ sĩ để cung cấp thông tin ngữ cảnh.</a:t>
            </a:r>
            <a:endParaRPr lang="en-US" sz="1450" dirty="0">
              <a:latin typeface="Times New Roman" panose="02020603050405020304" pitchFamily="18" charset="0"/>
              <a:cs typeface="Times New Roman" panose="02020603050405020304" pitchFamily="18" charset="0"/>
            </a:endParaRPr>
          </a:p>
        </p:txBody>
      </p:sp>
      <p:sp>
        <p:nvSpPr>
          <p:cNvPr id="4" name="Text 2"/>
          <p:cNvSpPr/>
          <p:nvPr/>
        </p:nvSpPr>
        <p:spPr>
          <a:xfrm>
            <a:off x="651867" y="2397323"/>
            <a:ext cx="2646878" cy="290870"/>
          </a:xfrm>
          <a:prstGeom prst="rect">
            <a:avLst/>
          </a:prstGeom>
          <a:noFill/>
          <a:ln/>
        </p:spPr>
        <p:txBody>
          <a:bodyPr wrap="none" lIns="0" tIns="0" rIns="0" bIns="0" rtlCol="0" anchor="t"/>
          <a:lstStyle/>
          <a:p>
            <a:pPr marL="0" indent="0" algn="l">
              <a:lnSpc>
                <a:spcPts val="2250"/>
              </a:lnSpc>
              <a:buNone/>
            </a:pPr>
            <a:r>
              <a:rPr lang="en-US" sz="1800" b="1" dirty="0">
                <a:latin typeface="Times New Roman" panose="02020603050405020304" pitchFamily="18" charset="0"/>
                <a:ea typeface="Unbounded Bold" pitchFamily="34" charset="-122"/>
                <a:cs typeface="Times New Roman" panose="02020603050405020304" pitchFamily="18" charset="0"/>
              </a:rPr>
              <a:t>Ý tưởng (Concept)</a:t>
            </a:r>
            <a:endParaRPr lang="en-US" sz="1800" dirty="0">
              <a:latin typeface="Times New Roman" panose="02020603050405020304" pitchFamily="18" charset="0"/>
              <a:cs typeface="Times New Roman" panose="02020603050405020304" pitchFamily="18" charset="0"/>
            </a:endParaRPr>
          </a:p>
        </p:txBody>
      </p:sp>
      <p:sp>
        <p:nvSpPr>
          <p:cNvPr id="5" name="Text 3"/>
          <p:cNvSpPr/>
          <p:nvPr/>
        </p:nvSpPr>
        <p:spPr>
          <a:xfrm>
            <a:off x="651867" y="2874407"/>
            <a:ext cx="7814191" cy="893683"/>
          </a:xfrm>
          <a:prstGeom prst="rect">
            <a:avLst/>
          </a:prstGeom>
          <a:noFill/>
          <a:ln/>
        </p:spPr>
        <p:txBody>
          <a:bodyPr wrap="square" lIns="0" tIns="0" rIns="0" bIns="0" rtlCol="0" anchor="t"/>
          <a:lstStyle/>
          <a:p>
            <a:pPr marL="0" indent="0" algn="l">
              <a:lnSpc>
                <a:spcPts val="2300"/>
              </a:lnSpc>
              <a:buNone/>
            </a:pPr>
            <a:r>
              <a:rPr lang="en-US" sz="1450" dirty="0">
                <a:latin typeface="Times New Roman" panose="02020603050405020304" pitchFamily="18" charset="0"/>
                <a:ea typeface="Open Sans" pitchFamily="34" charset="-122"/>
                <a:cs typeface="Times New Roman" panose="02020603050405020304" pitchFamily="18" charset="0"/>
              </a:rPr>
              <a:t>Thay vì chỉ xét từng bài hát riêng lẻ, ta xem xét đặc tính chung của Nghệ sĩ. Giả định: Các nghệ sĩ thường có xu hướng sáng tác theo một phong cách (Genre) nhất định và có mức độ nổi tiếng đặc trưng.</a:t>
            </a:r>
            <a:endParaRPr lang="en-US" sz="1450" dirty="0">
              <a:latin typeface="Times New Roman" panose="02020603050405020304" pitchFamily="18" charset="0"/>
              <a:cs typeface="Times New Roman" panose="02020603050405020304" pitchFamily="18" charset="0"/>
            </a:endParaRPr>
          </a:p>
        </p:txBody>
      </p:sp>
      <p:sp>
        <p:nvSpPr>
          <p:cNvPr id="6" name="Text 4"/>
          <p:cNvSpPr/>
          <p:nvPr/>
        </p:nvSpPr>
        <p:spPr>
          <a:xfrm>
            <a:off x="651867" y="3954304"/>
            <a:ext cx="2972514" cy="290870"/>
          </a:xfrm>
          <a:prstGeom prst="rect">
            <a:avLst/>
          </a:prstGeom>
          <a:noFill/>
          <a:ln/>
        </p:spPr>
        <p:txBody>
          <a:bodyPr wrap="none" lIns="0" tIns="0" rIns="0" bIns="0" rtlCol="0" anchor="t"/>
          <a:lstStyle/>
          <a:p>
            <a:pPr marL="0" indent="0" algn="l">
              <a:lnSpc>
                <a:spcPts val="2250"/>
              </a:lnSpc>
              <a:buNone/>
            </a:pPr>
            <a:r>
              <a:rPr lang="en-US" sz="1800" b="1" dirty="0">
                <a:latin typeface="Times New Roman" panose="02020603050405020304" pitchFamily="18" charset="0"/>
                <a:ea typeface="Unbounded Bold" pitchFamily="34" charset="-122"/>
                <a:cs typeface="Times New Roman" panose="02020603050405020304" pitchFamily="18" charset="0"/>
              </a:rPr>
              <a:t>Kỹ thuật (Technique)</a:t>
            </a:r>
            <a:endParaRPr lang="en-US" sz="1800" dirty="0">
              <a:latin typeface="Times New Roman" panose="02020603050405020304" pitchFamily="18" charset="0"/>
              <a:cs typeface="Times New Roman" panose="02020603050405020304" pitchFamily="18" charset="0"/>
            </a:endParaRPr>
          </a:p>
        </p:txBody>
      </p:sp>
      <p:sp>
        <p:nvSpPr>
          <p:cNvPr id="7" name="Text 5"/>
          <p:cNvSpPr/>
          <p:nvPr/>
        </p:nvSpPr>
        <p:spPr>
          <a:xfrm>
            <a:off x="651867" y="4431387"/>
            <a:ext cx="7814191" cy="297894"/>
          </a:xfrm>
          <a:prstGeom prst="rect">
            <a:avLst/>
          </a:prstGeom>
          <a:noFill/>
          <a:ln/>
        </p:spPr>
        <p:txBody>
          <a:bodyPr wrap="none" lIns="0" tIns="0" rIns="0" bIns="0" rtlCol="0" anchor="t"/>
          <a:lstStyle/>
          <a:p>
            <a:pPr marL="0" indent="0" algn="l">
              <a:lnSpc>
                <a:spcPts val="2300"/>
              </a:lnSpc>
              <a:buNone/>
            </a:pPr>
            <a:r>
              <a:rPr lang="en-US" sz="1450" dirty="0">
                <a:latin typeface="Times New Roman" panose="02020603050405020304" pitchFamily="18" charset="0"/>
                <a:ea typeface="Open Sans" pitchFamily="34" charset="-122"/>
                <a:cs typeface="Times New Roman" panose="02020603050405020304" pitchFamily="18" charset="0"/>
              </a:rPr>
              <a:t>GroupBy theo artist_name và tính toán các chỉ số thống kê (Aggregations)</a:t>
            </a:r>
            <a:endParaRPr lang="en-US" sz="1450" dirty="0">
              <a:latin typeface="Times New Roman" panose="02020603050405020304" pitchFamily="18" charset="0"/>
              <a:cs typeface="Times New Roman" panose="02020603050405020304" pitchFamily="18" charset="0"/>
            </a:endParaRPr>
          </a:p>
        </p:txBody>
      </p:sp>
      <p:sp>
        <p:nvSpPr>
          <p:cNvPr id="8" name="Text 6"/>
          <p:cNvSpPr/>
          <p:nvPr/>
        </p:nvSpPr>
        <p:spPr>
          <a:xfrm>
            <a:off x="651867" y="4915495"/>
            <a:ext cx="4130040" cy="290870"/>
          </a:xfrm>
          <a:prstGeom prst="rect">
            <a:avLst/>
          </a:prstGeom>
          <a:noFill/>
          <a:ln/>
        </p:spPr>
        <p:txBody>
          <a:bodyPr wrap="none" lIns="0" tIns="0" rIns="0" bIns="0" rtlCol="0" anchor="t"/>
          <a:lstStyle/>
          <a:p>
            <a:pPr marL="0" indent="0" algn="l">
              <a:lnSpc>
                <a:spcPts val="2250"/>
              </a:lnSpc>
              <a:buNone/>
            </a:pPr>
            <a:r>
              <a:rPr lang="en-US" sz="1800" b="1" dirty="0">
                <a:latin typeface="Times New Roman" panose="02020603050405020304" pitchFamily="18" charset="0"/>
                <a:ea typeface="Unbounded Bold" pitchFamily="34" charset="-122"/>
                <a:cs typeface="Times New Roman" panose="02020603050405020304" pitchFamily="18" charset="0"/>
              </a:rPr>
              <a:t>Các biến mới (New Features)</a:t>
            </a:r>
            <a:endParaRPr lang="en-US" sz="1800" dirty="0">
              <a:latin typeface="Times New Roman" panose="02020603050405020304" pitchFamily="18" charset="0"/>
              <a:cs typeface="Times New Roman" panose="02020603050405020304" pitchFamily="18" charset="0"/>
            </a:endParaRPr>
          </a:p>
        </p:txBody>
      </p:sp>
      <p:sp>
        <p:nvSpPr>
          <p:cNvPr id="9" name="Text 7"/>
          <p:cNvSpPr/>
          <p:nvPr/>
        </p:nvSpPr>
        <p:spPr>
          <a:xfrm>
            <a:off x="651867" y="5392579"/>
            <a:ext cx="7814191" cy="297894"/>
          </a:xfrm>
          <a:prstGeom prst="rect">
            <a:avLst/>
          </a:prstGeom>
          <a:noFill/>
          <a:ln/>
        </p:spPr>
        <p:txBody>
          <a:bodyPr wrap="none" lIns="0" tIns="0" rIns="0" bIns="0" rtlCol="0" anchor="t"/>
          <a:lstStyle/>
          <a:p>
            <a:pPr marL="342900" indent="-342900" algn="l">
              <a:lnSpc>
                <a:spcPts val="2300"/>
              </a:lnSpc>
              <a:buSzPct val="100000"/>
              <a:buChar char="•"/>
            </a:pPr>
            <a:r>
              <a:rPr lang="en-US" sz="1450" dirty="0">
                <a:latin typeface="Times New Roman" panose="02020603050405020304" pitchFamily="18" charset="0"/>
                <a:ea typeface="Open Sans" pitchFamily="34" charset="-122"/>
                <a:cs typeface="Times New Roman" panose="02020603050405020304" pitchFamily="18" charset="0"/>
              </a:rPr>
              <a:t>artist_track_count: Số lượng bài hát của nghệ sĩ trong dataset → Đo lường Năng suất</a:t>
            </a:r>
            <a:endParaRPr lang="en-US" sz="1450" dirty="0">
              <a:latin typeface="Times New Roman" panose="02020603050405020304" pitchFamily="18" charset="0"/>
              <a:cs typeface="Times New Roman" panose="02020603050405020304" pitchFamily="18" charset="0"/>
            </a:endParaRPr>
          </a:p>
        </p:txBody>
      </p:sp>
      <p:sp>
        <p:nvSpPr>
          <p:cNvPr id="10" name="Text 8"/>
          <p:cNvSpPr/>
          <p:nvPr/>
        </p:nvSpPr>
        <p:spPr>
          <a:xfrm>
            <a:off x="651867" y="5755600"/>
            <a:ext cx="7814191" cy="595789"/>
          </a:xfrm>
          <a:prstGeom prst="rect">
            <a:avLst/>
          </a:prstGeom>
          <a:noFill/>
          <a:ln/>
        </p:spPr>
        <p:txBody>
          <a:bodyPr wrap="square" lIns="0" tIns="0" rIns="0" bIns="0" rtlCol="0" anchor="t"/>
          <a:lstStyle/>
          <a:p>
            <a:pPr marL="342900" indent="-342900" algn="l">
              <a:lnSpc>
                <a:spcPts val="2300"/>
              </a:lnSpc>
              <a:buSzPct val="100000"/>
              <a:buChar char="•"/>
            </a:pPr>
            <a:r>
              <a:rPr lang="en-US" sz="1450" dirty="0">
                <a:latin typeface="Times New Roman" panose="02020603050405020304" pitchFamily="18" charset="0"/>
                <a:ea typeface="Open Sans" pitchFamily="34" charset="-122"/>
                <a:cs typeface="Times New Roman" panose="02020603050405020304" pitchFamily="18" charset="0"/>
              </a:rPr>
              <a:t>artist_mean_pop: Độ nổi tiếng trung bình của nghệ sĩ → Đo lường Tầm ảnh hưởng (Vd: Nghệ sĩ Pop thường có chỉ số này cao hơn Indie)</a:t>
            </a:r>
            <a:endParaRPr lang="en-US" sz="1450" dirty="0">
              <a:latin typeface="Times New Roman" panose="02020603050405020304" pitchFamily="18" charset="0"/>
              <a:cs typeface="Times New Roman" panose="02020603050405020304" pitchFamily="18" charset="0"/>
            </a:endParaRPr>
          </a:p>
        </p:txBody>
      </p:sp>
      <p:sp>
        <p:nvSpPr>
          <p:cNvPr id="11" name="Text 9"/>
          <p:cNvSpPr/>
          <p:nvPr/>
        </p:nvSpPr>
        <p:spPr>
          <a:xfrm>
            <a:off x="651867" y="6537603"/>
            <a:ext cx="2328148" cy="290870"/>
          </a:xfrm>
          <a:prstGeom prst="rect">
            <a:avLst/>
          </a:prstGeom>
          <a:noFill/>
          <a:ln/>
        </p:spPr>
        <p:txBody>
          <a:bodyPr wrap="none" lIns="0" tIns="0" rIns="0" bIns="0" rtlCol="0" anchor="t"/>
          <a:lstStyle/>
          <a:p>
            <a:pPr marL="0" indent="0" algn="l">
              <a:lnSpc>
                <a:spcPts val="2250"/>
              </a:lnSpc>
              <a:buNone/>
            </a:pPr>
            <a:r>
              <a:rPr lang="en-US" sz="1800" b="1" dirty="0">
                <a:latin typeface="Times New Roman" panose="02020603050405020304" pitchFamily="18" charset="0"/>
                <a:ea typeface="Unbounded Bold" pitchFamily="34" charset="-122"/>
                <a:cs typeface="Times New Roman" panose="02020603050405020304" pitchFamily="18" charset="0"/>
              </a:rPr>
              <a:t>Tác dụng</a:t>
            </a:r>
            <a:endParaRPr lang="en-US" sz="1800" dirty="0">
              <a:latin typeface="Times New Roman" panose="02020603050405020304" pitchFamily="18" charset="0"/>
              <a:cs typeface="Times New Roman" panose="02020603050405020304" pitchFamily="18" charset="0"/>
            </a:endParaRPr>
          </a:p>
        </p:txBody>
      </p:sp>
      <p:sp>
        <p:nvSpPr>
          <p:cNvPr id="12" name="Text 10"/>
          <p:cNvSpPr/>
          <p:nvPr/>
        </p:nvSpPr>
        <p:spPr>
          <a:xfrm>
            <a:off x="651867" y="7014686"/>
            <a:ext cx="7814191" cy="297894"/>
          </a:xfrm>
          <a:prstGeom prst="rect">
            <a:avLst/>
          </a:prstGeom>
          <a:noFill/>
          <a:ln/>
        </p:spPr>
        <p:txBody>
          <a:bodyPr wrap="none" lIns="0" tIns="0" rIns="0" bIns="0" rtlCol="0" anchor="t"/>
          <a:lstStyle/>
          <a:p>
            <a:pPr marL="0" indent="0" algn="l">
              <a:lnSpc>
                <a:spcPts val="2300"/>
              </a:lnSpc>
              <a:buNone/>
            </a:pPr>
            <a:r>
              <a:rPr lang="en-US" sz="1450" dirty="0">
                <a:latin typeface="Times New Roman" panose="02020603050405020304" pitchFamily="18" charset="0"/>
                <a:ea typeface="Open Sans" pitchFamily="34" charset="-122"/>
                <a:cs typeface="Times New Roman" panose="02020603050405020304" pitchFamily="18" charset="0"/>
              </a:rPr>
              <a:t>Giúp mô hình có thêm thông tin ngữ cảnh (Contextual Info) để phân loại chính xác hơn</a:t>
            </a:r>
            <a:endParaRPr lang="en-US" sz="1450" dirty="0">
              <a:latin typeface="Times New Roman" panose="02020603050405020304" pitchFamily="18" charset="0"/>
              <a:cs typeface="Times New Roman" panose="02020603050405020304" pitchFamily="18" charset="0"/>
            </a:endParaRPr>
          </a:p>
        </p:txBody>
      </p:sp>
      <p:pic>
        <p:nvPicPr>
          <p:cNvPr id="13" name="Image 0" descr="preencoded.png"/>
          <p:cNvPicPr>
            <a:picLocks noChangeAspect="1"/>
          </p:cNvPicPr>
          <p:nvPr/>
        </p:nvPicPr>
        <p:blipFill>
          <a:blip r:embed="rId3"/>
          <a:stretch>
            <a:fillRect/>
          </a:stretch>
        </p:blipFill>
        <p:spPr>
          <a:xfrm>
            <a:off x="8928021" y="2420540"/>
            <a:ext cx="5058013" cy="4892039"/>
          </a:xfrm>
          <a:prstGeom prst="rect">
            <a:avLst/>
          </a:prstGeom>
        </p:spPr>
      </p:pic>
      <p:sp>
        <p:nvSpPr>
          <p:cNvPr id="14" name="Text 11"/>
          <p:cNvSpPr/>
          <p:nvPr/>
        </p:nvSpPr>
        <p:spPr>
          <a:xfrm>
            <a:off x="8928021" y="6838474"/>
            <a:ext cx="5058013" cy="297894"/>
          </a:xfrm>
          <a:prstGeom prst="rect">
            <a:avLst/>
          </a:prstGeom>
          <a:noFill/>
          <a:ln/>
        </p:spPr>
        <p:txBody>
          <a:bodyPr wrap="none" lIns="0" tIns="0" rIns="0" bIns="0" rtlCol="0" anchor="t"/>
          <a:lstStyle/>
          <a:p>
            <a:pPr marL="0" indent="0" algn="l">
              <a:lnSpc>
                <a:spcPts val="2300"/>
              </a:lnSpc>
              <a:buNone/>
            </a:pPr>
            <a:endParaRPr lang="en-US" sz="14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645914" y="507444"/>
            <a:ext cx="12514659" cy="576620"/>
          </a:xfrm>
          <a:prstGeom prst="rect">
            <a:avLst/>
          </a:prstGeom>
          <a:noFill/>
          <a:ln/>
        </p:spPr>
        <p:txBody>
          <a:bodyPr wrap="none" lIns="0" tIns="0" rIns="0" bIns="0" rtlCol="0" anchor="t"/>
          <a:lstStyle/>
          <a:p>
            <a:pPr marL="0" indent="0" algn="l">
              <a:lnSpc>
                <a:spcPts val="4500"/>
              </a:lnSpc>
              <a:buNone/>
            </a:pPr>
            <a:r>
              <a:rPr lang="en-US" sz="3600" b="1" dirty="0">
                <a:latin typeface="Times New Roman" panose="02020603050405020304" pitchFamily="18" charset="0"/>
                <a:ea typeface="Unbounded Bold" pitchFamily="34" charset="-122"/>
                <a:cs typeface="Times New Roman" panose="02020603050405020304" pitchFamily="18" charset="0"/>
              </a:rPr>
              <a:t>Xử lý biến nhiều giá trị: Target Encoding (CV)</a:t>
            </a:r>
            <a:endParaRPr lang="en-US" sz="3600" dirty="0">
              <a:latin typeface="Times New Roman" panose="02020603050405020304" pitchFamily="18" charset="0"/>
              <a:cs typeface="Times New Roman" panose="02020603050405020304" pitchFamily="18" charset="0"/>
            </a:endParaRPr>
          </a:p>
        </p:txBody>
      </p:sp>
      <p:sp>
        <p:nvSpPr>
          <p:cNvPr id="3" name="Text 1"/>
          <p:cNvSpPr/>
          <p:nvPr/>
        </p:nvSpPr>
        <p:spPr>
          <a:xfrm>
            <a:off x="645914" y="1453158"/>
            <a:ext cx="13338572" cy="295275"/>
          </a:xfrm>
          <a:prstGeom prst="rect">
            <a:avLst/>
          </a:prstGeom>
          <a:noFill/>
          <a:ln/>
        </p:spPr>
        <p:txBody>
          <a:bodyPr wrap="none" lIns="0" tIns="0" rIns="0" bIns="0" rtlCol="0" anchor="t"/>
          <a:lstStyle/>
          <a:p>
            <a:pPr marL="0" indent="0" algn="l">
              <a:lnSpc>
                <a:spcPts val="2300"/>
              </a:lnSpc>
              <a:buNone/>
            </a:pPr>
            <a:r>
              <a:rPr lang="en-US" sz="1450" dirty="0">
                <a:latin typeface="Times New Roman" panose="02020603050405020304" pitchFamily="18" charset="0"/>
                <a:ea typeface="Open Sans" pitchFamily="34" charset="-122"/>
                <a:cs typeface="Times New Roman" panose="02020603050405020304" pitchFamily="18" charset="0"/>
              </a:rPr>
              <a:t>Áp dụng Target Encoding với Cross-Validation để xử lý biến categorical có cardinality cao một cách an toàn.</a:t>
            </a:r>
            <a:endParaRPr lang="en-US" sz="1450" dirty="0">
              <a:latin typeface="Times New Roman" panose="02020603050405020304" pitchFamily="18" charset="0"/>
              <a:cs typeface="Times New Roman" panose="02020603050405020304" pitchFamily="18" charset="0"/>
            </a:endParaRPr>
          </a:p>
        </p:txBody>
      </p:sp>
      <p:sp>
        <p:nvSpPr>
          <p:cNvPr id="4" name="Text 2"/>
          <p:cNvSpPr/>
          <p:nvPr/>
        </p:nvSpPr>
        <p:spPr>
          <a:xfrm>
            <a:off x="645914" y="2140506"/>
            <a:ext cx="4152424" cy="288369"/>
          </a:xfrm>
          <a:prstGeom prst="rect">
            <a:avLst/>
          </a:prstGeom>
          <a:noFill/>
          <a:ln/>
        </p:spPr>
        <p:txBody>
          <a:bodyPr wrap="none" lIns="0" tIns="0" rIns="0" bIns="0" rtlCol="0" anchor="t"/>
          <a:lstStyle/>
          <a:p>
            <a:pPr marL="0" indent="0" algn="l">
              <a:lnSpc>
                <a:spcPts val="2250"/>
              </a:lnSpc>
              <a:buNone/>
            </a:pPr>
            <a:r>
              <a:rPr lang="en-US" sz="1800" b="1" dirty="0">
                <a:latin typeface="Times New Roman" panose="02020603050405020304" pitchFamily="18" charset="0"/>
                <a:ea typeface="Unbounded Bold" pitchFamily="34" charset="-122"/>
                <a:cs typeface="Times New Roman" panose="02020603050405020304" pitchFamily="18" charset="0"/>
              </a:rPr>
              <a:t>1. Vấn đề &amp; Giải pháp (Theory)</a:t>
            </a:r>
            <a:endParaRPr lang="en-US" sz="1800" dirty="0">
              <a:latin typeface="Times New Roman" panose="02020603050405020304" pitchFamily="18" charset="0"/>
              <a:cs typeface="Times New Roman" panose="02020603050405020304" pitchFamily="18" charset="0"/>
            </a:endParaRPr>
          </a:p>
        </p:txBody>
      </p:sp>
      <p:sp>
        <p:nvSpPr>
          <p:cNvPr id="5" name="Text 3"/>
          <p:cNvSpPr/>
          <p:nvPr/>
        </p:nvSpPr>
        <p:spPr>
          <a:xfrm>
            <a:off x="645914" y="2613422"/>
            <a:ext cx="7823002" cy="590550"/>
          </a:xfrm>
          <a:prstGeom prst="rect">
            <a:avLst/>
          </a:prstGeom>
          <a:noFill/>
          <a:ln/>
        </p:spPr>
        <p:txBody>
          <a:bodyPr wrap="square" lIns="0" tIns="0" rIns="0" bIns="0" rtlCol="0" anchor="t"/>
          <a:lstStyle/>
          <a:p>
            <a:pPr marL="342900" indent="-342900" algn="l">
              <a:lnSpc>
                <a:spcPts val="2300"/>
              </a:lnSpc>
              <a:buSzPct val="100000"/>
              <a:buChar char="•"/>
            </a:pPr>
            <a:r>
              <a:rPr lang="en-US" sz="1450" dirty="0">
                <a:latin typeface="Times New Roman" panose="02020603050405020304" pitchFamily="18" charset="0"/>
                <a:ea typeface="Open Sans" pitchFamily="34" charset="-122"/>
                <a:cs typeface="Times New Roman" panose="02020603050405020304" pitchFamily="18" charset="0"/>
              </a:rPr>
              <a:t>Thách thức: Artist Name có quá nhiều giá trị riêng biệt (High Cardinality). Dùng One-Hot Encoding sẽ gây bùng nổ số chiều</a:t>
            </a:r>
            <a:endParaRPr lang="en-US" sz="1450" dirty="0">
              <a:latin typeface="Times New Roman" panose="02020603050405020304" pitchFamily="18" charset="0"/>
              <a:cs typeface="Times New Roman" panose="02020603050405020304" pitchFamily="18" charset="0"/>
            </a:endParaRPr>
          </a:p>
        </p:txBody>
      </p:sp>
      <p:sp>
        <p:nvSpPr>
          <p:cNvPr id="6" name="Text 4"/>
          <p:cNvSpPr/>
          <p:nvPr/>
        </p:nvSpPr>
        <p:spPr>
          <a:xfrm>
            <a:off x="645914" y="3268504"/>
            <a:ext cx="7823002" cy="590550"/>
          </a:xfrm>
          <a:prstGeom prst="rect">
            <a:avLst/>
          </a:prstGeom>
          <a:noFill/>
          <a:ln/>
        </p:spPr>
        <p:txBody>
          <a:bodyPr wrap="square" lIns="0" tIns="0" rIns="0" bIns="0" rtlCol="0" anchor="t"/>
          <a:lstStyle/>
          <a:p>
            <a:pPr marL="342900" indent="-342900" algn="l">
              <a:lnSpc>
                <a:spcPts val="2300"/>
              </a:lnSpc>
              <a:buSzPct val="100000"/>
              <a:buChar char="•"/>
            </a:pPr>
            <a:r>
              <a:rPr lang="en-US" sz="1450" dirty="0">
                <a:latin typeface="Times New Roman" panose="02020603050405020304" pitchFamily="18" charset="0"/>
                <a:ea typeface="Open Sans" pitchFamily="34" charset="-122"/>
                <a:cs typeface="Times New Roman" panose="02020603050405020304" pitchFamily="18" charset="0"/>
              </a:rPr>
              <a:t>Giải pháp: Thay thế tên nghệ sĩ bằng giá trị trung bình (Mean) của biến mục tiêu tương ứng với nghệ sĩ đó</a:t>
            </a:r>
            <a:endParaRPr lang="en-US" sz="1450" dirty="0">
              <a:latin typeface="Times New Roman" panose="02020603050405020304" pitchFamily="18" charset="0"/>
              <a:cs typeface="Times New Roman" panose="02020603050405020304" pitchFamily="18" charset="0"/>
            </a:endParaRPr>
          </a:p>
        </p:txBody>
      </p:sp>
      <p:sp>
        <p:nvSpPr>
          <p:cNvPr id="7" name="Text 5"/>
          <p:cNvSpPr/>
          <p:nvPr/>
        </p:nvSpPr>
        <p:spPr>
          <a:xfrm>
            <a:off x="645914" y="3923586"/>
            <a:ext cx="7823002" cy="590550"/>
          </a:xfrm>
          <a:prstGeom prst="rect">
            <a:avLst/>
          </a:prstGeom>
          <a:noFill/>
          <a:ln/>
        </p:spPr>
        <p:txBody>
          <a:bodyPr wrap="square" lIns="0" tIns="0" rIns="0" bIns="0" rtlCol="0" anchor="t"/>
          <a:lstStyle/>
          <a:p>
            <a:pPr marL="342900" indent="-342900" algn="l">
              <a:lnSpc>
                <a:spcPts val="2300"/>
              </a:lnSpc>
              <a:buSzPct val="100000"/>
              <a:buChar char="•"/>
            </a:pPr>
            <a:r>
              <a:rPr lang="en-US" sz="1450" dirty="0">
                <a:latin typeface="Times New Roman" panose="02020603050405020304" pitchFamily="18" charset="0"/>
                <a:ea typeface="Open Sans" pitchFamily="34" charset="-122"/>
                <a:cs typeface="Times New Roman" panose="02020603050405020304" pitchFamily="18" charset="0"/>
              </a:rPr>
              <a:t>Rủi ro: Dễ gây Data Leakage (Rò rỉ dữ liệu) nếu tính toán trực tiếp trên toàn bộ tập Train → Model sẽ học thuộc lòng thay vì tổng quát hóa</a:t>
            </a:r>
            <a:endParaRPr lang="en-US" sz="1450" dirty="0">
              <a:latin typeface="Times New Roman" panose="02020603050405020304" pitchFamily="18" charset="0"/>
              <a:cs typeface="Times New Roman" panose="02020603050405020304" pitchFamily="18" charset="0"/>
            </a:endParaRPr>
          </a:p>
        </p:txBody>
      </p:sp>
      <p:sp>
        <p:nvSpPr>
          <p:cNvPr id="8" name="Text 6"/>
          <p:cNvSpPr/>
          <p:nvPr/>
        </p:nvSpPr>
        <p:spPr>
          <a:xfrm>
            <a:off x="645914" y="4698683"/>
            <a:ext cx="5289828" cy="288369"/>
          </a:xfrm>
          <a:prstGeom prst="rect">
            <a:avLst/>
          </a:prstGeom>
          <a:noFill/>
          <a:ln/>
        </p:spPr>
        <p:txBody>
          <a:bodyPr wrap="none" lIns="0" tIns="0" rIns="0" bIns="0" rtlCol="0" anchor="t"/>
          <a:lstStyle/>
          <a:p>
            <a:pPr marL="0" indent="0" algn="l">
              <a:lnSpc>
                <a:spcPts val="2250"/>
              </a:lnSpc>
              <a:buNone/>
            </a:pPr>
            <a:r>
              <a:rPr lang="en-US" sz="1800" b="1" dirty="0">
                <a:latin typeface="Times New Roman" panose="02020603050405020304" pitchFamily="18" charset="0"/>
                <a:ea typeface="Unbounded Bold" pitchFamily="34" charset="-122"/>
                <a:cs typeface="Times New Roman" panose="02020603050405020304" pitchFamily="18" charset="0"/>
              </a:rPr>
              <a:t>2. Kỹ thuật thực thi (Implementation)</a:t>
            </a:r>
            <a:endParaRPr lang="en-US" sz="1800" dirty="0">
              <a:latin typeface="Times New Roman" panose="02020603050405020304" pitchFamily="18" charset="0"/>
              <a:cs typeface="Times New Roman" panose="02020603050405020304" pitchFamily="18" charset="0"/>
            </a:endParaRPr>
          </a:p>
        </p:txBody>
      </p:sp>
      <p:sp>
        <p:nvSpPr>
          <p:cNvPr id="9" name="Text 7"/>
          <p:cNvSpPr/>
          <p:nvPr/>
        </p:nvSpPr>
        <p:spPr>
          <a:xfrm>
            <a:off x="645914" y="5171599"/>
            <a:ext cx="7823002" cy="295275"/>
          </a:xfrm>
          <a:prstGeom prst="rect">
            <a:avLst/>
          </a:prstGeom>
          <a:noFill/>
          <a:ln/>
        </p:spPr>
        <p:txBody>
          <a:bodyPr wrap="none" lIns="0" tIns="0" rIns="0" bIns="0" rtlCol="0" anchor="t"/>
          <a:lstStyle/>
          <a:p>
            <a:pPr marL="342900" indent="-342900" algn="l">
              <a:lnSpc>
                <a:spcPts val="2300"/>
              </a:lnSpc>
              <a:buSzPct val="100000"/>
              <a:buChar char="•"/>
            </a:pPr>
            <a:r>
              <a:rPr lang="en-US" sz="1450" dirty="0">
                <a:latin typeface="Times New Roman" panose="02020603050405020304" pitchFamily="18" charset="0"/>
                <a:ea typeface="Open Sans" pitchFamily="34" charset="-122"/>
                <a:cs typeface="Times New Roman" panose="02020603050405020304" pitchFamily="18" charset="0"/>
              </a:rPr>
              <a:t>Hàm: target_encode_cv</a:t>
            </a:r>
            <a:endParaRPr lang="en-US" sz="1450" dirty="0">
              <a:latin typeface="Times New Roman" panose="02020603050405020304" pitchFamily="18" charset="0"/>
              <a:cs typeface="Times New Roman" panose="02020603050405020304" pitchFamily="18" charset="0"/>
            </a:endParaRPr>
          </a:p>
        </p:txBody>
      </p:sp>
      <p:sp>
        <p:nvSpPr>
          <p:cNvPr id="10" name="Text 8"/>
          <p:cNvSpPr/>
          <p:nvPr/>
        </p:nvSpPr>
        <p:spPr>
          <a:xfrm>
            <a:off x="645914" y="5531406"/>
            <a:ext cx="7823002" cy="295275"/>
          </a:xfrm>
          <a:prstGeom prst="rect">
            <a:avLst/>
          </a:prstGeom>
          <a:noFill/>
          <a:ln/>
        </p:spPr>
        <p:txBody>
          <a:bodyPr wrap="none" lIns="0" tIns="0" rIns="0" bIns="0" rtlCol="0" anchor="t"/>
          <a:lstStyle/>
          <a:p>
            <a:pPr marL="342900" indent="-342900" algn="l">
              <a:lnSpc>
                <a:spcPts val="2300"/>
              </a:lnSpc>
              <a:buSzPct val="100000"/>
              <a:buChar char="•"/>
            </a:pPr>
            <a:r>
              <a:rPr lang="en-US" sz="1450" dirty="0">
                <a:latin typeface="Times New Roman" panose="02020603050405020304" pitchFamily="18" charset="0"/>
                <a:ea typeface="Open Sans" pitchFamily="34" charset="-122"/>
                <a:cs typeface="Times New Roman" panose="02020603050405020304" pitchFamily="18" charset="0"/>
              </a:rPr>
              <a:t>Chiến lược chống Leak: Sử dụng Stratified K-Fold</a:t>
            </a:r>
            <a:endParaRPr lang="en-US" sz="1450" dirty="0">
              <a:latin typeface="Times New Roman" panose="02020603050405020304" pitchFamily="18" charset="0"/>
              <a:cs typeface="Times New Roman" panose="02020603050405020304" pitchFamily="18" charset="0"/>
            </a:endParaRPr>
          </a:p>
        </p:txBody>
      </p:sp>
      <p:sp>
        <p:nvSpPr>
          <p:cNvPr id="11" name="Text 9"/>
          <p:cNvSpPr/>
          <p:nvPr/>
        </p:nvSpPr>
        <p:spPr>
          <a:xfrm>
            <a:off x="645914" y="5891213"/>
            <a:ext cx="7823002" cy="295275"/>
          </a:xfrm>
          <a:prstGeom prst="rect">
            <a:avLst/>
          </a:prstGeom>
          <a:noFill/>
          <a:ln/>
        </p:spPr>
        <p:txBody>
          <a:bodyPr wrap="none" lIns="0" tIns="0" rIns="0" bIns="0" rtlCol="0" anchor="t"/>
          <a:lstStyle/>
          <a:p>
            <a:pPr marL="342900" indent="-342900" algn="l">
              <a:lnSpc>
                <a:spcPts val="2300"/>
              </a:lnSpc>
              <a:buSzPct val="100000"/>
              <a:buChar char="•"/>
            </a:pPr>
            <a:r>
              <a:rPr lang="en-US" sz="1450" dirty="0">
                <a:latin typeface="Times New Roman" panose="02020603050405020304" pitchFamily="18" charset="0"/>
                <a:ea typeface="Open Sans" pitchFamily="34" charset="-122"/>
                <a:cs typeface="Times New Roman" panose="02020603050405020304" pitchFamily="18" charset="0"/>
              </a:rPr>
              <a:t>Chia dữ liệu làm K phần</a:t>
            </a:r>
            <a:endParaRPr lang="en-US" sz="1450" dirty="0">
              <a:latin typeface="Times New Roman" panose="02020603050405020304" pitchFamily="18" charset="0"/>
              <a:cs typeface="Times New Roman" panose="02020603050405020304" pitchFamily="18" charset="0"/>
            </a:endParaRPr>
          </a:p>
        </p:txBody>
      </p:sp>
      <p:sp>
        <p:nvSpPr>
          <p:cNvPr id="12" name="Text 10"/>
          <p:cNvSpPr/>
          <p:nvPr/>
        </p:nvSpPr>
        <p:spPr>
          <a:xfrm>
            <a:off x="645914" y="6251019"/>
            <a:ext cx="7823002" cy="295275"/>
          </a:xfrm>
          <a:prstGeom prst="rect">
            <a:avLst/>
          </a:prstGeom>
          <a:noFill/>
          <a:ln/>
        </p:spPr>
        <p:txBody>
          <a:bodyPr wrap="none" lIns="0" tIns="0" rIns="0" bIns="0" rtlCol="0" anchor="t"/>
          <a:lstStyle/>
          <a:p>
            <a:pPr marL="342900" indent="-342900" algn="l">
              <a:lnSpc>
                <a:spcPts val="2300"/>
              </a:lnSpc>
              <a:buSzPct val="100000"/>
              <a:buChar char="•"/>
            </a:pPr>
            <a:r>
              <a:rPr lang="en-US" sz="1450" dirty="0">
                <a:latin typeface="Times New Roman" panose="02020603050405020304" pitchFamily="18" charset="0"/>
                <a:ea typeface="Open Sans" pitchFamily="34" charset="-122"/>
                <a:cs typeface="Times New Roman" panose="02020603050405020304" pitchFamily="18" charset="0"/>
              </a:rPr>
              <a:t>Tính Mean trên (K-1) phần → Áp dụng (Map) cho phần còn lại</a:t>
            </a:r>
            <a:endParaRPr lang="en-US" sz="1450" dirty="0">
              <a:latin typeface="Times New Roman" panose="02020603050405020304" pitchFamily="18" charset="0"/>
              <a:cs typeface="Times New Roman" panose="02020603050405020304" pitchFamily="18" charset="0"/>
            </a:endParaRPr>
          </a:p>
        </p:txBody>
      </p:sp>
      <p:sp>
        <p:nvSpPr>
          <p:cNvPr id="13" name="Text 11"/>
          <p:cNvSpPr/>
          <p:nvPr/>
        </p:nvSpPr>
        <p:spPr>
          <a:xfrm>
            <a:off x="645914" y="6610826"/>
            <a:ext cx="7823002" cy="590550"/>
          </a:xfrm>
          <a:prstGeom prst="rect">
            <a:avLst/>
          </a:prstGeom>
          <a:noFill/>
          <a:ln/>
        </p:spPr>
        <p:txBody>
          <a:bodyPr wrap="square" lIns="0" tIns="0" rIns="0" bIns="0" rtlCol="0" anchor="t"/>
          <a:lstStyle/>
          <a:p>
            <a:pPr marL="342900" indent="-342900" algn="l">
              <a:lnSpc>
                <a:spcPts val="2300"/>
              </a:lnSpc>
              <a:buSzPct val="100000"/>
              <a:buChar char="•"/>
            </a:pPr>
            <a:r>
              <a:rPr lang="en-US" sz="1450" dirty="0">
                <a:latin typeface="Times New Roman" panose="02020603050405020304" pitchFamily="18" charset="0"/>
                <a:ea typeface="Open Sans" pitchFamily="34" charset="-122"/>
                <a:cs typeface="Times New Roman" panose="02020603050405020304" pitchFamily="18" charset="0"/>
              </a:rPr>
              <a:t>Xử lý nhiễu: Áp dụng Smoothing (Làm mượt) để tránh sai lệch đối với các nghệ sĩ xuất hiện quá ít lần</a:t>
            </a:r>
            <a:endParaRPr lang="en-US" sz="1450" dirty="0">
              <a:latin typeface="Times New Roman" panose="02020603050405020304" pitchFamily="18" charset="0"/>
              <a:cs typeface="Times New Roman" panose="02020603050405020304" pitchFamily="18" charset="0"/>
            </a:endParaRPr>
          </a:p>
        </p:txBody>
      </p:sp>
      <p:pic>
        <p:nvPicPr>
          <p:cNvPr id="14" name="Image 0" descr="preencoded.png"/>
          <p:cNvPicPr>
            <a:picLocks noChangeAspect="1"/>
          </p:cNvPicPr>
          <p:nvPr/>
        </p:nvPicPr>
        <p:blipFill>
          <a:blip r:embed="rId3"/>
          <a:stretch>
            <a:fillRect/>
          </a:stretch>
        </p:blipFill>
        <p:spPr>
          <a:xfrm>
            <a:off x="8926830" y="2163485"/>
            <a:ext cx="5065157" cy="5141595"/>
          </a:xfrm>
          <a:prstGeom prst="rect">
            <a:avLst/>
          </a:prstGeom>
        </p:spPr>
      </p:pic>
      <p:sp>
        <p:nvSpPr>
          <p:cNvPr id="15" name="Text 12"/>
          <p:cNvSpPr/>
          <p:nvPr/>
        </p:nvSpPr>
        <p:spPr>
          <a:xfrm>
            <a:off x="8926830" y="7512606"/>
            <a:ext cx="5065157" cy="295275"/>
          </a:xfrm>
          <a:prstGeom prst="rect">
            <a:avLst/>
          </a:prstGeom>
          <a:noFill/>
          <a:ln/>
        </p:spPr>
        <p:txBody>
          <a:bodyPr wrap="none" lIns="0" tIns="0" rIns="0" bIns="0" rtlCol="0" anchor="t"/>
          <a:lstStyle/>
          <a:p>
            <a:pPr marL="0" indent="0" algn="l">
              <a:lnSpc>
                <a:spcPts val="2300"/>
              </a:lnSpc>
              <a:buNone/>
            </a:pPr>
            <a:endParaRPr lang="en-US" sz="14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730448" y="577929"/>
            <a:ext cx="12138184" cy="652105"/>
          </a:xfrm>
          <a:prstGeom prst="rect">
            <a:avLst/>
          </a:prstGeom>
          <a:noFill/>
          <a:ln/>
        </p:spPr>
        <p:txBody>
          <a:bodyPr wrap="none" lIns="0" tIns="0" rIns="0" bIns="0" rtlCol="0" anchor="t"/>
          <a:lstStyle/>
          <a:p>
            <a:pPr marL="0" indent="0" algn="l">
              <a:lnSpc>
                <a:spcPts val="5100"/>
              </a:lnSpc>
              <a:buNone/>
            </a:pPr>
            <a:r>
              <a:rPr lang="en-US" sz="4100" b="1" dirty="0">
                <a:latin typeface="Times New Roman" panose="02020603050405020304" pitchFamily="18" charset="0"/>
                <a:ea typeface="Unbounded Bold" pitchFamily="34" charset="-122"/>
                <a:cs typeface="Times New Roman" panose="02020603050405020304" pitchFamily="18" charset="0"/>
              </a:rPr>
              <a:t>Kiểm tra hiệu quả: Tương quan sau FE</a:t>
            </a:r>
            <a:endParaRPr lang="en-US" sz="4100" dirty="0">
              <a:latin typeface="Times New Roman" panose="02020603050405020304" pitchFamily="18" charset="0"/>
              <a:cs typeface="Times New Roman" panose="02020603050405020304" pitchFamily="18" charset="0"/>
            </a:endParaRPr>
          </a:p>
        </p:txBody>
      </p:sp>
      <p:sp>
        <p:nvSpPr>
          <p:cNvPr id="3" name="Text 1"/>
          <p:cNvSpPr/>
          <p:nvPr/>
        </p:nvSpPr>
        <p:spPr>
          <a:xfrm>
            <a:off x="730448" y="1647349"/>
            <a:ext cx="13169503" cy="333851"/>
          </a:xfrm>
          <a:prstGeom prst="rect">
            <a:avLst/>
          </a:prstGeom>
          <a:noFill/>
          <a:ln/>
        </p:spPr>
        <p:txBody>
          <a:bodyPr wrap="none" lIns="0" tIns="0" rIns="0" bIns="0" rtlCol="0" anchor="t"/>
          <a:lstStyle/>
          <a:p>
            <a:pPr marL="0" indent="0" algn="l">
              <a:lnSpc>
                <a:spcPts val="2600"/>
              </a:lnSpc>
              <a:buNone/>
            </a:pPr>
            <a:r>
              <a:rPr lang="en-US" sz="1600" dirty="0">
                <a:latin typeface="Times New Roman" panose="02020603050405020304" pitchFamily="18" charset="0"/>
                <a:ea typeface="Open Sans" pitchFamily="34" charset="-122"/>
                <a:cs typeface="Times New Roman" panose="02020603050405020304" pitchFamily="18" charset="0"/>
              </a:rPr>
              <a:t>Đánh giá hiệu quả của Feature Engineering thông qua phân tích tương quan giữa các đặc trưng mới và cũ.</a:t>
            </a:r>
            <a:endParaRPr lang="en-US" sz="1600" dirty="0">
              <a:latin typeface="Times New Roman" panose="02020603050405020304" pitchFamily="18" charset="0"/>
              <a:cs typeface="Times New Roman" panose="02020603050405020304" pitchFamily="18" charset="0"/>
            </a:endParaRPr>
          </a:p>
        </p:txBody>
      </p:sp>
      <p:sp>
        <p:nvSpPr>
          <p:cNvPr id="4" name="Text 2"/>
          <p:cNvSpPr/>
          <p:nvPr/>
        </p:nvSpPr>
        <p:spPr>
          <a:xfrm>
            <a:off x="730448" y="2424589"/>
            <a:ext cx="3731895" cy="325993"/>
          </a:xfrm>
          <a:prstGeom prst="rect">
            <a:avLst/>
          </a:prstGeom>
          <a:noFill/>
          <a:ln/>
        </p:spPr>
        <p:txBody>
          <a:bodyPr wrap="none" lIns="0" tIns="0" rIns="0" bIns="0" rtlCol="0" anchor="t"/>
          <a:lstStyle/>
          <a:p>
            <a:pPr marL="0" indent="0" algn="l">
              <a:lnSpc>
                <a:spcPts val="2550"/>
              </a:lnSpc>
              <a:buNone/>
            </a:pPr>
            <a:r>
              <a:rPr lang="en-US" sz="2050" b="1" dirty="0">
                <a:latin typeface="Times New Roman" panose="02020603050405020304" pitchFamily="18" charset="0"/>
                <a:ea typeface="Unbounded Bold" pitchFamily="34" charset="-122"/>
                <a:cs typeface="Times New Roman" panose="02020603050405020304" pitchFamily="18" charset="0"/>
              </a:rPr>
              <a:t>Phương pháp (Method)</a:t>
            </a:r>
            <a:endParaRPr lang="en-US" sz="2050" dirty="0">
              <a:latin typeface="Times New Roman" panose="02020603050405020304" pitchFamily="18" charset="0"/>
              <a:cs typeface="Times New Roman" panose="02020603050405020304" pitchFamily="18" charset="0"/>
            </a:endParaRPr>
          </a:p>
        </p:txBody>
      </p:sp>
      <p:sp>
        <p:nvSpPr>
          <p:cNvPr id="5" name="Text 3"/>
          <p:cNvSpPr/>
          <p:nvPr/>
        </p:nvSpPr>
        <p:spPr>
          <a:xfrm>
            <a:off x="730448" y="2959179"/>
            <a:ext cx="7697986" cy="667703"/>
          </a:xfrm>
          <a:prstGeom prst="rect">
            <a:avLst/>
          </a:prstGeom>
          <a:noFill/>
          <a:ln/>
        </p:spPr>
        <p:txBody>
          <a:bodyPr wrap="square" lIns="0" tIns="0" rIns="0" bIns="0" rtlCol="0" anchor="t"/>
          <a:lstStyle/>
          <a:p>
            <a:pPr marL="0" indent="0" algn="l">
              <a:lnSpc>
                <a:spcPts val="2600"/>
              </a:lnSpc>
              <a:buNone/>
            </a:pPr>
            <a:r>
              <a:rPr lang="en-US" sz="1600" dirty="0">
                <a:latin typeface="Times New Roman" panose="02020603050405020304" pitchFamily="18" charset="0"/>
                <a:ea typeface="Open Sans" pitchFamily="34" charset="-122"/>
                <a:cs typeface="Times New Roman" panose="02020603050405020304" pitchFamily="18" charset="0"/>
              </a:rPr>
              <a:t>Vẽ ma trận tương quan mở rộng (Extended Correlation Matrix). So sánh các đặc trưng gốc (Original) và đặc trưng mới tạo (Engineered).</a:t>
            </a:r>
            <a:endParaRPr lang="en-US" sz="1600" dirty="0">
              <a:latin typeface="Times New Roman" panose="02020603050405020304" pitchFamily="18" charset="0"/>
              <a:cs typeface="Times New Roman" panose="02020603050405020304" pitchFamily="18" charset="0"/>
            </a:endParaRPr>
          </a:p>
        </p:txBody>
      </p:sp>
      <p:sp>
        <p:nvSpPr>
          <p:cNvPr id="6" name="Text 4"/>
          <p:cNvSpPr/>
          <p:nvPr/>
        </p:nvSpPr>
        <p:spPr>
          <a:xfrm>
            <a:off x="730448" y="3835479"/>
            <a:ext cx="2750463" cy="325993"/>
          </a:xfrm>
          <a:prstGeom prst="rect">
            <a:avLst/>
          </a:prstGeom>
          <a:noFill/>
          <a:ln/>
        </p:spPr>
        <p:txBody>
          <a:bodyPr wrap="none" lIns="0" tIns="0" rIns="0" bIns="0" rtlCol="0" anchor="t"/>
          <a:lstStyle/>
          <a:p>
            <a:pPr marL="0" indent="0" algn="l">
              <a:lnSpc>
                <a:spcPts val="2550"/>
              </a:lnSpc>
              <a:buNone/>
            </a:pPr>
            <a:r>
              <a:rPr lang="en-US" sz="2050" b="1" dirty="0">
                <a:latin typeface="Times New Roman" panose="02020603050405020304" pitchFamily="18" charset="0"/>
                <a:ea typeface="Unbounded Bold" pitchFamily="34" charset="-122"/>
                <a:cs typeface="Times New Roman" panose="02020603050405020304" pitchFamily="18" charset="0"/>
              </a:rPr>
              <a:t>Kết quả (Results)</a:t>
            </a:r>
            <a:endParaRPr lang="en-US" sz="2050" dirty="0">
              <a:latin typeface="Times New Roman" panose="02020603050405020304" pitchFamily="18" charset="0"/>
              <a:cs typeface="Times New Roman" panose="02020603050405020304" pitchFamily="18" charset="0"/>
            </a:endParaRPr>
          </a:p>
        </p:txBody>
      </p:sp>
      <p:sp>
        <p:nvSpPr>
          <p:cNvPr id="7" name="Text 5"/>
          <p:cNvSpPr/>
          <p:nvPr/>
        </p:nvSpPr>
        <p:spPr>
          <a:xfrm>
            <a:off x="730448" y="4370070"/>
            <a:ext cx="7697986" cy="667703"/>
          </a:xfrm>
          <a:prstGeom prst="rect">
            <a:avLst/>
          </a:prstGeom>
          <a:noFill/>
          <a:ln/>
        </p:spPr>
        <p:txBody>
          <a:bodyPr wrap="square" lIns="0" tIns="0" rIns="0" bIns="0" rtlCol="0" anchor="t"/>
          <a:lstStyle/>
          <a:p>
            <a:pPr marL="342900" indent="-342900" algn="l">
              <a:lnSpc>
                <a:spcPts val="2600"/>
              </a:lnSpc>
              <a:buSzPct val="100000"/>
              <a:buChar char="•"/>
            </a:pPr>
            <a:r>
              <a:rPr lang="en-US" sz="1600" dirty="0">
                <a:latin typeface="Times New Roman" panose="02020603050405020304" pitchFamily="18" charset="0"/>
                <a:ea typeface="Open Sans" pitchFamily="34" charset="-122"/>
                <a:cs typeface="Times New Roman" panose="02020603050405020304" pitchFamily="18" charset="0"/>
              </a:rPr>
              <a:t>Các biến mới như artist_mean_pop, artist_track_count thể hiện mối tương quan rõ nét với nhau và với Target</a:t>
            </a:r>
            <a:endParaRPr lang="en-US" sz="1600" dirty="0">
              <a:latin typeface="Times New Roman" panose="02020603050405020304" pitchFamily="18" charset="0"/>
              <a:cs typeface="Times New Roman" panose="02020603050405020304" pitchFamily="18" charset="0"/>
            </a:endParaRPr>
          </a:p>
        </p:txBody>
      </p:sp>
      <p:sp>
        <p:nvSpPr>
          <p:cNvPr id="8" name="Text 6"/>
          <p:cNvSpPr/>
          <p:nvPr/>
        </p:nvSpPr>
        <p:spPr>
          <a:xfrm>
            <a:off x="730448" y="5110758"/>
            <a:ext cx="7697986" cy="333851"/>
          </a:xfrm>
          <a:prstGeom prst="rect">
            <a:avLst/>
          </a:prstGeom>
          <a:noFill/>
          <a:ln/>
        </p:spPr>
        <p:txBody>
          <a:bodyPr wrap="none" lIns="0" tIns="0" rIns="0" bIns="0" rtlCol="0" anchor="t"/>
          <a:lstStyle/>
          <a:p>
            <a:pPr marL="342900" indent="-342900" algn="l">
              <a:lnSpc>
                <a:spcPts val="2600"/>
              </a:lnSpc>
              <a:buSzPct val="100000"/>
              <a:buChar char="•"/>
            </a:pPr>
            <a:r>
              <a:rPr lang="en-US" sz="1600" dirty="0">
                <a:latin typeface="Times New Roman" panose="02020603050405020304" pitchFamily="18" charset="0"/>
                <a:ea typeface="Open Sans" pitchFamily="34" charset="-122"/>
                <a:cs typeface="Times New Roman" panose="02020603050405020304" pitchFamily="18" charset="0"/>
              </a:rPr>
              <a:t>Biến energy_loudness (Góc dưới phải) tiếp tục khẳng định tính đại diện cao</a:t>
            </a:r>
            <a:endParaRPr lang="en-US" sz="1600" dirty="0">
              <a:latin typeface="Times New Roman" panose="02020603050405020304" pitchFamily="18" charset="0"/>
              <a:cs typeface="Times New Roman" panose="02020603050405020304" pitchFamily="18" charset="0"/>
            </a:endParaRPr>
          </a:p>
        </p:txBody>
      </p:sp>
      <p:sp>
        <p:nvSpPr>
          <p:cNvPr id="9" name="Text 7"/>
          <p:cNvSpPr/>
          <p:nvPr/>
        </p:nvSpPr>
        <p:spPr>
          <a:xfrm>
            <a:off x="730448" y="5653207"/>
            <a:ext cx="2608778" cy="325993"/>
          </a:xfrm>
          <a:prstGeom prst="rect">
            <a:avLst/>
          </a:prstGeom>
          <a:noFill/>
          <a:ln/>
        </p:spPr>
        <p:txBody>
          <a:bodyPr wrap="none" lIns="0" tIns="0" rIns="0" bIns="0" rtlCol="0" anchor="t"/>
          <a:lstStyle/>
          <a:p>
            <a:pPr marL="0" indent="0" algn="l">
              <a:lnSpc>
                <a:spcPts val="2550"/>
              </a:lnSpc>
              <a:buNone/>
            </a:pPr>
            <a:r>
              <a:rPr lang="en-US" sz="2050" b="1" dirty="0">
                <a:latin typeface="Times New Roman" panose="02020603050405020304" pitchFamily="18" charset="0"/>
                <a:ea typeface="Unbounded Bold" pitchFamily="34" charset="-122"/>
                <a:cs typeface="Times New Roman" panose="02020603050405020304" pitchFamily="18" charset="0"/>
              </a:rPr>
              <a:t>Kết luận</a:t>
            </a:r>
            <a:endParaRPr lang="en-US" sz="2050" dirty="0">
              <a:latin typeface="Times New Roman" panose="02020603050405020304" pitchFamily="18" charset="0"/>
              <a:cs typeface="Times New Roman" panose="02020603050405020304" pitchFamily="18" charset="0"/>
            </a:endParaRPr>
          </a:p>
        </p:txBody>
      </p:sp>
      <p:sp>
        <p:nvSpPr>
          <p:cNvPr id="10" name="Text 8"/>
          <p:cNvSpPr/>
          <p:nvPr/>
        </p:nvSpPr>
        <p:spPr>
          <a:xfrm>
            <a:off x="730448" y="6187797"/>
            <a:ext cx="7697986" cy="667703"/>
          </a:xfrm>
          <a:prstGeom prst="rect">
            <a:avLst/>
          </a:prstGeom>
          <a:noFill/>
          <a:ln/>
        </p:spPr>
        <p:txBody>
          <a:bodyPr wrap="square" lIns="0" tIns="0" rIns="0" bIns="0" rtlCol="0" anchor="t"/>
          <a:lstStyle/>
          <a:p>
            <a:pPr marL="0" indent="0" algn="l">
              <a:lnSpc>
                <a:spcPts val="2600"/>
              </a:lnSpc>
              <a:buNone/>
            </a:pPr>
            <a:r>
              <a:rPr lang="en-US" sz="1600" dirty="0">
                <a:latin typeface="Times New Roman" panose="02020603050405020304" pitchFamily="18" charset="0"/>
                <a:ea typeface="Open Sans" pitchFamily="34" charset="-122"/>
                <a:cs typeface="Times New Roman" panose="02020603050405020304" pitchFamily="18" charset="0"/>
              </a:rPr>
              <a:t>Các Feature mới mang lại thông tin giá trị, không bị trùng lặp hoàn toàn với Feature cũ. Sẵn sàng đưa vào huấn luyện mô hình (Exp 2).</a:t>
            </a:r>
            <a:endParaRPr lang="en-US" sz="1600" dirty="0">
              <a:latin typeface="Times New Roman" panose="02020603050405020304" pitchFamily="18" charset="0"/>
              <a:cs typeface="Times New Roman" panose="02020603050405020304" pitchFamily="18" charset="0"/>
            </a:endParaRPr>
          </a:p>
        </p:txBody>
      </p:sp>
      <p:pic>
        <p:nvPicPr>
          <p:cNvPr id="11" name="Image 0" descr="preencoded.png"/>
          <p:cNvPicPr>
            <a:picLocks noChangeAspect="1"/>
          </p:cNvPicPr>
          <p:nvPr/>
        </p:nvPicPr>
        <p:blipFill>
          <a:blip r:embed="rId3"/>
          <a:stretch>
            <a:fillRect/>
          </a:stretch>
        </p:blipFill>
        <p:spPr>
          <a:xfrm>
            <a:off x="8428434" y="2398515"/>
            <a:ext cx="5934838" cy="5065394"/>
          </a:xfrm>
          <a:prstGeom prst="rect">
            <a:avLst/>
          </a:prstGeom>
        </p:spPr>
      </p:pic>
      <p:sp>
        <p:nvSpPr>
          <p:cNvPr id="12" name="Text 9"/>
          <p:cNvSpPr/>
          <p:nvPr/>
        </p:nvSpPr>
        <p:spPr>
          <a:xfrm>
            <a:off x="8945166" y="7130058"/>
            <a:ext cx="4962287" cy="333851"/>
          </a:xfrm>
          <a:prstGeom prst="rect">
            <a:avLst/>
          </a:prstGeom>
          <a:noFill/>
          <a:ln/>
        </p:spPr>
        <p:txBody>
          <a:bodyPr wrap="none" lIns="0" tIns="0" rIns="0" bIns="0" rtlCol="0" anchor="t"/>
          <a:lstStyle/>
          <a:p>
            <a:pPr marL="0" indent="0" algn="l">
              <a:lnSpc>
                <a:spcPts val="2600"/>
              </a:lnSpc>
              <a:buNone/>
            </a:pP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647462"/>
            <a:ext cx="6692027" cy="708779"/>
          </a:xfrm>
          <a:prstGeom prst="rect">
            <a:avLst/>
          </a:prstGeom>
          <a:noFill/>
          <a:ln/>
        </p:spPr>
        <p:txBody>
          <a:bodyPr wrap="none" lIns="0" tIns="0" rIns="0" bIns="0" rtlCol="0" anchor="t"/>
          <a:lstStyle/>
          <a:p>
            <a:pPr marL="0" indent="0" algn="l">
              <a:lnSpc>
                <a:spcPts val="5550"/>
              </a:lnSpc>
              <a:buNone/>
            </a:pPr>
            <a:r>
              <a:rPr lang="en-US" sz="4450" b="1" dirty="0">
                <a:latin typeface="Times New Roman" panose="02020603050405020304" pitchFamily="18" charset="0"/>
                <a:ea typeface="Unbounded Bold" pitchFamily="34" charset="-122"/>
                <a:cs typeface="Times New Roman" panose="02020603050405020304" pitchFamily="18" charset="0"/>
              </a:rPr>
              <a:t>Mục tiêu của dự án</a:t>
            </a:r>
            <a:endParaRPr lang="en-US" sz="4450" dirty="0">
              <a:latin typeface="Times New Roman" panose="02020603050405020304" pitchFamily="18" charset="0"/>
              <a:cs typeface="Times New Roman" panose="02020603050405020304" pitchFamily="18" charset="0"/>
            </a:endParaRPr>
          </a:p>
        </p:txBody>
      </p:sp>
      <p:sp>
        <p:nvSpPr>
          <p:cNvPr id="3" name="Text 1"/>
          <p:cNvSpPr/>
          <p:nvPr/>
        </p:nvSpPr>
        <p:spPr>
          <a:xfrm>
            <a:off x="793790" y="1809869"/>
            <a:ext cx="13042821" cy="1088708"/>
          </a:xfrm>
          <a:prstGeom prst="rect">
            <a:avLst/>
          </a:prstGeom>
          <a:noFill/>
          <a:ln/>
        </p:spPr>
        <p:txBody>
          <a:bodyPr wrap="square" lIns="0" tIns="0" rIns="0" bIns="0" rtlCol="0" anchor="t"/>
          <a:lstStyle/>
          <a:p>
            <a:pPr marL="0" indent="0" algn="l">
              <a:lnSpc>
                <a:spcPts val="2850"/>
              </a:lnSpc>
              <a:buNone/>
            </a:pPr>
            <a:r>
              <a:rPr lang="en-US" sz="1750" dirty="0">
                <a:latin typeface="Times New Roman" panose="02020603050405020304" pitchFamily="18" charset="0"/>
                <a:ea typeface="Open Sans" pitchFamily="34" charset="-122"/>
                <a:cs typeface="Times New Roman" panose="02020603050405020304" pitchFamily="18" charset="0"/>
              </a:rPr>
              <a:t>Mục tiêu chính của chúng tôi là phát triển một hệ thống phân loại thể loại âm nhạc mạnh mẽ và chính xác, tự động gán nhãn thể loại cho các bản âm thanh. Điều này sẽ cải thiện đáng kể việc khám phá âm nhạc, đề xuất được cá nhân hóa và quản lý thư viện âm nhạc.</a:t>
            </a:r>
            <a:endParaRPr lang="en-US" sz="1750" dirty="0">
              <a:latin typeface="Times New Roman" panose="02020603050405020304" pitchFamily="18" charset="0"/>
              <a:cs typeface="Times New Roman" panose="02020603050405020304" pitchFamily="18" charset="0"/>
            </a:endParaRPr>
          </a:p>
        </p:txBody>
      </p:sp>
      <p:pic>
        <p:nvPicPr>
          <p:cNvPr id="4" name="Image 0" descr="preencoded.png"/>
          <p:cNvPicPr>
            <a:picLocks noChangeAspect="1"/>
          </p:cNvPicPr>
          <p:nvPr/>
        </p:nvPicPr>
        <p:blipFill>
          <a:blip r:embed="rId3"/>
          <a:stretch>
            <a:fillRect/>
          </a:stretch>
        </p:blipFill>
        <p:spPr>
          <a:xfrm>
            <a:off x="793790" y="3153728"/>
            <a:ext cx="6521410" cy="907256"/>
          </a:xfrm>
          <a:prstGeom prst="rect">
            <a:avLst/>
          </a:prstGeom>
        </p:spPr>
      </p:pic>
      <p:sp>
        <p:nvSpPr>
          <p:cNvPr id="5" name="Text 2"/>
          <p:cNvSpPr/>
          <p:nvPr/>
        </p:nvSpPr>
        <p:spPr>
          <a:xfrm>
            <a:off x="1020604" y="4287798"/>
            <a:ext cx="3257074" cy="354330"/>
          </a:xfrm>
          <a:prstGeom prst="rect">
            <a:avLst/>
          </a:prstGeom>
          <a:noFill/>
          <a:ln/>
        </p:spPr>
        <p:txBody>
          <a:bodyPr wrap="none" lIns="0" tIns="0" rIns="0" bIns="0" rtlCol="0" anchor="t"/>
          <a:lstStyle/>
          <a:p>
            <a:pPr marL="0" indent="0" algn="l">
              <a:lnSpc>
                <a:spcPts val="2750"/>
              </a:lnSpc>
              <a:buNone/>
            </a:pPr>
            <a:r>
              <a:rPr lang="en-US" sz="2200" b="1" dirty="0">
                <a:latin typeface="Times New Roman" panose="02020603050405020304" pitchFamily="18" charset="0"/>
                <a:ea typeface="Unbounded Bold" pitchFamily="34" charset="-122"/>
                <a:cs typeface="Times New Roman" panose="02020603050405020304" pitchFamily="18" charset="0"/>
              </a:rPr>
              <a:t>Đầu vào Âm thanh</a:t>
            </a:r>
            <a:endParaRPr lang="en-US" sz="2200" dirty="0">
              <a:latin typeface="Times New Roman" panose="02020603050405020304" pitchFamily="18" charset="0"/>
              <a:cs typeface="Times New Roman" panose="02020603050405020304" pitchFamily="18" charset="0"/>
            </a:endParaRPr>
          </a:p>
        </p:txBody>
      </p:sp>
      <p:sp>
        <p:nvSpPr>
          <p:cNvPr id="6" name="Text 3"/>
          <p:cNvSpPr/>
          <p:nvPr/>
        </p:nvSpPr>
        <p:spPr>
          <a:xfrm>
            <a:off x="1020604" y="4778216"/>
            <a:ext cx="6067782" cy="362903"/>
          </a:xfrm>
          <a:prstGeom prst="rect">
            <a:avLst/>
          </a:prstGeom>
          <a:noFill/>
          <a:ln/>
        </p:spPr>
        <p:txBody>
          <a:bodyPr wrap="none" lIns="0" tIns="0" rIns="0" bIns="0" rtlCol="0" anchor="t"/>
          <a:lstStyle/>
          <a:p>
            <a:pPr marL="0" indent="0" algn="l">
              <a:lnSpc>
                <a:spcPts val="2850"/>
              </a:lnSpc>
              <a:buNone/>
            </a:pPr>
            <a:r>
              <a:rPr lang="en-US" sz="1750" dirty="0">
                <a:latin typeface="Times New Roman" panose="02020603050405020304" pitchFamily="18" charset="0"/>
                <a:ea typeface="Open Sans" pitchFamily="34" charset="-122"/>
                <a:cs typeface="Times New Roman" panose="02020603050405020304" pitchFamily="18" charset="0"/>
              </a:rPr>
              <a:t>Xử lý dữ liệu âm thanh thô.</a:t>
            </a:r>
            <a:endParaRPr lang="en-US" sz="1750" dirty="0">
              <a:latin typeface="Times New Roman" panose="02020603050405020304" pitchFamily="18" charset="0"/>
              <a:cs typeface="Times New Roman" panose="02020603050405020304" pitchFamily="18" charset="0"/>
            </a:endParaRPr>
          </a:p>
        </p:txBody>
      </p:sp>
      <p:pic>
        <p:nvPicPr>
          <p:cNvPr id="7" name="Image 1" descr="preencoded.png"/>
          <p:cNvPicPr>
            <a:picLocks noChangeAspect="1"/>
          </p:cNvPicPr>
          <p:nvPr/>
        </p:nvPicPr>
        <p:blipFill>
          <a:blip r:embed="rId4"/>
          <a:stretch>
            <a:fillRect/>
          </a:stretch>
        </p:blipFill>
        <p:spPr>
          <a:xfrm>
            <a:off x="7315200" y="3153728"/>
            <a:ext cx="6521410" cy="907256"/>
          </a:xfrm>
          <a:prstGeom prst="rect">
            <a:avLst/>
          </a:prstGeom>
        </p:spPr>
      </p:pic>
      <p:sp>
        <p:nvSpPr>
          <p:cNvPr id="8" name="Text 4"/>
          <p:cNvSpPr/>
          <p:nvPr/>
        </p:nvSpPr>
        <p:spPr>
          <a:xfrm>
            <a:off x="7542014" y="4287798"/>
            <a:ext cx="3674745" cy="354330"/>
          </a:xfrm>
          <a:prstGeom prst="rect">
            <a:avLst/>
          </a:prstGeom>
          <a:noFill/>
          <a:ln/>
        </p:spPr>
        <p:txBody>
          <a:bodyPr wrap="none" lIns="0" tIns="0" rIns="0" bIns="0" rtlCol="0" anchor="t"/>
          <a:lstStyle/>
          <a:p>
            <a:pPr marL="0" indent="0" algn="l">
              <a:lnSpc>
                <a:spcPts val="2750"/>
              </a:lnSpc>
              <a:buNone/>
            </a:pPr>
            <a:r>
              <a:rPr lang="en-US" sz="2200" b="1" dirty="0">
                <a:latin typeface="Times New Roman" panose="02020603050405020304" pitchFamily="18" charset="0"/>
                <a:ea typeface="Unbounded Bold" pitchFamily="34" charset="-122"/>
                <a:cs typeface="Times New Roman" panose="02020603050405020304" pitchFamily="18" charset="0"/>
              </a:rPr>
              <a:t>Trích xuất Đặc trưng</a:t>
            </a:r>
            <a:endParaRPr lang="en-US" sz="2200" dirty="0">
              <a:latin typeface="Times New Roman" panose="02020603050405020304" pitchFamily="18" charset="0"/>
              <a:cs typeface="Times New Roman" panose="02020603050405020304" pitchFamily="18" charset="0"/>
            </a:endParaRPr>
          </a:p>
        </p:txBody>
      </p:sp>
      <p:sp>
        <p:nvSpPr>
          <p:cNvPr id="9" name="Text 5"/>
          <p:cNvSpPr/>
          <p:nvPr/>
        </p:nvSpPr>
        <p:spPr>
          <a:xfrm>
            <a:off x="7542014" y="4778216"/>
            <a:ext cx="6067782" cy="362903"/>
          </a:xfrm>
          <a:prstGeom prst="rect">
            <a:avLst/>
          </a:prstGeom>
          <a:noFill/>
          <a:ln/>
        </p:spPr>
        <p:txBody>
          <a:bodyPr wrap="none" lIns="0" tIns="0" rIns="0" bIns="0" rtlCol="0" anchor="t"/>
          <a:lstStyle/>
          <a:p>
            <a:pPr marL="0" indent="0" algn="l">
              <a:lnSpc>
                <a:spcPts val="2850"/>
              </a:lnSpc>
              <a:buNone/>
            </a:pPr>
            <a:r>
              <a:rPr lang="en-US" sz="1750" dirty="0">
                <a:latin typeface="Times New Roman" panose="02020603050405020304" pitchFamily="18" charset="0"/>
                <a:ea typeface="Open Sans" pitchFamily="34" charset="-122"/>
                <a:cs typeface="Times New Roman" panose="02020603050405020304" pitchFamily="18" charset="0"/>
              </a:rPr>
              <a:t>Thu thập các đặc trưng âm học chính.</a:t>
            </a:r>
            <a:endParaRPr lang="en-US" sz="1750" dirty="0">
              <a:latin typeface="Times New Roman" panose="02020603050405020304" pitchFamily="18" charset="0"/>
              <a:cs typeface="Times New Roman" panose="02020603050405020304" pitchFamily="18" charset="0"/>
            </a:endParaRPr>
          </a:p>
        </p:txBody>
      </p:sp>
      <p:pic>
        <p:nvPicPr>
          <p:cNvPr id="10" name="Image 2" descr="preencoded.png"/>
          <p:cNvPicPr>
            <a:picLocks noChangeAspect="1"/>
          </p:cNvPicPr>
          <p:nvPr/>
        </p:nvPicPr>
        <p:blipFill>
          <a:blip r:embed="rId5"/>
          <a:stretch>
            <a:fillRect/>
          </a:stretch>
        </p:blipFill>
        <p:spPr>
          <a:xfrm>
            <a:off x="793790" y="5367933"/>
            <a:ext cx="6521410" cy="907256"/>
          </a:xfrm>
          <a:prstGeom prst="rect">
            <a:avLst/>
          </a:prstGeom>
        </p:spPr>
      </p:pic>
      <p:sp>
        <p:nvSpPr>
          <p:cNvPr id="11" name="Text 6"/>
          <p:cNvSpPr/>
          <p:nvPr/>
        </p:nvSpPr>
        <p:spPr>
          <a:xfrm>
            <a:off x="1020604" y="6502003"/>
            <a:ext cx="3084790" cy="354330"/>
          </a:xfrm>
          <a:prstGeom prst="rect">
            <a:avLst/>
          </a:prstGeom>
          <a:noFill/>
          <a:ln/>
        </p:spPr>
        <p:txBody>
          <a:bodyPr wrap="none" lIns="0" tIns="0" rIns="0" bIns="0" rtlCol="0" anchor="t"/>
          <a:lstStyle/>
          <a:p>
            <a:pPr marL="0" indent="0" algn="l">
              <a:lnSpc>
                <a:spcPts val="2750"/>
              </a:lnSpc>
              <a:buNone/>
            </a:pPr>
            <a:r>
              <a:rPr lang="en-US" sz="2200" b="1" dirty="0">
                <a:latin typeface="Times New Roman" panose="02020603050405020304" pitchFamily="18" charset="0"/>
                <a:ea typeface="Unbounded Bold" pitchFamily="34" charset="-122"/>
                <a:cs typeface="Times New Roman" panose="02020603050405020304" pitchFamily="18" charset="0"/>
              </a:rPr>
              <a:t>Phân loại Mô hình</a:t>
            </a:r>
            <a:endParaRPr lang="en-US" sz="2200" dirty="0">
              <a:latin typeface="Times New Roman" panose="02020603050405020304" pitchFamily="18" charset="0"/>
              <a:cs typeface="Times New Roman" panose="02020603050405020304" pitchFamily="18" charset="0"/>
            </a:endParaRPr>
          </a:p>
        </p:txBody>
      </p:sp>
      <p:sp>
        <p:nvSpPr>
          <p:cNvPr id="12" name="Text 7"/>
          <p:cNvSpPr/>
          <p:nvPr/>
        </p:nvSpPr>
        <p:spPr>
          <a:xfrm>
            <a:off x="1020604" y="6992422"/>
            <a:ext cx="6067782" cy="362903"/>
          </a:xfrm>
          <a:prstGeom prst="rect">
            <a:avLst/>
          </a:prstGeom>
          <a:noFill/>
          <a:ln/>
        </p:spPr>
        <p:txBody>
          <a:bodyPr wrap="none" lIns="0" tIns="0" rIns="0" bIns="0" rtlCol="0" anchor="t"/>
          <a:lstStyle/>
          <a:p>
            <a:pPr marL="0" indent="0" algn="l">
              <a:lnSpc>
                <a:spcPts val="2850"/>
              </a:lnSpc>
              <a:buNone/>
            </a:pPr>
            <a:r>
              <a:rPr lang="en-US" sz="1750" dirty="0">
                <a:latin typeface="Times New Roman" panose="02020603050405020304" pitchFamily="18" charset="0"/>
                <a:ea typeface="Open Sans" pitchFamily="34" charset="-122"/>
                <a:cs typeface="Times New Roman" panose="02020603050405020304" pitchFamily="18" charset="0"/>
              </a:rPr>
              <a:t>Áp dụng các thuật toán học máy.</a:t>
            </a:r>
            <a:endParaRPr lang="en-US" sz="1750" dirty="0">
              <a:latin typeface="Times New Roman" panose="02020603050405020304" pitchFamily="18" charset="0"/>
              <a:cs typeface="Times New Roman" panose="02020603050405020304" pitchFamily="18" charset="0"/>
            </a:endParaRPr>
          </a:p>
        </p:txBody>
      </p:sp>
      <p:pic>
        <p:nvPicPr>
          <p:cNvPr id="13" name="Image 3" descr="preencoded.png"/>
          <p:cNvPicPr>
            <a:picLocks noChangeAspect="1"/>
          </p:cNvPicPr>
          <p:nvPr/>
        </p:nvPicPr>
        <p:blipFill>
          <a:blip r:embed="rId6"/>
          <a:stretch>
            <a:fillRect/>
          </a:stretch>
        </p:blipFill>
        <p:spPr>
          <a:xfrm>
            <a:off x="7315200" y="5367933"/>
            <a:ext cx="6521410" cy="907256"/>
          </a:xfrm>
          <a:prstGeom prst="rect">
            <a:avLst/>
          </a:prstGeom>
        </p:spPr>
      </p:pic>
      <p:sp>
        <p:nvSpPr>
          <p:cNvPr id="14" name="Text 8"/>
          <p:cNvSpPr/>
          <p:nvPr/>
        </p:nvSpPr>
        <p:spPr>
          <a:xfrm>
            <a:off x="7542014" y="6502003"/>
            <a:ext cx="2835235" cy="354330"/>
          </a:xfrm>
          <a:prstGeom prst="rect">
            <a:avLst/>
          </a:prstGeom>
          <a:noFill/>
          <a:ln/>
        </p:spPr>
        <p:txBody>
          <a:bodyPr wrap="none" lIns="0" tIns="0" rIns="0" bIns="0" rtlCol="0" anchor="t"/>
          <a:lstStyle/>
          <a:p>
            <a:pPr marL="0" indent="0" algn="l">
              <a:lnSpc>
                <a:spcPts val="2750"/>
              </a:lnSpc>
              <a:buNone/>
            </a:pPr>
            <a:r>
              <a:rPr lang="en-US" sz="2200" b="1" dirty="0">
                <a:latin typeface="Times New Roman" panose="02020603050405020304" pitchFamily="18" charset="0"/>
                <a:ea typeface="Unbounded Bold" pitchFamily="34" charset="-122"/>
                <a:cs typeface="Times New Roman" panose="02020603050405020304" pitchFamily="18" charset="0"/>
              </a:rPr>
              <a:t>Đầu ra Thể loại</a:t>
            </a:r>
            <a:endParaRPr lang="en-US" sz="2200" dirty="0">
              <a:latin typeface="Times New Roman" panose="02020603050405020304" pitchFamily="18" charset="0"/>
              <a:cs typeface="Times New Roman" panose="02020603050405020304" pitchFamily="18" charset="0"/>
            </a:endParaRPr>
          </a:p>
        </p:txBody>
      </p:sp>
      <p:sp>
        <p:nvSpPr>
          <p:cNvPr id="15" name="Text 9"/>
          <p:cNvSpPr/>
          <p:nvPr/>
        </p:nvSpPr>
        <p:spPr>
          <a:xfrm>
            <a:off x="7542014" y="6992422"/>
            <a:ext cx="6067782" cy="362903"/>
          </a:xfrm>
          <a:prstGeom prst="rect">
            <a:avLst/>
          </a:prstGeom>
          <a:noFill/>
          <a:ln/>
        </p:spPr>
        <p:txBody>
          <a:bodyPr wrap="none" lIns="0" tIns="0" rIns="0" bIns="0" rtlCol="0" anchor="t"/>
          <a:lstStyle/>
          <a:p>
            <a:pPr marL="0" indent="0" algn="l">
              <a:lnSpc>
                <a:spcPts val="2850"/>
              </a:lnSpc>
              <a:buNone/>
            </a:pPr>
            <a:r>
              <a:rPr lang="en-US" sz="1750" dirty="0">
                <a:latin typeface="Times New Roman" panose="02020603050405020304" pitchFamily="18" charset="0"/>
                <a:ea typeface="Open Sans" pitchFamily="34" charset="-122"/>
                <a:cs typeface="Times New Roman" panose="02020603050405020304" pitchFamily="18" charset="0"/>
              </a:rPr>
              <a:t>Xác định thể loại âm nhạc chính xác.</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52" name="Text 0">
            <a:extLst>
              <a:ext uri="{FF2B5EF4-FFF2-40B4-BE49-F238E27FC236}">
                <a16:creationId xmlns:a16="http://schemas.microsoft.com/office/drawing/2014/main" id="{4AC6B1FC-79DD-E0CC-8617-A700901E2166}"/>
              </a:ext>
            </a:extLst>
          </p:cNvPr>
          <p:cNvSpPr/>
          <p:nvPr/>
        </p:nvSpPr>
        <p:spPr>
          <a:xfrm>
            <a:off x="420827" y="357723"/>
            <a:ext cx="7668935" cy="403264"/>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950"/>
              </a:lnSpc>
              <a:buNone/>
            </a:pPr>
            <a:r>
              <a:rPr lang="en-US" sz="3500" b="1" dirty="0">
                <a:latin typeface="Times New Roman" panose="02020603050405020304" pitchFamily="18" charset="0"/>
                <a:ea typeface="Unbounded Bold" pitchFamily="34" charset="-122"/>
                <a:cs typeface="Times New Roman" panose="02020603050405020304" pitchFamily="18" charset="0"/>
              </a:rPr>
              <a:t>Làm giàu dữ liệu: Unsupervised Features</a:t>
            </a:r>
            <a:endParaRPr lang="en-US" sz="3500" dirty="0">
              <a:latin typeface="Times New Roman" panose="02020603050405020304" pitchFamily="18" charset="0"/>
              <a:cs typeface="Times New Roman" panose="02020603050405020304" pitchFamily="18" charset="0"/>
            </a:endParaRPr>
          </a:p>
        </p:txBody>
      </p:sp>
      <p:sp>
        <p:nvSpPr>
          <p:cNvPr id="53" name="Text 1">
            <a:extLst>
              <a:ext uri="{FF2B5EF4-FFF2-40B4-BE49-F238E27FC236}">
                <a16:creationId xmlns:a16="http://schemas.microsoft.com/office/drawing/2014/main" id="{CAA0B068-52D1-9B57-CFB4-A3F53876F067}"/>
              </a:ext>
            </a:extLst>
          </p:cNvPr>
          <p:cNvSpPr/>
          <p:nvPr/>
        </p:nvSpPr>
        <p:spPr>
          <a:xfrm>
            <a:off x="420827" y="1006614"/>
            <a:ext cx="1723549" cy="189548"/>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450"/>
              </a:lnSpc>
              <a:buNone/>
            </a:pPr>
            <a:r>
              <a:rPr lang="en-US" sz="1750" b="1" dirty="0">
                <a:latin typeface="Times New Roman" panose="02020603050405020304" pitchFamily="18" charset="0"/>
                <a:ea typeface="Unbounded Bold" pitchFamily="34" charset="-122"/>
                <a:cs typeface="Times New Roman" panose="02020603050405020304" pitchFamily="18" charset="0"/>
              </a:rPr>
              <a:t>Ý tưởng (Concept)</a:t>
            </a:r>
            <a:endParaRPr lang="en-US" sz="1750" dirty="0">
              <a:latin typeface="Times New Roman" panose="02020603050405020304" pitchFamily="18" charset="0"/>
              <a:cs typeface="Times New Roman" panose="02020603050405020304" pitchFamily="18" charset="0"/>
            </a:endParaRPr>
          </a:p>
        </p:txBody>
      </p:sp>
      <p:sp>
        <p:nvSpPr>
          <p:cNvPr id="54" name="Text 2">
            <a:extLst>
              <a:ext uri="{FF2B5EF4-FFF2-40B4-BE49-F238E27FC236}">
                <a16:creationId xmlns:a16="http://schemas.microsoft.com/office/drawing/2014/main" id="{99574AB2-BA3B-393F-3549-8F7C3D0B1406}"/>
              </a:ext>
            </a:extLst>
          </p:cNvPr>
          <p:cNvSpPr/>
          <p:nvPr/>
        </p:nvSpPr>
        <p:spPr>
          <a:xfrm>
            <a:off x="420827" y="1378089"/>
            <a:ext cx="13781246" cy="19407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500"/>
              </a:lnSpc>
              <a:buNone/>
            </a:pPr>
            <a:r>
              <a:rPr lang="en-US" sz="1300" dirty="0">
                <a:latin typeface="Times New Roman" panose="02020603050405020304" pitchFamily="18" charset="0"/>
                <a:ea typeface="Open Sans" pitchFamily="34" charset="-122"/>
                <a:cs typeface="Times New Roman" panose="02020603050405020304" pitchFamily="18" charset="0"/>
              </a:rPr>
              <a:t>Sử dụng các thuật toán Học không giám sát (Unsupervised Learning) để khai phá cấu trúc ngầm định của dữ liệu trước khi đưa vào mô hình phân loại.</a:t>
            </a:r>
            <a:endParaRPr lang="en-US" sz="1300" dirty="0">
              <a:latin typeface="Times New Roman" panose="02020603050405020304" pitchFamily="18" charset="0"/>
              <a:cs typeface="Times New Roman" panose="02020603050405020304" pitchFamily="18" charset="0"/>
            </a:endParaRPr>
          </a:p>
        </p:txBody>
      </p:sp>
      <p:sp>
        <p:nvSpPr>
          <p:cNvPr id="55" name="Shape 3">
            <a:extLst>
              <a:ext uri="{FF2B5EF4-FFF2-40B4-BE49-F238E27FC236}">
                <a16:creationId xmlns:a16="http://schemas.microsoft.com/office/drawing/2014/main" id="{3CD01436-2FAA-6BD5-E313-DC858925B85B}"/>
              </a:ext>
            </a:extLst>
          </p:cNvPr>
          <p:cNvSpPr/>
          <p:nvPr/>
        </p:nvSpPr>
        <p:spPr>
          <a:xfrm>
            <a:off x="511791" y="1708606"/>
            <a:ext cx="15240" cy="5502354"/>
          </a:xfrm>
          <a:prstGeom prst="roundRect">
            <a:avLst>
              <a:gd name="adj" fmla="val 334386"/>
            </a:avLst>
          </a:prstGeom>
          <a:solidFill>
            <a:srgbClr val="BCDBD4"/>
          </a:solidFill>
          <a:ln/>
        </p:spPr>
        <p:txBody>
          <a:bodyPr/>
          <a:lstStyle/>
          <a:p>
            <a:endParaRPr lang="en-US" sz="1300">
              <a:latin typeface="Times New Roman" panose="02020603050405020304" pitchFamily="18" charset="0"/>
              <a:cs typeface="Times New Roman" panose="02020603050405020304" pitchFamily="18" charset="0"/>
            </a:endParaRPr>
          </a:p>
        </p:txBody>
      </p:sp>
      <p:sp>
        <p:nvSpPr>
          <p:cNvPr id="56" name="Shape 4">
            <a:extLst>
              <a:ext uri="{FF2B5EF4-FFF2-40B4-BE49-F238E27FC236}">
                <a16:creationId xmlns:a16="http://schemas.microsoft.com/office/drawing/2014/main" id="{B5EC23EE-EA27-E456-CCEF-9A6F2A4A6572}"/>
              </a:ext>
            </a:extLst>
          </p:cNvPr>
          <p:cNvSpPr/>
          <p:nvPr/>
        </p:nvSpPr>
        <p:spPr>
          <a:xfrm>
            <a:off x="496551" y="2694801"/>
            <a:ext cx="363974" cy="15240"/>
          </a:xfrm>
          <a:prstGeom prst="roundRect">
            <a:avLst>
              <a:gd name="adj" fmla="val 334386"/>
            </a:avLst>
          </a:prstGeom>
          <a:solidFill>
            <a:srgbClr val="BCDBD4"/>
          </a:solidFill>
          <a:ln/>
        </p:spPr>
        <p:txBody>
          <a:bodyPr/>
          <a:lstStyle/>
          <a:p>
            <a:endParaRPr lang="en-US" sz="1300">
              <a:latin typeface="Times New Roman" panose="02020603050405020304" pitchFamily="18" charset="0"/>
              <a:cs typeface="Times New Roman" panose="02020603050405020304" pitchFamily="18" charset="0"/>
            </a:endParaRPr>
          </a:p>
        </p:txBody>
      </p:sp>
      <p:sp>
        <p:nvSpPr>
          <p:cNvPr id="57" name="Shape 5">
            <a:extLst>
              <a:ext uri="{FF2B5EF4-FFF2-40B4-BE49-F238E27FC236}">
                <a16:creationId xmlns:a16="http://schemas.microsoft.com/office/drawing/2014/main" id="{D5013B48-FC44-ABD3-56EF-21702449D62D}"/>
              </a:ext>
            </a:extLst>
          </p:cNvPr>
          <p:cNvSpPr/>
          <p:nvPr/>
        </p:nvSpPr>
        <p:spPr>
          <a:xfrm>
            <a:off x="466309" y="2656939"/>
            <a:ext cx="90964" cy="90964"/>
          </a:xfrm>
          <a:prstGeom prst="roundRect">
            <a:avLst>
              <a:gd name="adj" fmla="val 502616"/>
            </a:avLst>
          </a:prstGeom>
          <a:solidFill>
            <a:srgbClr val="26A688"/>
          </a:solidFill>
          <a:ln/>
        </p:spPr>
        <p:txBody>
          <a:bodyPr/>
          <a:lstStyle/>
          <a:p>
            <a:endParaRPr lang="en-US" sz="1300">
              <a:latin typeface="Times New Roman" panose="02020603050405020304" pitchFamily="18" charset="0"/>
              <a:cs typeface="Times New Roman" panose="02020603050405020304" pitchFamily="18" charset="0"/>
            </a:endParaRPr>
          </a:p>
        </p:txBody>
      </p:sp>
      <p:sp>
        <p:nvSpPr>
          <p:cNvPr id="58" name="Shape 6">
            <a:extLst>
              <a:ext uri="{FF2B5EF4-FFF2-40B4-BE49-F238E27FC236}">
                <a16:creationId xmlns:a16="http://schemas.microsoft.com/office/drawing/2014/main" id="{BA087289-6346-FEBD-A32B-30FCD37CA846}"/>
              </a:ext>
            </a:extLst>
          </p:cNvPr>
          <p:cNvSpPr/>
          <p:nvPr/>
        </p:nvSpPr>
        <p:spPr>
          <a:xfrm>
            <a:off x="875765" y="1708606"/>
            <a:ext cx="13326308" cy="1987629"/>
          </a:xfrm>
          <a:prstGeom prst="roundRect">
            <a:avLst>
              <a:gd name="adj" fmla="val 2564"/>
            </a:avLst>
          </a:prstGeom>
          <a:solidFill>
            <a:srgbClr val="D6F5EE"/>
          </a:solidFill>
          <a:ln w="7620">
            <a:solidFill>
              <a:srgbClr val="BCDBD4"/>
            </a:solidFill>
            <a:prstDash val="solid"/>
          </a:ln>
        </p:spPr>
        <p:txBody>
          <a:bodyPr/>
          <a:lstStyle/>
          <a:p>
            <a:endParaRPr lang="en-US" sz="1300">
              <a:latin typeface="Times New Roman" panose="02020603050405020304" pitchFamily="18" charset="0"/>
              <a:cs typeface="Times New Roman" panose="02020603050405020304" pitchFamily="18" charset="0"/>
            </a:endParaRPr>
          </a:p>
        </p:txBody>
      </p:sp>
      <p:sp>
        <p:nvSpPr>
          <p:cNvPr id="59" name="Text 7">
            <a:extLst>
              <a:ext uri="{FF2B5EF4-FFF2-40B4-BE49-F238E27FC236}">
                <a16:creationId xmlns:a16="http://schemas.microsoft.com/office/drawing/2014/main" id="{1391245D-3F1A-D8E9-D191-EC6A7429B2EF}"/>
              </a:ext>
            </a:extLst>
          </p:cNvPr>
          <p:cNvSpPr/>
          <p:nvPr/>
        </p:nvSpPr>
        <p:spPr>
          <a:xfrm>
            <a:off x="1004709" y="1837551"/>
            <a:ext cx="2593062" cy="189548"/>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450"/>
              </a:lnSpc>
              <a:buNone/>
            </a:pPr>
            <a:r>
              <a:rPr lang="en-US" sz="1300" b="1" dirty="0">
                <a:latin typeface="Times New Roman" panose="02020603050405020304" pitchFamily="18" charset="0"/>
                <a:ea typeface="Unbounded Bold" pitchFamily="34" charset="-122"/>
                <a:cs typeface="Times New Roman" panose="02020603050405020304" pitchFamily="18" charset="0"/>
              </a:rPr>
              <a:t>Thực hiện (Implementation)</a:t>
            </a:r>
            <a:endParaRPr lang="en-US" sz="1300" dirty="0">
              <a:latin typeface="Times New Roman" panose="02020603050405020304" pitchFamily="18" charset="0"/>
              <a:cs typeface="Times New Roman" panose="02020603050405020304" pitchFamily="18" charset="0"/>
            </a:endParaRPr>
          </a:p>
        </p:txBody>
      </p:sp>
      <p:sp>
        <p:nvSpPr>
          <p:cNvPr id="60" name="Text 8">
            <a:extLst>
              <a:ext uri="{FF2B5EF4-FFF2-40B4-BE49-F238E27FC236}">
                <a16:creationId xmlns:a16="http://schemas.microsoft.com/office/drawing/2014/main" id="{CAAEE77B-1B74-CF54-C299-56CC2DC7675A}"/>
              </a:ext>
            </a:extLst>
          </p:cNvPr>
          <p:cNvSpPr/>
          <p:nvPr/>
        </p:nvSpPr>
        <p:spPr>
          <a:xfrm>
            <a:off x="1004709" y="2099846"/>
            <a:ext cx="13068419" cy="19407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500"/>
              </a:lnSpc>
              <a:buNone/>
            </a:pPr>
            <a:r>
              <a:rPr lang="en-US" sz="1300" b="1" dirty="0">
                <a:latin typeface="Times New Roman" panose="02020603050405020304" pitchFamily="18" charset="0"/>
                <a:ea typeface="Open Sans" pitchFamily="34" charset="-122"/>
                <a:cs typeface="Times New Roman" panose="02020603050405020304" pitchFamily="18" charset="0"/>
              </a:rPr>
              <a:t>1. K-Means Clustering:</a:t>
            </a:r>
            <a:endParaRPr lang="en-US" sz="1300" dirty="0">
              <a:latin typeface="Times New Roman" panose="02020603050405020304" pitchFamily="18" charset="0"/>
              <a:cs typeface="Times New Roman" panose="02020603050405020304" pitchFamily="18" charset="0"/>
            </a:endParaRPr>
          </a:p>
        </p:txBody>
      </p:sp>
      <p:sp>
        <p:nvSpPr>
          <p:cNvPr id="61" name="Text 9">
            <a:extLst>
              <a:ext uri="{FF2B5EF4-FFF2-40B4-BE49-F238E27FC236}">
                <a16:creationId xmlns:a16="http://schemas.microsoft.com/office/drawing/2014/main" id="{F1A9B9FB-32F6-782E-0D03-58A7B4E9C244}"/>
              </a:ext>
            </a:extLst>
          </p:cNvPr>
          <p:cNvSpPr/>
          <p:nvPr/>
        </p:nvSpPr>
        <p:spPr>
          <a:xfrm>
            <a:off x="1004709" y="2366665"/>
            <a:ext cx="13068419" cy="19407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1500"/>
              </a:lnSpc>
              <a:buSzPct val="100000"/>
              <a:buChar char="•"/>
            </a:pPr>
            <a:r>
              <a:rPr lang="en-US" sz="1300" dirty="0">
                <a:latin typeface="Times New Roman" panose="02020603050405020304" pitchFamily="18" charset="0"/>
                <a:ea typeface="Open Sans" pitchFamily="34" charset="-122"/>
                <a:cs typeface="Times New Roman" panose="02020603050405020304" pitchFamily="18" charset="0"/>
              </a:rPr>
              <a:t>Gom nhóm bài hát thành 10 cụm (n_clusters=10)</a:t>
            </a:r>
            <a:endParaRPr lang="en-US" sz="1300" dirty="0">
              <a:latin typeface="Times New Roman" panose="02020603050405020304" pitchFamily="18" charset="0"/>
              <a:cs typeface="Times New Roman" panose="02020603050405020304" pitchFamily="18" charset="0"/>
            </a:endParaRPr>
          </a:p>
        </p:txBody>
      </p:sp>
      <p:sp>
        <p:nvSpPr>
          <p:cNvPr id="62" name="Text 10">
            <a:extLst>
              <a:ext uri="{FF2B5EF4-FFF2-40B4-BE49-F238E27FC236}">
                <a16:creationId xmlns:a16="http://schemas.microsoft.com/office/drawing/2014/main" id="{512781B5-F0A4-5F9C-BEF6-CA978237F8A3}"/>
              </a:ext>
            </a:extLst>
          </p:cNvPr>
          <p:cNvSpPr/>
          <p:nvPr/>
        </p:nvSpPr>
        <p:spPr>
          <a:xfrm>
            <a:off x="1004709" y="2603123"/>
            <a:ext cx="13068419" cy="19407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1500"/>
              </a:lnSpc>
              <a:buSzPct val="100000"/>
              <a:buChar char="•"/>
            </a:pPr>
            <a:r>
              <a:rPr lang="en-US" sz="1300" dirty="0">
                <a:latin typeface="Times New Roman" panose="02020603050405020304" pitchFamily="18" charset="0"/>
                <a:ea typeface="Open Sans" pitchFamily="34" charset="-122"/>
                <a:cs typeface="Times New Roman" panose="02020603050405020304" pitchFamily="18" charset="0"/>
              </a:rPr>
              <a:t>Tối ưu hóa: Số lượng cụm k=10 được lựa chọn dựa trên Elbow Method (Điểm gập khúc của độ lỗi Inertia)</a:t>
            </a:r>
            <a:endParaRPr lang="en-US" sz="1300" dirty="0">
              <a:latin typeface="Times New Roman" panose="02020603050405020304" pitchFamily="18" charset="0"/>
              <a:cs typeface="Times New Roman" panose="02020603050405020304" pitchFamily="18" charset="0"/>
            </a:endParaRPr>
          </a:p>
        </p:txBody>
      </p:sp>
      <p:sp>
        <p:nvSpPr>
          <p:cNvPr id="63" name="Text 11">
            <a:extLst>
              <a:ext uri="{FF2B5EF4-FFF2-40B4-BE49-F238E27FC236}">
                <a16:creationId xmlns:a16="http://schemas.microsoft.com/office/drawing/2014/main" id="{3E47563C-A48B-92E0-5429-1500FE215192}"/>
              </a:ext>
            </a:extLst>
          </p:cNvPr>
          <p:cNvSpPr/>
          <p:nvPr/>
        </p:nvSpPr>
        <p:spPr>
          <a:xfrm>
            <a:off x="1004709" y="2869942"/>
            <a:ext cx="13068419" cy="19407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500"/>
              </a:lnSpc>
              <a:buNone/>
            </a:pPr>
            <a:r>
              <a:rPr lang="en-US" sz="1300" b="1" dirty="0">
                <a:latin typeface="Times New Roman" panose="02020603050405020304" pitchFamily="18" charset="0"/>
                <a:ea typeface="Open Sans" pitchFamily="34" charset="-122"/>
                <a:cs typeface="Times New Roman" panose="02020603050405020304" pitchFamily="18" charset="0"/>
              </a:rPr>
              <a:t>2. PCA (Phân tích thành phần chính):</a:t>
            </a:r>
            <a:endParaRPr lang="en-US" sz="1300" dirty="0">
              <a:latin typeface="Times New Roman" panose="02020603050405020304" pitchFamily="18" charset="0"/>
              <a:cs typeface="Times New Roman" panose="02020603050405020304" pitchFamily="18" charset="0"/>
            </a:endParaRPr>
          </a:p>
        </p:txBody>
      </p:sp>
      <p:sp>
        <p:nvSpPr>
          <p:cNvPr id="64" name="Text 12">
            <a:extLst>
              <a:ext uri="{FF2B5EF4-FFF2-40B4-BE49-F238E27FC236}">
                <a16:creationId xmlns:a16="http://schemas.microsoft.com/office/drawing/2014/main" id="{151DAC0F-8A49-F8AB-A55F-1E16B1D2B639}"/>
              </a:ext>
            </a:extLst>
          </p:cNvPr>
          <p:cNvSpPr/>
          <p:nvPr/>
        </p:nvSpPr>
        <p:spPr>
          <a:xfrm>
            <a:off x="1004709" y="3136761"/>
            <a:ext cx="13068419" cy="19407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1500"/>
              </a:lnSpc>
              <a:buSzPct val="100000"/>
              <a:buChar char="•"/>
            </a:pPr>
            <a:r>
              <a:rPr lang="en-US" sz="1300" dirty="0">
                <a:latin typeface="Times New Roman" panose="02020603050405020304" pitchFamily="18" charset="0"/>
                <a:ea typeface="Open Sans" pitchFamily="34" charset="-122"/>
                <a:cs typeface="Times New Roman" panose="02020603050405020304" pitchFamily="18" charset="0"/>
              </a:rPr>
              <a:t>Nén thông tin từ không gian 13 chiều về không gian thấp hơn</a:t>
            </a:r>
            <a:endParaRPr lang="en-US" sz="1300" dirty="0">
              <a:latin typeface="Times New Roman" panose="02020603050405020304" pitchFamily="18" charset="0"/>
              <a:cs typeface="Times New Roman" panose="02020603050405020304" pitchFamily="18" charset="0"/>
            </a:endParaRPr>
          </a:p>
        </p:txBody>
      </p:sp>
      <p:sp>
        <p:nvSpPr>
          <p:cNvPr id="65" name="Text 13">
            <a:extLst>
              <a:ext uri="{FF2B5EF4-FFF2-40B4-BE49-F238E27FC236}">
                <a16:creationId xmlns:a16="http://schemas.microsoft.com/office/drawing/2014/main" id="{195D6F07-B5F1-3016-3AC9-D15D1B869323}"/>
              </a:ext>
            </a:extLst>
          </p:cNvPr>
          <p:cNvSpPr/>
          <p:nvPr/>
        </p:nvSpPr>
        <p:spPr>
          <a:xfrm>
            <a:off x="1004709" y="3373219"/>
            <a:ext cx="13068419" cy="19407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1500"/>
              </a:lnSpc>
              <a:buSzPct val="100000"/>
              <a:buChar char="•"/>
            </a:pPr>
            <a:r>
              <a:rPr lang="en-US" sz="1300" dirty="0">
                <a:latin typeface="Times New Roman" panose="02020603050405020304" pitchFamily="18" charset="0"/>
                <a:ea typeface="Open Sans" pitchFamily="34" charset="-122"/>
                <a:cs typeface="Times New Roman" panose="02020603050405020304" pitchFamily="18" charset="0"/>
              </a:rPr>
              <a:t>Tối ưu hóa: Giữ lại 5 thành phần chính (n_components=5) nhằm bảo toàn ~85% phương sai (Variance)</a:t>
            </a:r>
            <a:endParaRPr lang="en-US" sz="1300" dirty="0">
              <a:latin typeface="Times New Roman" panose="02020603050405020304" pitchFamily="18" charset="0"/>
              <a:cs typeface="Times New Roman" panose="02020603050405020304" pitchFamily="18" charset="0"/>
            </a:endParaRPr>
          </a:p>
        </p:txBody>
      </p:sp>
      <p:sp>
        <p:nvSpPr>
          <p:cNvPr id="66" name="Shape 14">
            <a:extLst>
              <a:ext uri="{FF2B5EF4-FFF2-40B4-BE49-F238E27FC236}">
                <a16:creationId xmlns:a16="http://schemas.microsoft.com/office/drawing/2014/main" id="{0B674913-472B-F018-3A3C-57B4626FD3E6}"/>
              </a:ext>
            </a:extLst>
          </p:cNvPr>
          <p:cNvSpPr/>
          <p:nvPr/>
        </p:nvSpPr>
        <p:spPr>
          <a:xfrm>
            <a:off x="496551" y="4955441"/>
            <a:ext cx="363974" cy="15240"/>
          </a:xfrm>
          <a:prstGeom prst="roundRect">
            <a:avLst>
              <a:gd name="adj" fmla="val 334386"/>
            </a:avLst>
          </a:prstGeom>
          <a:solidFill>
            <a:srgbClr val="BCDBD4"/>
          </a:solidFill>
          <a:ln/>
        </p:spPr>
        <p:txBody>
          <a:bodyPr/>
          <a:lstStyle/>
          <a:p>
            <a:endParaRPr lang="en-US" sz="1300">
              <a:latin typeface="Times New Roman" panose="02020603050405020304" pitchFamily="18" charset="0"/>
              <a:cs typeface="Times New Roman" panose="02020603050405020304" pitchFamily="18" charset="0"/>
            </a:endParaRPr>
          </a:p>
        </p:txBody>
      </p:sp>
      <p:sp>
        <p:nvSpPr>
          <p:cNvPr id="67" name="Shape 15">
            <a:extLst>
              <a:ext uri="{FF2B5EF4-FFF2-40B4-BE49-F238E27FC236}">
                <a16:creationId xmlns:a16="http://schemas.microsoft.com/office/drawing/2014/main" id="{B93C590F-0416-1CC9-6FEC-E8043149BD61}"/>
              </a:ext>
            </a:extLst>
          </p:cNvPr>
          <p:cNvSpPr/>
          <p:nvPr/>
        </p:nvSpPr>
        <p:spPr>
          <a:xfrm>
            <a:off x="466309" y="4917579"/>
            <a:ext cx="90964" cy="90964"/>
          </a:xfrm>
          <a:prstGeom prst="roundRect">
            <a:avLst>
              <a:gd name="adj" fmla="val 502616"/>
            </a:avLst>
          </a:prstGeom>
          <a:solidFill>
            <a:srgbClr val="26A688"/>
          </a:solidFill>
          <a:ln/>
        </p:spPr>
        <p:txBody>
          <a:bodyPr/>
          <a:lstStyle/>
          <a:p>
            <a:endParaRPr lang="en-US" sz="1300">
              <a:latin typeface="Times New Roman" panose="02020603050405020304" pitchFamily="18" charset="0"/>
              <a:cs typeface="Times New Roman" panose="02020603050405020304" pitchFamily="18" charset="0"/>
            </a:endParaRPr>
          </a:p>
        </p:txBody>
      </p:sp>
      <p:sp>
        <p:nvSpPr>
          <p:cNvPr id="68" name="Shape 16">
            <a:extLst>
              <a:ext uri="{FF2B5EF4-FFF2-40B4-BE49-F238E27FC236}">
                <a16:creationId xmlns:a16="http://schemas.microsoft.com/office/drawing/2014/main" id="{19DA9CFE-DEB2-4919-41ED-AC9BCF4D731A}"/>
              </a:ext>
            </a:extLst>
          </p:cNvPr>
          <p:cNvSpPr/>
          <p:nvPr/>
        </p:nvSpPr>
        <p:spPr>
          <a:xfrm>
            <a:off x="875765" y="3938885"/>
            <a:ext cx="13326308" cy="2048351"/>
          </a:xfrm>
          <a:prstGeom prst="roundRect">
            <a:avLst>
              <a:gd name="adj" fmla="val 2488"/>
            </a:avLst>
          </a:prstGeom>
          <a:solidFill>
            <a:srgbClr val="D6F5EE"/>
          </a:solidFill>
          <a:ln w="7620">
            <a:solidFill>
              <a:srgbClr val="BCDBD4"/>
            </a:solidFill>
            <a:prstDash val="solid"/>
          </a:ln>
        </p:spPr>
        <p:txBody>
          <a:bodyPr/>
          <a:lstStyle/>
          <a:p>
            <a:endParaRPr lang="en-US" sz="1300">
              <a:latin typeface="Times New Roman" panose="02020603050405020304" pitchFamily="18" charset="0"/>
              <a:cs typeface="Times New Roman" panose="02020603050405020304" pitchFamily="18" charset="0"/>
            </a:endParaRPr>
          </a:p>
        </p:txBody>
      </p:sp>
      <p:sp>
        <p:nvSpPr>
          <p:cNvPr id="69" name="Text 17">
            <a:extLst>
              <a:ext uri="{FF2B5EF4-FFF2-40B4-BE49-F238E27FC236}">
                <a16:creationId xmlns:a16="http://schemas.microsoft.com/office/drawing/2014/main" id="{224DE44F-3B16-9578-9E21-F8A12D7A208E}"/>
              </a:ext>
            </a:extLst>
          </p:cNvPr>
          <p:cNvSpPr/>
          <p:nvPr/>
        </p:nvSpPr>
        <p:spPr>
          <a:xfrm>
            <a:off x="1004709" y="4067830"/>
            <a:ext cx="1805464" cy="189548"/>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450"/>
              </a:lnSpc>
              <a:buNone/>
            </a:pPr>
            <a:r>
              <a:rPr lang="en-US" sz="1300" b="1" dirty="0">
                <a:latin typeface="Times New Roman" panose="02020603050405020304" pitchFamily="18" charset="0"/>
                <a:ea typeface="Unbounded Bold" pitchFamily="34" charset="-122"/>
                <a:cs typeface="Times New Roman" panose="02020603050405020304" pitchFamily="18" charset="0"/>
              </a:rPr>
              <a:t>Mục đích (Purpose)</a:t>
            </a:r>
            <a:endParaRPr lang="en-US" sz="1300" dirty="0">
              <a:latin typeface="Times New Roman" panose="02020603050405020304" pitchFamily="18" charset="0"/>
              <a:cs typeface="Times New Roman" panose="02020603050405020304" pitchFamily="18" charset="0"/>
            </a:endParaRPr>
          </a:p>
        </p:txBody>
      </p:sp>
      <p:sp>
        <p:nvSpPr>
          <p:cNvPr id="70" name="Text 18">
            <a:extLst>
              <a:ext uri="{FF2B5EF4-FFF2-40B4-BE49-F238E27FC236}">
                <a16:creationId xmlns:a16="http://schemas.microsoft.com/office/drawing/2014/main" id="{A0874120-D473-498B-DC33-0295A1EEB883}"/>
              </a:ext>
            </a:extLst>
          </p:cNvPr>
          <p:cNvSpPr/>
          <p:nvPr/>
        </p:nvSpPr>
        <p:spPr>
          <a:xfrm>
            <a:off x="1004709" y="4330124"/>
            <a:ext cx="13068419" cy="19407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500"/>
              </a:lnSpc>
              <a:buNone/>
            </a:pPr>
            <a:r>
              <a:rPr lang="en-US" sz="1300" b="1" dirty="0">
                <a:latin typeface="Times New Roman" panose="02020603050405020304" pitchFamily="18" charset="0"/>
                <a:ea typeface="Open Sans" pitchFamily="34" charset="-122"/>
                <a:cs typeface="Times New Roman" panose="02020603050405020304" pitchFamily="18" charset="0"/>
              </a:rPr>
              <a:t>Cung cấp ngữ cảnh toàn cục (Global Context):</a:t>
            </a:r>
            <a:endParaRPr lang="en-US" sz="1300" dirty="0">
              <a:latin typeface="Times New Roman" panose="02020603050405020304" pitchFamily="18" charset="0"/>
              <a:cs typeface="Times New Roman" panose="02020603050405020304" pitchFamily="18" charset="0"/>
            </a:endParaRPr>
          </a:p>
        </p:txBody>
      </p:sp>
      <p:sp>
        <p:nvSpPr>
          <p:cNvPr id="71" name="Text 19">
            <a:extLst>
              <a:ext uri="{FF2B5EF4-FFF2-40B4-BE49-F238E27FC236}">
                <a16:creationId xmlns:a16="http://schemas.microsoft.com/office/drawing/2014/main" id="{7D3B4E73-D99D-97B7-2E03-A5940C25045A}"/>
              </a:ext>
            </a:extLst>
          </p:cNvPr>
          <p:cNvSpPr/>
          <p:nvPr/>
        </p:nvSpPr>
        <p:spPr>
          <a:xfrm>
            <a:off x="1004709" y="4596943"/>
            <a:ext cx="13068419" cy="19407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500"/>
              </a:lnSpc>
              <a:buNone/>
            </a:pPr>
            <a:r>
              <a:rPr lang="en-US" sz="1300" dirty="0">
                <a:latin typeface="Times New Roman" panose="02020603050405020304" pitchFamily="18" charset="0"/>
                <a:ea typeface="Open Sans" pitchFamily="34" charset="-122"/>
                <a:cs typeface="Times New Roman" panose="02020603050405020304" pitchFamily="18" charset="0"/>
              </a:rPr>
              <a:t>Trong khi các biến gốc chỉ mô tả tính chất vật lý (nhanh/chậm, to/nhỏ), biến Cluster_ID cung cấp thông tin về "nhóm họ hàng" (ví dụ: nhóm bài hát buồn, nhóm bài hát sôi động) bất kể thể loại.</a:t>
            </a:r>
            <a:endParaRPr lang="en-US" sz="1300" dirty="0">
              <a:latin typeface="Times New Roman" panose="02020603050405020304" pitchFamily="18" charset="0"/>
              <a:cs typeface="Times New Roman" panose="02020603050405020304" pitchFamily="18" charset="0"/>
            </a:endParaRPr>
          </a:p>
        </p:txBody>
      </p:sp>
      <p:sp>
        <p:nvSpPr>
          <p:cNvPr id="72" name="Text 20">
            <a:extLst>
              <a:ext uri="{FF2B5EF4-FFF2-40B4-BE49-F238E27FC236}">
                <a16:creationId xmlns:a16="http://schemas.microsoft.com/office/drawing/2014/main" id="{F4A2B93E-B09C-2AA9-44F4-BFEA31DF2425}"/>
              </a:ext>
            </a:extLst>
          </p:cNvPr>
          <p:cNvSpPr/>
          <p:nvPr/>
        </p:nvSpPr>
        <p:spPr>
          <a:xfrm>
            <a:off x="1004709" y="4863763"/>
            <a:ext cx="13068419" cy="19407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500"/>
              </a:lnSpc>
              <a:buNone/>
            </a:pPr>
            <a:r>
              <a:rPr lang="en-US" sz="1300" b="1" dirty="0">
                <a:latin typeface="Times New Roman" panose="02020603050405020304" pitchFamily="18" charset="0"/>
                <a:ea typeface="Open Sans" pitchFamily="34" charset="-122"/>
                <a:cs typeface="Times New Roman" panose="02020603050405020304" pitchFamily="18" charset="0"/>
              </a:rPr>
              <a:t>Hỗ trợ mô hình cây (Tree-based Support):</a:t>
            </a:r>
            <a:endParaRPr lang="en-US" sz="1300" dirty="0">
              <a:latin typeface="Times New Roman" panose="02020603050405020304" pitchFamily="18" charset="0"/>
              <a:cs typeface="Times New Roman" panose="02020603050405020304" pitchFamily="18" charset="0"/>
            </a:endParaRPr>
          </a:p>
        </p:txBody>
      </p:sp>
      <p:sp>
        <p:nvSpPr>
          <p:cNvPr id="73" name="Text 21">
            <a:extLst>
              <a:ext uri="{FF2B5EF4-FFF2-40B4-BE49-F238E27FC236}">
                <a16:creationId xmlns:a16="http://schemas.microsoft.com/office/drawing/2014/main" id="{D02D8C18-70AE-4943-1C35-39919FC8BFBC}"/>
              </a:ext>
            </a:extLst>
          </p:cNvPr>
          <p:cNvSpPr/>
          <p:nvPr/>
        </p:nvSpPr>
        <p:spPr>
          <a:xfrm>
            <a:off x="1004709" y="5130582"/>
            <a:ext cx="13068419" cy="19407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500"/>
              </a:lnSpc>
              <a:buNone/>
            </a:pPr>
            <a:r>
              <a:rPr lang="en-US" sz="1300" dirty="0">
                <a:latin typeface="Times New Roman" panose="02020603050405020304" pitchFamily="18" charset="0"/>
                <a:ea typeface="Open Sans" pitchFamily="34" charset="-122"/>
                <a:cs typeface="Times New Roman" panose="02020603050405020304" pitchFamily="18" charset="0"/>
              </a:rPr>
              <a:t>Giúp các mô hình như XGBoost/LightGBM tìm ra các điểm cắt (splits) hiệu quả hơn nhờ các đặc trưng đã được gom nhóm và giảm chiều.</a:t>
            </a:r>
            <a:endParaRPr lang="en-US" sz="1300" dirty="0">
              <a:latin typeface="Times New Roman" panose="02020603050405020304" pitchFamily="18" charset="0"/>
              <a:cs typeface="Times New Roman" panose="02020603050405020304" pitchFamily="18" charset="0"/>
            </a:endParaRPr>
          </a:p>
        </p:txBody>
      </p:sp>
      <p:sp>
        <p:nvSpPr>
          <p:cNvPr id="74" name="Text 22">
            <a:extLst>
              <a:ext uri="{FF2B5EF4-FFF2-40B4-BE49-F238E27FC236}">
                <a16:creationId xmlns:a16="http://schemas.microsoft.com/office/drawing/2014/main" id="{39A70E23-99F9-CAC1-952A-1ED53A8F85A1}"/>
              </a:ext>
            </a:extLst>
          </p:cNvPr>
          <p:cNvSpPr/>
          <p:nvPr/>
        </p:nvSpPr>
        <p:spPr>
          <a:xfrm>
            <a:off x="1004709" y="5397401"/>
            <a:ext cx="13068419" cy="19407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500"/>
              </a:lnSpc>
              <a:buNone/>
            </a:pPr>
            <a:r>
              <a:rPr lang="en-US" sz="1300" b="1" dirty="0">
                <a:latin typeface="Times New Roman" panose="02020603050405020304" pitchFamily="18" charset="0"/>
                <a:ea typeface="Open Sans" pitchFamily="34" charset="-122"/>
                <a:cs typeface="Times New Roman" panose="02020603050405020304" pitchFamily="18" charset="0"/>
              </a:rPr>
              <a:t>Xử lý đa cộng tuyến (Multicollinearity Handling):</a:t>
            </a:r>
            <a:endParaRPr lang="en-US" sz="1300" dirty="0">
              <a:latin typeface="Times New Roman" panose="02020603050405020304" pitchFamily="18" charset="0"/>
              <a:cs typeface="Times New Roman" panose="02020603050405020304" pitchFamily="18" charset="0"/>
            </a:endParaRPr>
          </a:p>
        </p:txBody>
      </p:sp>
      <p:sp>
        <p:nvSpPr>
          <p:cNvPr id="75" name="Text 23">
            <a:extLst>
              <a:ext uri="{FF2B5EF4-FFF2-40B4-BE49-F238E27FC236}">
                <a16:creationId xmlns:a16="http://schemas.microsoft.com/office/drawing/2014/main" id="{1852B6E9-C5F2-1AD7-81E4-5DD66BFC79B6}"/>
              </a:ext>
            </a:extLst>
          </p:cNvPr>
          <p:cNvSpPr/>
          <p:nvPr/>
        </p:nvSpPr>
        <p:spPr>
          <a:xfrm>
            <a:off x="1004709" y="5664220"/>
            <a:ext cx="13068419" cy="19407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500"/>
              </a:lnSpc>
              <a:buNone/>
            </a:pPr>
            <a:r>
              <a:rPr lang="en-US" sz="1300" dirty="0">
                <a:latin typeface="Times New Roman" panose="02020603050405020304" pitchFamily="18" charset="0"/>
                <a:ea typeface="Open Sans" pitchFamily="34" charset="-122"/>
                <a:cs typeface="Times New Roman" panose="02020603050405020304" pitchFamily="18" charset="0"/>
              </a:rPr>
              <a:t>PCA giúp tạo ra các biến trực giao (không tương quan), hỗ trợ tốt cho việc huấn luyện mô hình.</a:t>
            </a:r>
            <a:endParaRPr lang="en-US" sz="1300" dirty="0">
              <a:latin typeface="Times New Roman" panose="02020603050405020304" pitchFamily="18" charset="0"/>
              <a:cs typeface="Times New Roman" panose="02020603050405020304" pitchFamily="18" charset="0"/>
            </a:endParaRPr>
          </a:p>
        </p:txBody>
      </p:sp>
      <p:sp>
        <p:nvSpPr>
          <p:cNvPr id="76" name="Shape 24">
            <a:extLst>
              <a:ext uri="{FF2B5EF4-FFF2-40B4-BE49-F238E27FC236}">
                <a16:creationId xmlns:a16="http://schemas.microsoft.com/office/drawing/2014/main" id="{C65A3845-FBEB-1E6A-05D2-AA44E9592507}"/>
              </a:ext>
            </a:extLst>
          </p:cNvPr>
          <p:cNvSpPr/>
          <p:nvPr/>
        </p:nvSpPr>
        <p:spPr>
          <a:xfrm>
            <a:off x="496551" y="6712803"/>
            <a:ext cx="363974" cy="15240"/>
          </a:xfrm>
          <a:prstGeom prst="roundRect">
            <a:avLst>
              <a:gd name="adj" fmla="val 334386"/>
            </a:avLst>
          </a:prstGeom>
          <a:solidFill>
            <a:srgbClr val="BCDBD4"/>
          </a:solidFill>
          <a:ln/>
        </p:spPr>
        <p:txBody>
          <a:bodyPr/>
          <a:lstStyle/>
          <a:p>
            <a:endParaRPr lang="en-US" sz="1300">
              <a:latin typeface="Times New Roman" panose="02020603050405020304" pitchFamily="18" charset="0"/>
              <a:cs typeface="Times New Roman" panose="02020603050405020304" pitchFamily="18" charset="0"/>
            </a:endParaRPr>
          </a:p>
        </p:txBody>
      </p:sp>
      <p:sp>
        <p:nvSpPr>
          <p:cNvPr id="77" name="Shape 25">
            <a:extLst>
              <a:ext uri="{FF2B5EF4-FFF2-40B4-BE49-F238E27FC236}">
                <a16:creationId xmlns:a16="http://schemas.microsoft.com/office/drawing/2014/main" id="{FE0A0252-20C8-57E7-9C2C-D6FE88A1AFFD}"/>
              </a:ext>
            </a:extLst>
          </p:cNvPr>
          <p:cNvSpPr/>
          <p:nvPr/>
        </p:nvSpPr>
        <p:spPr>
          <a:xfrm>
            <a:off x="466309" y="6674941"/>
            <a:ext cx="90964" cy="90964"/>
          </a:xfrm>
          <a:prstGeom prst="roundRect">
            <a:avLst>
              <a:gd name="adj" fmla="val 502616"/>
            </a:avLst>
          </a:prstGeom>
          <a:solidFill>
            <a:srgbClr val="26A688"/>
          </a:solidFill>
          <a:ln/>
        </p:spPr>
        <p:txBody>
          <a:bodyPr/>
          <a:lstStyle/>
          <a:p>
            <a:endParaRPr lang="en-US" sz="1300">
              <a:latin typeface="Times New Roman" panose="02020603050405020304" pitchFamily="18" charset="0"/>
              <a:cs typeface="Times New Roman" panose="02020603050405020304" pitchFamily="18" charset="0"/>
            </a:endParaRPr>
          </a:p>
        </p:txBody>
      </p:sp>
      <p:sp>
        <p:nvSpPr>
          <p:cNvPr id="78" name="Shape 26">
            <a:extLst>
              <a:ext uri="{FF2B5EF4-FFF2-40B4-BE49-F238E27FC236}">
                <a16:creationId xmlns:a16="http://schemas.microsoft.com/office/drawing/2014/main" id="{3D65FDA1-4991-4DFB-1DEB-075D7FA0EADC}"/>
              </a:ext>
            </a:extLst>
          </p:cNvPr>
          <p:cNvSpPr/>
          <p:nvPr/>
        </p:nvSpPr>
        <p:spPr>
          <a:xfrm>
            <a:off x="875765" y="6229886"/>
            <a:ext cx="13326308" cy="981075"/>
          </a:xfrm>
          <a:prstGeom prst="roundRect">
            <a:avLst>
              <a:gd name="adj" fmla="val 5194"/>
            </a:avLst>
          </a:prstGeom>
          <a:solidFill>
            <a:srgbClr val="D6F5EE"/>
          </a:solidFill>
          <a:ln w="7620">
            <a:solidFill>
              <a:srgbClr val="BCDBD4"/>
            </a:solidFill>
            <a:prstDash val="solid"/>
          </a:ln>
        </p:spPr>
        <p:txBody>
          <a:bodyPr/>
          <a:lstStyle/>
          <a:p>
            <a:endParaRPr lang="en-US" sz="1300">
              <a:latin typeface="Times New Roman" panose="02020603050405020304" pitchFamily="18" charset="0"/>
              <a:cs typeface="Times New Roman" panose="02020603050405020304" pitchFamily="18" charset="0"/>
            </a:endParaRPr>
          </a:p>
        </p:txBody>
      </p:sp>
      <p:sp>
        <p:nvSpPr>
          <p:cNvPr id="79" name="Text 27">
            <a:extLst>
              <a:ext uri="{FF2B5EF4-FFF2-40B4-BE49-F238E27FC236}">
                <a16:creationId xmlns:a16="http://schemas.microsoft.com/office/drawing/2014/main" id="{9B94BAA9-36AA-6996-82E5-6EC93F988109}"/>
              </a:ext>
            </a:extLst>
          </p:cNvPr>
          <p:cNvSpPr/>
          <p:nvPr/>
        </p:nvSpPr>
        <p:spPr>
          <a:xfrm>
            <a:off x="1004709" y="6358830"/>
            <a:ext cx="4460677" cy="189548"/>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450"/>
              </a:lnSpc>
              <a:buNone/>
            </a:pPr>
            <a:r>
              <a:rPr lang="en-US" sz="1300" b="1" dirty="0">
                <a:latin typeface="Times New Roman" panose="02020603050405020304" pitchFamily="18" charset="0"/>
                <a:ea typeface="Unbounded Bold" pitchFamily="34" charset="-122"/>
                <a:cs typeface="Times New Roman" panose="02020603050405020304" pitchFamily="18" charset="0"/>
              </a:rPr>
              <a:t>Ý Nghĩa Đặc Trưng Mới (Feature Interpretation)</a:t>
            </a:r>
            <a:endParaRPr lang="en-US" sz="1300" dirty="0">
              <a:latin typeface="Times New Roman" panose="02020603050405020304" pitchFamily="18" charset="0"/>
              <a:cs typeface="Times New Roman" panose="02020603050405020304" pitchFamily="18" charset="0"/>
            </a:endParaRPr>
          </a:p>
        </p:txBody>
      </p:sp>
      <p:sp>
        <p:nvSpPr>
          <p:cNvPr id="80" name="Text 28">
            <a:extLst>
              <a:ext uri="{FF2B5EF4-FFF2-40B4-BE49-F238E27FC236}">
                <a16:creationId xmlns:a16="http://schemas.microsoft.com/office/drawing/2014/main" id="{13313711-7262-59F1-196C-1292AA8C2A0A}"/>
              </a:ext>
            </a:extLst>
          </p:cNvPr>
          <p:cNvSpPr/>
          <p:nvPr/>
        </p:nvSpPr>
        <p:spPr>
          <a:xfrm>
            <a:off x="1004709" y="6621125"/>
            <a:ext cx="13068419" cy="19407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500"/>
              </a:lnSpc>
              <a:buNone/>
            </a:pPr>
            <a:r>
              <a:rPr lang="en-US" sz="1300" b="1" dirty="0">
                <a:latin typeface="Times New Roman" panose="02020603050405020304" pitchFamily="18" charset="0"/>
                <a:ea typeface="Open Sans" pitchFamily="34" charset="-122"/>
                <a:cs typeface="Times New Roman" panose="02020603050405020304" pitchFamily="18" charset="0"/>
              </a:rPr>
              <a:t>Biến cluster_label:</a:t>
            </a:r>
            <a:r>
              <a:rPr lang="en-US" sz="1300" dirty="0">
                <a:latin typeface="Times New Roman" panose="02020603050405020304" pitchFamily="18" charset="0"/>
                <a:ea typeface="Open Sans" pitchFamily="34" charset="-122"/>
                <a:cs typeface="Times New Roman" panose="02020603050405020304" pitchFamily="18" charset="0"/>
              </a:rPr>
              <a:t> Đại diện cho "Musical Vibe" (Sắc thái âm nhạc). Ví dụ: Cụm 1 có thể là nhạc thính phòng (Acoustic cao), Cụm 2 là nhạc sàn (Energy cao).</a:t>
            </a:r>
            <a:endParaRPr lang="en-US" sz="1300" dirty="0">
              <a:latin typeface="Times New Roman" panose="02020603050405020304" pitchFamily="18" charset="0"/>
              <a:cs typeface="Times New Roman" panose="02020603050405020304" pitchFamily="18" charset="0"/>
            </a:endParaRPr>
          </a:p>
        </p:txBody>
      </p:sp>
      <p:sp>
        <p:nvSpPr>
          <p:cNvPr id="81" name="Text 29">
            <a:extLst>
              <a:ext uri="{FF2B5EF4-FFF2-40B4-BE49-F238E27FC236}">
                <a16:creationId xmlns:a16="http://schemas.microsoft.com/office/drawing/2014/main" id="{3FD962B9-59DA-5001-1690-EFAC2157E404}"/>
              </a:ext>
            </a:extLst>
          </p:cNvPr>
          <p:cNvSpPr/>
          <p:nvPr/>
        </p:nvSpPr>
        <p:spPr>
          <a:xfrm>
            <a:off x="1004709" y="6887944"/>
            <a:ext cx="13068419" cy="19407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500"/>
              </a:lnSpc>
              <a:buNone/>
            </a:pPr>
            <a:r>
              <a:rPr lang="en-US" sz="1300" b="1" dirty="0">
                <a:latin typeface="Times New Roman" panose="02020603050405020304" pitchFamily="18" charset="0"/>
                <a:ea typeface="Open Sans" pitchFamily="34" charset="-122"/>
                <a:cs typeface="Times New Roman" panose="02020603050405020304" pitchFamily="18" charset="0"/>
              </a:rPr>
              <a:t>Biến PCA_1 đến PCA_5:</a:t>
            </a:r>
            <a:r>
              <a:rPr lang="en-US" sz="1300" dirty="0">
                <a:latin typeface="Times New Roman" panose="02020603050405020304" pitchFamily="18" charset="0"/>
                <a:ea typeface="Open Sans" pitchFamily="34" charset="-122"/>
                <a:cs typeface="Times New Roman" panose="02020603050405020304" pitchFamily="18" charset="0"/>
              </a:rPr>
              <a:t> Đại diện cho các "Cấu trúc ẩn" (Latent Structures) tổng hợp từ nhiều đặc trưng âm thanh, giúp mô hình nhìn thấy bức tranh tổng thể thay vì các nốt nhạc rời rạc.</a:t>
            </a:r>
            <a:endParaRPr lang="en-US" sz="1300" dirty="0">
              <a:latin typeface="Times New Roman" panose="02020603050405020304" pitchFamily="18" charset="0"/>
              <a:cs typeface="Times New Roman" panose="02020603050405020304" pitchFamily="18" charset="0"/>
            </a:endParaRPr>
          </a:p>
        </p:txBody>
      </p:sp>
      <p:sp>
        <p:nvSpPr>
          <p:cNvPr id="82" name="Text 30">
            <a:extLst>
              <a:ext uri="{FF2B5EF4-FFF2-40B4-BE49-F238E27FC236}">
                <a16:creationId xmlns:a16="http://schemas.microsoft.com/office/drawing/2014/main" id="{88EDF928-B99D-9AAD-779B-1ABC3D13CBC7}"/>
              </a:ext>
            </a:extLst>
          </p:cNvPr>
          <p:cNvSpPr/>
          <p:nvPr/>
        </p:nvSpPr>
        <p:spPr>
          <a:xfrm>
            <a:off x="420827" y="7456587"/>
            <a:ext cx="7727990" cy="19407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500"/>
              </a:lnSpc>
              <a:buNone/>
            </a:pPr>
            <a:endParaRPr lang="en-US" sz="1300" dirty="0">
              <a:latin typeface="Times New Roman" panose="02020603050405020304" pitchFamily="18" charset="0"/>
              <a:cs typeface="Times New Roman" panose="02020603050405020304" pitchFamily="18" charset="0"/>
            </a:endParaRPr>
          </a:p>
        </p:txBody>
      </p:sp>
      <p:sp>
        <p:nvSpPr>
          <p:cNvPr id="83" name="Text 31">
            <a:extLst>
              <a:ext uri="{FF2B5EF4-FFF2-40B4-BE49-F238E27FC236}">
                <a16:creationId xmlns:a16="http://schemas.microsoft.com/office/drawing/2014/main" id="{C80FAB03-81FB-7BDF-7CFF-19416A2CD102}"/>
              </a:ext>
            </a:extLst>
          </p:cNvPr>
          <p:cNvSpPr/>
          <p:nvPr/>
        </p:nvSpPr>
        <p:spPr>
          <a:xfrm>
            <a:off x="8452426" y="7456587"/>
            <a:ext cx="5757148" cy="19407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500"/>
              </a:lnSpc>
              <a:buNone/>
            </a:pPr>
            <a:endParaRPr lang="en-US" sz="13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Text 0"/>
          <p:cNvSpPr/>
          <p:nvPr/>
        </p:nvSpPr>
        <p:spPr>
          <a:xfrm>
            <a:off x="701516" y="551140"/>
            <a:ext cx="6493193" cy="626388"/>
          </a:xfrm>
          <a:prstGeom prst="rect">
            <a:avLst/>
          </a:prstGeom>
          <a:noFill/>
          <a:ln/>
        </p:spPr>
        <p:txBody>
          <a:bodyPr wrap="none" lIns="0" tIns="0" rIns="0" bIns="0" rtlCol="0" anchor="t"/>
          <a:lstStyle/>
          <a:p>
            <a:pPr marL="0" indent="0" algn="l">
              <a:lnSpc>
                <a:spcPts val="4900"/>
              </a:lnSpc>
              <a:buNone/>
            </a:pPr>
            <a:r>
              <a:rPr lang="en-US" sz="3900" b="1" dirty="0">
                <a:latin typeface="Times New Roman" panose="02020603050405020304" pitchFamily="18" charset="0"/>
                <a:ea typeface="Unbounded Bold" pitchFamily="34" charset="-122"/>
                <a:cs typeface="Times New Roman" panose="02020603050405020304" pitchFamily="18" charset="0"/>
              </a:rPr>
              <a:t>Các mô hình sử dụng</a:t>
            </a:r>
            <a:endParaRPr lang="en-US" sz="3900" dirty="0">
              <a:latin typeface="Times New Roman" panose="02020603050405020304" pitchFamily="18" charset="0"/>
              <a:cs typeface="Times New Roman" panose="02020603050405020304" pitchFamily="18" charset="0"/>
            </a:endParaRPr>
          </a:p>
        </p:txBody>
      </p:sp>
      <p:sp>
        <p:nvSpPr>
          <p:cNvPr id="3" name="Shape 1"/>
          <p:cNvSpPr/>
          <p:nvPr/>
        </p:nvSpPr>
        <p:spPr>
          <a:xfrm>
            <a:off x="701516" y="1578412"/>
            <a:ext cx="13227368" cy="6105287"/>
          </a:xfrm>
          <a:prstGeom prst="roundRect">
            <a:avLst>
              <a:gd name="adj" fmla="val 1379"/>
            </a:avLst>
          </a:prstGeom>
          <a:noFill/>
          <a:ln w="7620">
            <a:solidFill>
              <a:srgbClr val="000000">
                <a:alpha val="8000"/>
              </a:srgbClr>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4" name="Shape 2"/>
          <p:cNvSpPr/>
          <p:nvPr/>
        </p:nvSpPr>
        <p:spPr>
          <a:xfrm>
            <a:off x="709136" y="1586032"/>
            <a:ext cx="13210699" cy="1218009"/>
          </a:xfrm>
          <a:prstGeom prst="rect">
            <a:avLst/>
          </a:prstGeom>
          <a:solidFill>
            <a:srgbClr val="FFFFFF">
              <a:alpha val="4000"/>
            </a:srgbClr>
          </a:solidFill>
          <a:ln/>
        </p:spPr>
        <p:txBody>
          <a:bodyPr/>
          <a:lstStyle/>
          <a:p>
            <a:endParaRPr lang="en-US">
              <a:latin typeface="Times New Roman" panose="02020603050405020304" pitchFamily="18" charset="0"/>
              <a:cs typeface="Times New Roman" panose="02020603050405020304" pitchFamily="18" charset="0"/>
            </a:endParaRPr>
          </a:p>
        </p:txBody>
      </p:sp>
      <p:sp>
        <p:nvSpPr>
          <p:cNvPr id="5" name="Text 3"/>
          <p:cNvSpPr/>
          <p:nvPr/>
        </p:nvSpPr>
        <p:spPr>
          <a:xfrm>
            <a:off x="911066" y="1713905"/>
            <a:ext cx="3998476" cy="320754"/>
          </a:xfrm>
          <a:prstGeom prst="rect">
            <a:avLst/>
          </a:prstGeom>
          <a:noFill/>
          <a:ln/>
        </p:spPr>
        <p:txBody>
          <a:bodyPr wrap="none" lIns="0" tIns="0" rIns="0" bIns="0" rtlCol="0" anchor="t"/>
          <a:lstStyle/>
          <a:p>
            <a:pPr marL="0" indent="0" algn="l">
              <a:lnSpc>
                <a:spcPts val="2500"/>
              </a:lnSpc>
              <a:buNone/>
            </a:pPr>
            <a:r>
              <a:rPr lang="en-US" sz="1550" dirty="0">
                <a:latin typeface="Times New Roman" panose="02020603050405020304" pitchFamily="18" charset="0"/>
                <a:ea typeface="Open Sans" pitchFamily="34" charset="-122"/>
                <a:cs typeface="Times New Roman" panose="02020603050405020304" pitchFamily="18" charset="0"/>
              </a:rPr>
              <a:t>Logistic Regression</a:t>
            </a:r>
            <a:endParaRPr lang="en-US" sz="1550" dirty="0">
              <a:latin typeface="Times New Roman" panose="02020603050405020304" pitchFamily="18" charset="0"/>
              <a:cs typeface="Times New Roman" panose="02020603050405020304" pitchFamily="18" charset="0"/>
            </a:endParaRPr>
          </a:p>
        </p:txBody>
      </p:sp>
      <p:sp>
        <p:nvSpPr>
          <p:cNvPr id="6" name="Text 4"/>
          <p:cNvSpPr/>
          <p:nvPr/>
        </p:nvSpPr>
        <p:spPr>
          <a:xfrm>
            <a:off x="5317927" y="1713905"/>
            <a:ext cx="3994666" cy="641509"/>
          </a:xfrm>
          <a:prstGeom prst="rect">
            <a:avLst/>
          </a:prstGeom>
          <a:noFill/>
          <a:ln/>
        </p:spPr>
        <p:txBody>
          <a:bodyPr wrap="square" lIns="0" tIns="0" rIns="0" bIns="0" rtlCol="0" anchor="t"/>
          <a:lstStyle/>
          <a:p>
            <a:pPr marL="0" indent="0" algn="l">
              <a:lnSpc>
                <a:spcPts val="2500"/>
              </a:lnSpc>
              <a:buNone/>
            </a:pPr>
            <a:r>
              <a:rPr lang="en-US" sz="1550" dirty="0">
                <a:latin typeface="Times New Roman" panose="02020603050405020304" pitchFamily="18" charset="0"/>
                <a:ea typeface="Open Sans" pitchFamily="34" charset="-122"/>
                <a:cs typeface="Times New Roman" panose="02020603050405020304" pitchFamily="18" charset="0"/>
              </a:rPr>
              <a:t>Baseline Model: Phân loại dựa trên đường ranh giới tuyến tính (Linear Boundary).</a:t>
            </a:r>
            <a:endParaRPr lang="en-US" sz="1550" dirty="0">
              <a:latin typeface="Times New Roman" panose="02020603050405020304" pitchFamily="18" charset="0"/>
              <a:cs typeface="Times New Roman" panose="02020603050405020304" pitchFamily="18" charset="0"/>
            </a:endParaRPr>
          </a:p>
        </p:txBody>
      </p:sp>
      <p:sp>
        <p:nvSpPr>
          <p:cNvPr id="7" name="Text 5"/>
          <p:cNvSpPr/>
          <p:nvPr/>
        </p:nvSpPr>
        <p:spPr>
          <a:xfrm>
            <a:off x="9720977" y="1713905"/>
            <a:ext cx="3998476" cy="962263"/>
          </a:xfrm>
          <a:prstGeom prst="rect">
            <a:avLst/>
          </a:prstGeom>
          <a:noFill/>
          <a:ln/>
        </p:spPr>
        <p:txBody>
          <a:bodyPr wrap="square" lIns="0" tIns="0" rIns="0" bIns="0" rtlCol="0" anchor="t"/>
          <a:lstStyle/>
          <a:p>
            <a:pPr marL="0" indent="0" algn="l">
              <a:lnSpc>
                <a:spcPts val="2500"/>
              </a:lnSpc>
              <a:buNone/>
            </a:pPr>
            <a:r>
              <a:rPr lang="en-US" sz="1550" dirty="0">
                <a:latin typeface="Times New Roman" panose="02020603050405020304" pitchFamily="18" charset="0"/>
                <a:ea typeface="Open Sans" pitchFamily="34" charset="-122"/>
                <a:cs typeface="Times New Roman" panose="02020603050405020304" pitchFamily="18" charset="0"/>
              </a:rPr>
              <a:t>(+) Đơn giản, tốc độ nhanh, dễ giải thích. (-) Kém hiệu quả với dữ liệu phi tuyến phức tạp.</a:t>
            </a:r>
            <a:endParaRPr lang="en-US" sz="1550" dirty="0">
              <a:latin typeface="Times New Roman" panose="02020603050405020304" pitchFamily="18" charset="0"/>
              <a:cs typeface="Times New Roman" panose="02020603050405020304" pitchFamily="18" charset="0"/>
            </a:endParaRPr>
          </a:p>
        </p:txBody>
      </p:sp>
      <p:sp>
        <p:nvSpPr>
          <p:cNvPr id="8" name="Shape 6"/>
          <p:cNvSpPr/>
          <p:nvPr/>
        </p:nvSpPr>
        <p:spPr>
          <a:xfrm>
            <a:off x="709136" y="2804041"/>
            <a:ext cx="13210699" cy="1218009"/>
          </a:xfrm>
          <a:prstGeom prst="rect">
            <a:avLst/>
          </a:prstGeom>
          <a:solidFill>
            <a:srgbClr val="000000">
              <a:alpha val="4000"/>
            </a:srgbClr>
          </a:solidFill>
          <a:ln/>
        </p:spPr>
        <p:txBody>
          <a:bodyPr/>
          <a:lstStyle/>
          <a:p>
            <a:endParaRPr lang="en-US">
              <a:latin typeface="Times New Roman" panose="02020603050405020304" pitchFamily="18" charset="0"/>
              <a:cs typeface="Times New Roman" panose="02020603050405020304" pitchFamily="18" charset="0"/>
            </a:endParaRPr>
          </a:p>
        </p:txBody>
      </p:sp>
      <p:sp>
        <p:nvSpPr>
          <p:cNvPr id="9" name="Text 7"/>
          <p:cNvSpPr/>
          <p:nvPr/>
        </p:nvSpPr>
        <p:spPr>
          <a:xfrm>
            <a:off x="911066" y="2931914"/>
            <a:ext cx="3998476" cy="320754"/>
          </a:xfrm>
          <a:prstGeom prst="rect">
            <a:avLst/>
          </a:prstGeom>
          <a:noFill/>
          <a:ln/>
        </p:spPr>
        <p:txBody>
          <a:bodyPr wrap="none" lIns="0" tIns="0" rIns="0" bIns="0" rtlCol="0" anchor="t"/>
          <a:lstStyle/>
          <a:p>
            <a:pPr marL="0" indent="0" algn="l">
              <a:lnSpc>
                <a:spcPts val="2500"/>
              </a:lnSpc>
              <a:buNone/>
            </a:pPr>
            <a:r>
              <a:rPr lang="en-US" sz="1550" dirty="0">
                <a:latin typeface="Times New Roman" panose="02020603050405020304" pitchFamily="18" charset="0"/>
                <a:ea typeface="Open Sans" pitchFamily="34" charset="-122"/>
                <a:cs typeface="Times New Roman" panose="02020603050405020304" pitchFamily="18" charset="0"/>
              </a:rPr>
              <a:t>Random Forest</a:t>
            </a:r>
            <a:endParaRPr lang="en-US" sz="1550" dirty="0">
              <a:latin typeface="Times New Roman" panose="02020603050405020304" pitchFamily="18" charset="0"/>
              <a:cs typeface="Times New Roman" panose="02020603050405020304" pitchFamily="18" charset="0"/>
            </a:endParaRPr>
          </a:p>
        </p:txBody>
      </p:sp>
      <p:sp>
        <p:nvSpPr>
          <p:cNvPr id="10" name="Text 8"/>
          <p:cNvSpPr/>
          <p:nvPr/>
        </p:nvSpPr>
        <p:spPr>
          <a:xfrm>
            <a:off x="5317927" y="2931914"/>
            <a:ext cx="3994666" cy="962263"/>
          </a:xfrm>
          <a:prstGeom prst="rect">
            <a:avLst/>
          </a:prstGeom>
          <a:noFill/>
          <a:ln/>
        </p:spPr>
        <p:txBody>
          <a:bodyPr wrap="square" lIns="0" tIns="0" rIns="0" bIns="0" rtlCol="0" anchor="t"/>
          <a:lstStyle/>
          <a:p>
            <a:pPr marL="0" indent="0" algn="l">
              <a:lnSpc>
                <a:spcPts val="2500"/>
              </a:lnSpc>
              <a:buNone/>
            </a:pPr>
            <a:r>
              <a:rPr lang="en-US" sz="1550" dirty="0">
                <a:latin typeface="Times New Roman" panose="02020603050405020304" pitchFamily="18" charset="0"/>
                <a:ea typeface="Open Sans" pitchFamily="34" charset="-122"/>
                <a:cs typeface="Times New Roman" panose="02020603050405020304" pitchFamily="18" charset="0"/>
              </a:rPr>
              <a:t>Bagging: Tập hợp nhiều cây quyết định song song (Parallel). Kết quả dựa trên Voting.</a:t>
            </a:r>
            <a:endParaRPr lang="en-US" sz="1550" dirty="0">
              <a:latin typeface="Times New Roman" panose="02020603050405020304" pitchFamily="18" charset="0"/>
              <a:cs typeface="Times New Roman" panose="02020603050405020304" pitchFamily="18" charset="0"/>
            </a:endParaRPr>
          </a:p>
        </p:txBody>
      </p:sp>
      <p:sp>
        <p:nvSpPr>
          <p:cNvPr id="11" name="Text 9"/>
          <p:cNvSpPr/>
          <p:nvPr/>
        </p:nvSpPr>
        <p:spPr>
          <a:xfrm>
            <a:off x="9720977" y="2931914"/>
            <a:ext cx="3998476" cy="962263"/>
          </a:xfrm>
          <a:prstGeom prst="rect">
            <a:avLst/>
          </a:prstGeom>
          <a:noFill/>
          <a:ln/>
        </p:spPr>
        <p:txBody>
          <a:bodyPr wrap="square" lIns="0" tIns="0" rIns="0" bIns="0" rtlCol="0" anchor="t"/>
          <a:lstStyle/>
          <a:p>
            <a:pPr marL="0" indent="0" algn="l">
              <a:lnSpc>
                <a:spcPts val="2500"/>
              </a:lnSpc>
              <a:buNone/>
            </a:pPr>
            <a:r>
              <a:rPr lang="en-US" sz="1550" dirty="0">
                <a:latin typeface="Times New Roman" panose="02020603050405020304" pitchFamily="18" charset="0"/>
                <a:ea typeface="Open Sans" pitchFamily="34" charset="-122"/>
                <a:cs typeface="Times New Roman" panose="02020603050405020304" pitchFamily="18" charset="0"/>
              </a:rPr>
              <a:t>(+) Chống Overfitting cực tốt nhờ tính ngẫu nhiên. (+) Mạnh mẽ, không yêu cầu Scaling dữ liệu.</a:t>
            </a:r>
            <a:endParaRPr lang="en-US" sz="1550" dirty="0">
              <a:latin typeface="Times New Roman" panose="02020603050405020304" pitchFamily="18" charset="0"/>
              <a:cs typeface="Times New Roman" panose="02020603050405020304" pitchFamily="18" charset="0"/>
            </a:endParaRPr>
          </a:p>
        </p:txBody>
      </p:sp>
      <p:sp>
        <p:nvSpPr>
          <p:cNvPr id="12" name="Shape 10"/>
          <p:cNvSpPr/>
          <p:nvPr/>
        </p:nvSpPr>
        <p:spPr>
          <a:xfrm>
            <a:off x="709136" y="4022050"/>
            <a:ext cx="13210699" cy="1218009"/>
          </a:xfrm>
          <a:prstGeom prst="rect">
            <a:avLst/>
          </a:prstGeom>
          <a:solidFill>
            <a:srgbClr val="FFFFFF">
              <a:alpha val="4000"/>
            </a:srgbClr>
          </a:solidFill>
          <a:ln/>
        </p:spPr>
        <p:txBody>
          <a:bodyPr/>
          <a:lstStyle/>
          <a:p>
            <a:endParaRPr lang="en-US">
              <a:latin typeface="Times New Roman" panose="02020603050405020304" pitchFamily="18" charset="0"/>
              <a:cs typeface="Times New Roman" panose="02020603050405020304" pitchFamily="18" charset="0"/>
            </a:endParaRPr>
          </a:p>
        </p:txBody>
      </p:sp>
      <p:sp>
        <p:nvSpPr>
          <p:cNvPr id="13" name="Text 11"/>
          <p:cNvSpPr/>
          <p:nvPr/>
        </p:nvSpPr>
        <p:spPr>
          <a:xfrm>
            <a:off x="911066" y="4149923"/>
            <a:ext cx="3998476" cy="320754"/>
          </a:xfrm>
          <a:prstGeom prst="rect">
            <a:avLst/>
          </a:prstGeom>
          <a:noFill/>
          <a:ln/>
        </p:spPr>
        <p:txBody>
          <a:bodyPr wrap="none" lIns="0" tIns="0" rIns="0" bIns="0" rtlCol="0" anchor="t"/>
          <a:lstStyle/>
          <a:p>
            <a:pPr marL="0" indent="0" algn="l">
              <a:lnSpc>
                <a:spcPts val="2500"/>
              </a:lnSpc>
              <a:buNone/>
            </a:pPr>
            <a:r>
              <a:rPr lang="en-US" sz="1550" dirty="0">
                <a:latin typeface="Times New Roman" panose="02020603050405020304" pitchFamily="18" charset="0"/>
                <a:ea typeface="Open Sans" pitchFamily="34" charset="-122"/>
                <a:cs typeface="Times New Roman" panose="02020603050405020304" pitchFamily="18" charset="0"/>
              </a:rPr>
              <a:t>XGBoost</a:t>
            </a:r>
            <a:endParaRPr lang="en-US" sz="1550" dirty="0">
              <a:latin typeface="Times New Roman" panose="02020603050405020304" pitchFamily="18" charset="0"/>
              <a:cs typeface="Times New Roman" panose="02020603050405020304" pitchFamily="18" charset="0"/>
            </a:endParaRPr>
          </a:p>
        </p:txBody>
      </p:sp>
      <p:sp>
        <p:nvSpPr>
          <p:cNvPr id="14" name="Text 12"/>
          <p:cNvSpPr/>
          <p:nvPr/>
        </p:nvSpPr>
        <p:spPr>
          <a:xfrm>
            <a:off x="5317927" y="4149923"/>
            <a:ext cx="3994666" cy="962263"/>
          </a:xfrm>
          <a:prstGeom prst="rect">
            <a:avLst/>
          </a:prstGeom>
          <a:noFill/>
          <a:ln/>
        </p:spPr>
        <p:txBody>
          <a:bodyPr wrap="square" lIns="0" tIns="0" rIns="0" bIns="0" rtlCol="0" anchor="t"/>
          <a:lstStyle/>
          <a:p>
            <a:pPr marL="0" indent="0" algn="l">
              <a:lnSpc>
                <a:spcPts val="2500"/>
              </a:lnSpc>
              <a:buNone/>
            </a:pPr>
            <a:r>
              <a:rPr lang="en-US" sz="1550" dirty="0">
                <a:latin typeface="Times New Roman" panose="02020603050405020304" pitchFamily="18" charset="0"/>
                <a:ea typeface="Open Sans" pitchFamily="34" charset="-122"/>
                <a:cs typeface="Times New Roman" panose="02020603050405020304" pitchFamily="18" charset="0"/>
              </a:rPr>
              <a:t>Boosting (Level-wise): Xây dựng cây tuần tự, tối ưu hóa hàm mất mát bằng Gradient Descent.</a:t>
            </a:r>
            <a:endParaRPr lang="en-US" sz="1550" dirty="0">
              <a:latin typeface="Times New Roman" panose="02020603050405020304" pitchFamily="18" charset="0"/>
              <a:cs typeface="Times New Roman" panose="02020603050405020304" pitchFamily="18" charset="0"/>
            </a:endParaRPr>
          </a:p>
        </p:txBody>
      </p:sp>
      <p:sp>
        <p:nvSpPr>
          <p:cNvPr id="15" name="Text 13"/>
          <p:cNvSpPr/>
          <p:nvPr/>
        </p:nvSpPr>
        <p:spPr>
          <a:xfrm>
            <a:off x="9720977" y="4149923"/>
            <a:ext cx="3998476" cy="962263"/>
          </a:xfrm>
          <a:prstGeom prst="rect">
            <a:avLst/>
          </a:prstGeom>
          <a:noFill/>
          <a:ln/>
        </p:spPr>
        <p:txBody>
          <a:bodyPr wrap="square" lIns="0" tIns="0" rIns="0" bIns="0" rtlCol="0" anchor="t"/>
          <a:lstStyle/>
          <a:p>
            <a:pPr marL="0" indent="0" algn="l">
              <a:lnSpc>
                <a:spcPts val="2500"/>
              </a:lnSpc>
              <a:buNone/>
            </a:pPr>
            <a:r>
              <a:rPr lang="en-US" sz="1550" dirty="0">
                <a:latin typeface="Times New Roman" panose="02020603050405020304" pitchFamily="18" charset="0"/>
                <a:ea typeface="Open Sans" pitchFamily="34" charset="-122"/>
                <a:cs typeface="Times New Roman" panose="02020603050405020304" pitchFamily="18" charset="0"/>
              </a:rPr>
              <a:t>(+) State-of-the-Art về độ chính xác. (+) Tích hợp Regularization (L1/L2) giúp mô hình ổn định.</a:t>
            </a:r>
            <a:endParaRPr lang="en-US" sz="1550" dirty="0">
              <a:latin typeface="Times New Roman" panose="02020603050405020304" pitchFamily="18" charset="0"/>
              <a:cs typeface="Times New Roman" panose="02020603050405020304" pitchFamily="18" charset="0"/>
            </a:endParaRPr>
          </a:p>
        </p:txBody>
      </p:sp>
      <p:sp>
        <p:nvSpPr>
          <p:cNvPr id="16" name="Shape 14"/>
          <p:cNvSpPr/>
          <p:nvPr/>
        </p:nvSpPr>
        <p:spPr>
          <a:xfrm>
            <a:off x="709136" y="5240060"/>
            <a:ext cx="13210699" cy="1218009"/>
          </a:xfrm>
          <a:prstGeom prst="rect">
            <a:avLst/>
          </a:prstGeom>
          <a:solidFill>
            <a:srgbClr val="000000">
              <a:alpha val="4000"/>
            </a:srgbClr>
          </a:solidFill>
          <a:ln/>
        </p:spPr>
        <p:txBody>
          <a:bodyPr/>
          <a:lstStyle/>
          <a:p>
            <a:endParaRPr lang="en-US">
              <a:latin typeface="Times New Roman" panose="02020603050405020304" pitchFamily="18" charset="0"/>
              <a:cs typeface="Times New Roman" panose="02020603050405020304" pitchFamily="18" charset="0"/>
            </a:endParaRPr>
          </a:p>
        </p:txBody>
      </p:sp>
      <p:sp>
        <p:nvSpPr>
          <p:cNvPr id="17" name="Text 15"/>
          <p:cNvSpPr/>
          <p:nvPr/>
        </p:nvSpPr>
        <p:spPr>
          <a:xfrm>
            <a:off x="911066" y="5367933"/>
            <a:ext cx="3998476" cy="320754"/>
          </a:xfrm>
          <a:prstGeom prst="rect">
            <a:avLst/>
          </a:prstGeom>
          <a:noFill/>
          <a:ln/>
        </p:spPr>
        <p:txBody>
          <a:bodyPr wrap="none" lIns="0" tIns="0" rIns="0" bIns="0" rtlCol="0" anchor="t"/>
          <a:lstStyle/>
          <a:p>
            <a:pPr marL="0" indent="0" algn="l">
              <a:lnSpc>
                <a:spcPts val="2500"/>
              </a:lnSpc>
              <a:buNone/>
            </a:pPr>
            <a:r>
              <a:rPr lang="en-US" sz="1550" dirty="0">
                <a:latin typeface="Times New Roman" panose="02020603050405020304" pitchFamily="18" charset="0"/>
                <a:ea typeface="Open Sans" pitchFamily="34" charset="-122"/>
                <a:cs typeface="Times New Roman" panose="02020603050405020304" pitchFamily="18" charset="0"/>
              </a:rPr>
              <a:t>LightGBM</a:t>
            </a:r>
            <a:endParaRPr lang="en-US" sz="1550" dirty="0">
              <a:latin typeface="Times New Roman" panose="02020603050405020304" pitchFamily="18" charset="0"/>
              <a:cs typeface="Times New Roman" panose="02020603050405020304" pitchFamily="18" charset="0"/>
            </a:endParaRPr>
          </a:p>
        </p:txBody>
      </p:sp>
      <p:sp>
        <p:nvSpPr>
          <p:cNvPr id="18" name="Text 16"/>
          <p:cNvSpPr/>
          <p:nvPr/>
        </p:nvSpPr>
        <p:spPr>
          <a:xfrm>
            <a:off x="5317927" y="5367933"/>
            <a:ext cx="3994666" cy="962263"/>
          </a:xfrm>
          <a:prstGeom prst="rect">
            <a:avLst/>
          </a:prstGeom>
          <a:noFill/>
          <a:ln/>
        </p:spPr>
        <p:txBody>
          <a:bodyPr wrap="square" lIns="0" tIns="0" rIns="0" bIns="0" rtlCol="0" anchor="t"/>
          <a:lstStyle/>
          <a:p>
            <a:pPr marL="0" indent="0" algn="l">
              <a:lnSpc>
                <a:spcPts val="2500"/>
              </a:lnSpc>
              <a:buNone/>
            </a:pPr>
            <a:r>
              <a:rPr lang="en-US" sz="1550" dirty="0">
                <a:latin typeface="Times New Roman" panose="02020603050405020304" pitchFamily="18" charset="0"/>
                <a:ea typeface="Open Sans" pitchFamily="34" charset="-122"/>
                <a:cs typeface="Times New Roman" panose="02020603050405020304" pitchFamily="18" charset="0"/>
              </a:rPr>
              <a:t>Boosting (Leaf-wise): Phát triển cây theo chiều dọc (Vertical), tập trung vào lá có lỗi lớn nhất.</a:t>
            </a:r>
            <a:endParaRPr lang="en-US" sz="1550" dirty="0">
              <a:latin typeface="Times New Roman" panose="02020603050405020304" pitchFamily="18" charset="0"/>
              <a:cs typeface="Times New Roman" panose="02020603050405020304" pitchFamily="18" charset="0"/>
            </a:endParaRPr>
          </a:p>
        </p:txBody>
      </p:sp>
      <p:sp>
        <p:nvSpPr>
          <p:cNvPr id="19" name="Text 17"/>
          <p:cNvSpPr/>
          <p:nvPr/>
        </p:nvSpPr>
        <p:spPr>
          <a:xfrm>
            <a:off x="9720977" y="5367933"/>
            <a:ext cx="3998476" cy="641509"/>
          </a:xfrm>
          <a:prstGeom prst="rect">
            <a:avLst/>
          </a:prstGeom>
          <a:noFill/>
          <a:ln/>
        </p:spPr>
        <p:txBody>
          <a:bodyPr wrap="square" lIns="0" tIns="0" rIns="0" bIns="0" rtlCol="0" anchor="t"/>
          <a:lstStyle/>
          <a:p>
            <a:pPr marL="0" indent="0" algn="l">
              <a:lnSpc>
                <a:spcPts val="2500"/>
              </a:lnSpc>
              <a:buNone/>
            </a:pPr>
            <a:r>
              <a:rPr lang="en-US" sz="1550" dirty="0">
                <a:latin typeface="Times New Roman" panose="02020603050405020304" pitchFamily="18" charset="0"/>
                <a:ea typeface="Open Sans" pitchFamily="34" charset="-122"/>
                <a:cs typeface="Times New Roman" panose="02020603050405020304" pitchFamily="18" charset="0"/>
              </a:rPr>
              <a:t>(+) Tốc độ huấn luyện cực nhanh. (+) Tốn ít bộ nhớ, xử lý tốt dữ liệu lớn và Imbalance.</a:t>
            </a:r>
            <a:endParaRPr lang="en-US" sz="1550" dirty="0">
              <a:latin typeface="Times New Roman" panose="02020603050405020304" pitchFamily="18" charset="0"/>
              <a:cs typeface="Times New Roman" panose="02020603050405020304" pitchFamily="18" charset="0"/>
            </a:endParaRPr>
          </a:p>
        </p:txBody>
      </p:sp>
      <p:sp>
        <p:nvSpPr>
          <p:cNvPr id="20" name="Shape 18"/>
          <p:cNvSpPr/>
          <p:nvPr/>
        </p:nvSpPr>
        <p:spPr>
          <a:xfrm>
            <a:off x="709136" y="6458069"/>
            <a:ext cx="13210699" cy="1218009"/>
          </a:xfrm>
          <a:prstGeom prst="rect">
            <a:avLst/>
          </a:prstGeom>
          <a:solidFill>
            <a:srgbClr val="FFFFFF">
              <a:alpha val="4000"/>
            </a:srgbClr>
          </a:solidFill>
          <a:ln/>
        </p:spPr>
        <p:txBody>
          <a:bodyPr/>
          <a:lstStyle/>
          <a:p>
            <a:endParaRPr lang="en-US">
              <a:latin typeface="Times New Roman" panose="02020603050405020304" pitchFamily="18" charset="0"/>
              <a:cs typeface="Times New Roman" panose="02020603050405020304" pitchFamily="18" charset="0"/>
            </a:endParaRPr>
          </a:p>
        </p:txBody>
      </p:sp>
      <p:sp>
        <p:nvSpPr>
          <p:cNvPr id="21" name="Text 19"/>
          <p:cNvSpPr/>
          <p:nvPr/>
        </p:nvSpPr>
        <p:spPr>
          <a:xfrm>
            <a:off x="911066" y="6585942"/>
            <a:ext cx="3998476" cy="320754"/>
          </a:xfrm>
          <a:prstGeom prst="rect">
            <a:avLst/>
          </a:prstGeom>
          <a:noFill/>
          <a:ln/>
        </p:spPr>
        <p:txBody>
          <a:bodyPr wrap="none" lIns="0" tIns="0" rIns="0" bIns="0" rtlCol="0" anchor="t"/>
          <a:lstStyle/>
          <a:p>
            <a:pPr marL="0" indent="0" algn="l">
              <a:lnSpc>
                <a:spcPts val="2500"/>
              </a:lnSpc>
              <a:buNone/>
            </a:pPr>
            <a:r>
              <a:rPr lang="en-US" sz="1550" dirty="0">
                <a:latin typeface="Times New Roman" panose="02020603050405020304" pitchFamily="18" charset="0"/>
                <a:ea typeface="Open Sans" pitchFamily="34" charset="-122"/>
                <a:cs typeface="Times New Roman" panose="02020603050405020304" pitchFamily="18" charset="0"/>
              </a:rPr>
              <a:t>SVM</a:t>
            </a:r>
            <a:endParaRPr lang="en-US" sz="1550" dirty="0">
              <a:latin typeface="Times New Roman" panose="02020603050405020304" pitchFamily="18" charset="0"/>
              <a:cs typeface="Times New Roman" panose="02020603050405020304" pitchFamily="18" charset="0"/>
            </a:endParaRPr>
          </a:p>
        </p:txBody>
      </p:sp>
      <p:sp>
        <p:nvSpPr>
          <p:cNvPr id="22" name="Text 20"/>
          <p:cNvSpPr/>
          <p:nvPr/>
        </p:nvSpPr>
        <p:spPr>
          <a:xfrm>
            <a:off x="5317927" y="6585942"/>
            <a:ext cx="3994666" cy="962263"/>
          </a:xfrm>
          <a:prstGeom prst="rect">
            <a:avLst/>
          </a:prstGeom>
          <a:noFill/>
          <a:ln/>
        </p:spPr>
        <p:txBody>
          <a:bodyPr wrap="square" lIns="0" tIns="0" rIns="0" bIns="0" rtlCol="0" anchor="t"/>
          <a:lstStyle/>
          <a:p>
            <a:pPr marL="0" indent="0" algn="l">
              <a:lnSpc>
                <a:spcPts val="2500"/>
              </a:lnSpc>
              <a:buNone/>
            </a:pPr>
            <a:r>
              <a:rPr lang="en-US" sz="1550" dirty="0">
                <a:latin typeface="Times New Roman" panose="02020603050405020304" pitchFamily="18" charset="0"/>
                <a:ea typeface="Open Sans" pitchFamily="34" charset="-122"/>
                <a:cs typeface="Times New Roman" panose="02020603050405020304" pitchFamily="18" charset="0"/>
              </a:rPr>
              <a:t>Distance-based: Tìm siêu phẳng (Hyperplane) tối ưu phân tách các lớp trong không gian nhiều chiều.</a:t>
            </a:r>
            <a:endParaRPr lang="en-US" sz="1550" dirty="0">
              <a:latin typeface="Times New Roman" panose="02020603050405020304" pitchFamily="18" charset="0"/>
              <a:cs typeface="Times New Roman" panose="02020603050405020304" pitchFamily="18" charset="0"/>
            </a:endParaRPr>
          </a:p>
        </p:txBody>
      </p:sp>
      <p:sp>
        <p:nvSpPr>
          <p:cNvPr id="23" name="Text 21"/>
          <p:cNvSpPr/>
          <p:nvPr/>
        </p:nvSpPr>
        <p:spPr>
          <a:xfrm>
            <a:off x="9720977" y="6585942"/>
            <a:ext cx="3998476" cy="962263"/>
          </a:xfrm>
          <a:prstGeom prst="rect">
            <a:avLst/>
          </a:prstGeom>
          <a:noFill/>
          <a:ln/>
        </p:spPr>
        <p:txBody>
          <a:bodyPr wrap="square" lIns="0" tIns="0" rIns="0" bIns="0" rtlCol="0" anchor="t"/>
          <a:lstStyle/>
          <a:p>
            <a:pPr marL="0" indent="0" algn="l">
              <a:lnSpc>
                <a:spcPts val="2500"/>
              </a:lnSpc>
              <a:buNone/>
            </a:pPr>
            <a:r>
              <a:rPr lang="en-US" sz="1550" dirty="0">
                <a:latin typeface="Times New Roman" panose="02020603050405020304" pitchFamily="18" charset="0"/>
                <a:ea typeface="Open Sans" pitchFamily="34" charset="-122"/>
                <a:cs typeface="Times New Roman" panose="02020603050405020304" pitchFamily="18" charset="0"/>
              </a:rPr>
              <a:t>(+) Hiệu quả với không gian dữ liệu nhiều chiều. (-) Nhạy cảm với nhiễu và outlier, tính toán chậm.</a:t>
            </a:r>
            <a:endParaRPr lang="en-US" sz="15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Text 0"/>
          <p:cNvSpPr/>
          <p:nvPr/>
        </p:nvSpPr>
        <p:spPr>
          <a:xfrm>
            <a:off x="490895" y="385643"/>
            <a:ext cx="8701207" cy="438269"/>
          </a:xfrm>
          <a:prstGeom prst="rect">
            <a:avLst/>
          </a:prstGeom>
          <a:noFill/>
          <a:ln/>
        </p:spPr>
        <p:txBody>
          <a:bodyPr wrap="none" lIns="0" tIns="0" rIns="0" bIns="0" rtlCol="0" anchor="t"/>
          <a:lstStyle/>
          <a:p>
            <a:pPr marL="0" indent="0" algn="l">
              <a:lnSpc>
                <a:spcPts val="3450"/>
              </a:lnSpc>
              <a:buNone/>
            </a:pPr>
            <a:r>
              <a:rPr lang="en-US" sz="2750" b="1" dirty="0">
                <a:latin typeface="Times New Roman" panose="02020603050405020304" pitchFamily="18" charset="0"/>
                <a:ea typeface="Unbounded Bold" pitchFamily="34" charset="-122"/>
                <a:cs typeface="Times New Roman" panose="02020603050405020304" pitchFamily="18" charset="0"/>
              </a:rPr>
              <a:t>Thí nghiệm 1: Baseline Model (Raw Data)</a:t>
            </a:r>
            <a:endParaRPr lang="en-US" sz="2750" dirty="0">
              <a:latin typeface="Times New Roman" panose="02020603050405020304" pitchFamily="18" charset="0"/>
              <a:cs typeface="Times New Roman" panose="02020603050405020304" pitchFamily="18" charset="0"/>
            </a:endParaRPr>
          </a:p>
        </p:txBody>
      </p:sp>
      <p:sp>
        <p:nvSpPr>
          <p:cNvPr id="3" name="Text 1"/>
          <p:cNvSpPr/>
          <p:nvPr/>
        </p:nvSpPr>
        <p:spPr>
          <a:xfrm>
            <a:off x="490895" y="879991"/>
            <a:ext cx="3154799" cy="350639"/>
          </a:xfrm>
          <a:prstGeom prst="rect">
            <a:avLst/>
          </a:prstGeom>
          <a:noFill/>
          <a:ln/>
        </p:spPr>
        <p:txBody>
          <a:bodyPr wrap="none" lIns="0" tIns="0" rIns="0" bIns="0" rtlCol="0" anchor="t"/>
          <a:lstStyle/>
          <a:p>
            <a:pPr marL="0" indent="0" algn="l">
              <a:lnSpc>
                <a:spcPts val="2750"/>
              </a:lnSpc>
              <a:buNone/>
            </a:pPr>
            <a:r>
              <a:rPr lang="en-US" sz="2200" b="1" dirty="0">
                <a:latin typeface="Times New Roman" panose="02020603050405020304" pitchFamily="18" charset="0"/>
                <a:ea typeface="Unbounded Bold" pitchFamily="34" charset="-122"/>
                <a:cs typeface="Times New Roman" panose="02020603050405020304" pitchFamily="18" charset="0"/>
              </a:rPr>
              <a:t>Features sử dụng </a:t>
            </a:r>
            <a:endParaRPr lang="en-US" sz="2200" dirty="0">
              <a:latin typeface="Times New Roman" panose="02020603050405020304" pitchFamily="18" charset="0"/>
              <a:cs typeface="Times New Roman" panose="02020603050405020304" pitchFamily="18" charset="0"/>
            </a:endParaRPr>
          </a:p>
        </p:txBody>
      </p:sp>
      <p:sp>
        <p:nvSpPr>
          <p:cNvPr id="4" name="Text 2"/>
          <p:cNvSpPr/>
          <p:nvPr/>
        </p:nvSpPr>
        <p:spPr>
          <a:xfrm>
            <a:off x="490895" y="1441013"/>
            <a:ext cx="13648611" cy="224314"/>
          </a:xfrm>
          <a:prstGeom prst="rect">
            <a:avLst/>
          </a:prstGeom>
          <a:noFill/>
          <a:ln/>
        </p:spPr>
        <p:txBody>
          <a:bodyPr wrap="none" lIns="0" tIns="0" rIns="0" bIns="0" rtlCol="0" anchor="t"/>
          <a:lstStyle/>
          <a:p>
            <a:pPr marL="342900" indent="-342900" algn="l">
              <a:lnSpc>
                <a:spcPts val="1750"/>
              </a:lnSpc>
              <a:buSzPct val="100000"/>
              <a:buChar char="•"/>
            </a:pPr>
            <a:r>
              <a:rPr lang="en-US" sz="1100" dirty="0">
                <a:latin typeface="Times New Roman" panose="02020603050405020304" pitchFamily="18" charset="0"/>
                <a:ea typeface="Open Sans" pitchFamily="34" charset="-122"/>
                <a:cs typeface="Times New Roman" panose="02020603050405020304" pitchFamily="18" charset="0"/>
              </a:rPr>
              <a:t>Input: Chỉ sử dụng 13 đặc trưng gốc từ tập dữ liệu Kaggle.</a:t>
            </a:r>
            <a:endParaRPr lang="en-US" sz="1100" dirty="0">
              <a:latin typeface="Times New Roman" panose="02020603050405020304" pitchFamily="18" charset="0"/>
              <a:cs typeface="Times New Roman" panose="02020603050405020304" pitchFamily="18" charset="0"/>
            </a:endParaRPr>
          </a:p>
        </p:txBody>
      </p:sp>
      <p:sp>
        <p:nvSpPr>
          <p:cNvPr id="5" name="Text 3"/>
          <p:cNvSpPr/>
          <p:nvPr/>
        </p:nvSpPr>
        <p:spPr>
          <a:xfrm>
            <a:off x="490895" y="1714381"/>
            <a:ext cx="13648611" cy="224314"/>
          </a:xfrm>
          <a:prstGeom prst="rect">
            <a:avLst/>
          </a:prstGeom>
          <a:noFill/>
          <a:ln/>
        </p:spPr>
        <p:txBody>
          <a:bodyPr wrap="none" lIns="0" tIns="0" rIns="0" bIns="0" rtlCol="0" anchor="t"/>
          <a:lstStyle/>
          <a:p>
            <a:pPr marL="342900" indent="-342900" algn="l">
              <a:lnSpc>
                <a:spcPts val="1750"/>
              </a:lnSpc>
              <a:buSzPct val="100000"/>
              <a:buChar char="•"/>
            </a:pPr>
            <a:r>
              <a:rPr lang="en-US" sz="1100" dirty="0">
                <a:latin typeface="Times New Roman" panose="02020603050405020304" pitchFamily="18" charset="0"/>
                <a:ea typeface="Open Sans" pitchFamily="34" charset="-122"/>
                <a:cs typeface="Times New Roman" panose="02020603050405020304" pitchFamily="18" charset="0"/>
              </a:rPr>
              <a:t>Xử lý cơ bản: Imputation (Điền khuyết) đơn giản, Label/One-Hot Encoding cơ bản.</a:t>
            </a:r>
            <a:endParaRPr lang="en-US" sz="1100" dirty="0">
              <a:latin typeface="Times New Roman" panose="02020603050405020304" pitchFamily="18" charset="0"/>
              <a:cs typeface="Times New Roman" panose="02020603050405020304" pitchFamily="18" charset="0"/>
            </a:endParaRPr>
          </a:p>
        </p:txBody>
      </p:sp>
      <p:sp>
        <p:nvSpPr>
          <p:cNvPr id="6" name="Text 4"/>
          <p:cNvSpPr/>
          <p:nvPr/>
        </p:nvSpPr>
        <p:spPr>
          <a:xfrm>
            <a:off x="490895" y="1987748"/>
            <a:ext cx="13648611" cy="224314"/>
          </a:xfrm>
          <a:prstGeom prst="rect">
            <a:avLst/>
          </a:prstGeom>
          <a:noFill/>
          <a:ln/>
        </p:spPr>
        <p:txBody>
          <a:bodyPr wrap="none" lIns="0" tIns="0" rIns="0" bIns="0" rtlCol="0" anchor="t"/>
          <a:lstStyle/>
          <a:p>
            <a:pPr marL="342900" indent="-342900" algn="l">
              <a:lnSpc>
                <a:spcPts val="1750"/>
              </a:lnSpc>
              <a:buSzPct val="100000"/>
              <a:buChar char="•"/>
            </a:pPr>
            <a:r>
              <a:rPr lang="en-US" sz="1100" dirty="0">
                <a:latin typeface="Times New Roman" panose="02020603050405020304" pitchFamily="18" charset="0"/>
                <a:ea typeface="Open Sans" pitchFamily="34" charset="-122"/>
                <a:cs typeface="Times New Roman" panose="02020603050405020304" pitchFamily="18" charset="0"/>
              </a:rPr>
              <a:t>Hạn chế: Chưa áp dụng Log Transform, Interaction Features hay Target Encoding cho Artist.</a:t>
            </a:r>
            <a:endParaRPr lang="en-US" sz="1100" dirty="0">
              <a:latin typeface="Times New Roman" panose="02020603050405020304" pitchFamily="18" charset="0"/>
              <a:cs typeface="Times New Roman" panose="02020603050405020304" pitchFamily="18" charset="0"/>
            </a:endParaRPr>
          </a:p>
        </p:txBody>
      </p:sp>
      <p:sp>
        <p:nvSpPr>
          <p:cNvPr id="7" name="Text 5"/>
          <p:cNvSpPr/>
          <p:nvPr/>
        </p:nvSpPr>
        <p:spPr>
          <a:xfrm>
            <a:off x="490895" y="2422446"/>
            <a:ext cx="3326606" cy="350639"/>
          </a:xfrm>
          <a:prstGeom prst="rect">
            <a:avLst/>
          </a:prstGeom>
          <a:noFill/>
          <a:ln/>
        </p:spPr>
        <p:txBody>
          <a:bodyPr wrap="none" lIns="0" tIns="0" rIns="0" bIns="0" rtlCol="0" anchor="t"/>
          <a:lstStyle/>
          <a:p>
            <a:pPr marL="0" indent="0" algn="l">
              <a:lnSpc>
                <a:spcPts val="2750"/>
              </a:lnSpc>
              <a:buNone/>
            </a:pPr>
            <a:r>
              <a:rPr lang="en-US" sz="2200" b="1" dirty="0">
                <a:latin typeface="Times New Roman" panose="02020603050405020304" pitchFamily="18" charset="0"/>
                <a:ea typeface="Unbounded Bold" pitchFamily="34" charset="-122"/>
                <a:cs typeface="Times New Roman" panose="02020603050405020304" pitchFamily="18" charset="0"/>
              </a:rPr>
              <a:t>Kết quả thí nghiệm </a:t>
            </a:r>
            <a:endParaRPr lang="en-US" sz="2200" dirty="0">
              <a:latin typeface="Times New Roman" panose="02020603050405020304" pitchFamily="18" charset="0"/>
              <a:cs typeface="Times New Roman" panose="02020603050405020304" pitchFamily="18" charset="0"/>
            </a:endParaRPr>
          </a:p>
        </p:txBody>
      </p:sp>
      <p:sp>
        <p:nvSpPr>
          <p:cNvPr id="8" name="Shape 6"/>
          <p:cNvSpPr/>
          <p:nvPr/>
        </p:nvSpPr>
        <p:spPr>
          <a:xfrm>
            <a:off x="490895" y="2983468"/>
            <a:ext cx="13648611" cy="2053590"/>
          </a:xfrm>
          <a:prstGeom prst="roundRect">
            <a:avLst>
              <a:gd name="adj" fmla="val 2869"/>
            </a:avLst>
          </a:prstGeom>
          <a:noFill/>
          <a:ln w="7620">
            <a:solidFill>
              <a:srgbClr val="000000">
                <a:alpha val="8000"/>
              </a:srgbClr>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9" name="Shape 7"/>
          <p:cNvSpPr/>
          <p:nvPr/>
        </p:nvSpPr>
        <p:spPr>
          <a:xfrm>
            <a:off x="498515" y="2991088"/>
            <a:ext cx="13633371" cy="407670"/>
          </a:xfrm>
          <a:prstGeom prst="rect">
            <a:avLst/>
          </a:prstGeom>
          <a:solidFill>
            <a:srgbClr val="FFFFFF">
              <a:alpha val="4000"/>
            </a:srgbClr>
          </a:solidFill>
          <a:ln/>
        </p:spPr>
        <p:txBody>
          <a:bodyPr/>
          <a:lstStyle/>
          <a:p>
            <a:endParaRPr lang="en-US">
              <a:latin typeface="Times New Roman" panose="02020603050405020304" pitchFamily="18" charset="0"/>
              <a:cs typeface="Times New Roman" panose="02020603050405020304" pitchFamily="18" charset="0"/>
            </a:endParaRPr>
          </a:p>
        </p:txBody>
      </p:sp>
      <p:sp>
        <p:nvSpPr>
          <p:cNvPr id="10" name="Text 8"/>
          <p:cNvSpPr/>
          <p:nvPr/>
        </p:nvSpPr>
        <p:spPr>
          <a:xfrm>
            <a:off x="638889" y="3082766"/>
            <a:ext cx="1760577" cy="224314"/>
          </a:xfrm>
          <a:prstGeom prst="rect">
            <a:avLst/>
          </a:prstGeom>
          <a:noFill/>
          <a:ln/>
        </p:spPr>
        <p:txBody>
          <a:bodyPr wrap="none" lIns="0" tIns="0" rIns="0" bIns="0" rtlCol="0" anchor="t"/>
          <a:lstStyle/>
          <a:p>
            <a:pPr marL="0" indent="0" algn="l">
              <a:lnSpc>
                <a:spcPts val="1750"/>
              </a:lnSpc>
              <a:buNone/>
            </a:pPr>
            <a:r>
              <a:rPr lang="en-US" sz="1100" dirty="0">
                <a:latin typeface="Times New Roman" panose="02020603050405020304" pitchFamily="18" charset="0"/>
                <a:ea typeface="Open Sans" pitchFamily="34" charset="-122"/>
                <a:cs typeface="Times New Roman" panose="02020603050405020304" pitchFamily="18" charset="0"/>
              </a:rPr>
              <a:t>LightGBM</a:t>
            </a:r>
            <a:endParaRPr lang="en-US" sz="1100" dirty="0">
              <a:latin typeface="Times New Roman" panose="02020603050405020304" pitchFamily="18" charset="0"/>
              <a:cs typeface="Times New Roman" panose="02020603050405020304" pitchFamily="18" charset="0"/>
            </a:endParaRPr>
          </a:p>
        </p:txBody>
      </p:sp>
      <p:sp>
        <p:nvSpPr>
          <p:cNvPr id="11" name="Text 9"/>
          <p:cNvSpPr/>
          <p:nvPr/>
        </p:nvSpPr>
        <p:spPr>
          <a:xfrm>
            <a:off x="2687598" y="3082766"/>
            <a:ext cx="2029539" cy="224314"/>
          </a:xfrm>
          <a:prstGeom prst="rect">
            <a:avLst/>
          </a:prstGeom>
          <a:noFill/>
          <a:ln/>
        </p:spPr>
        <p:txBody>
          <a:bodyPr wrap="none" lIns="0" tIns="0" rIns="0" bIns="0" rtlCol="0" anchor="t"/>
          <a:lstStyle/>
          <a:p>
            <a:pPr marL="0" indent="0" algn="l">
              <a:lnSpc>
                <a:spcPts val="1750"/>
              </a:lnSpc>
              <a:buNone/>
            </a:pPr>
            <a:r>
              <a:rPr lang="en-US" sz="1100" dirty="0">
                <a:latin typeface="Times New Roman" panose="02020603050405020304" pitchFamily="18" charset="0"/>
                <a:ea typeface="Open Sans" pitchFamily="34" charset="-122"/>
                <a:cs typeface="Times New Roman" panose="02020603050405020304" pitchFamily="18" charset="0"/>
              </a:rPr>
              <a:t>0.8268</a:t>
            </a:r>
            <a:endParaRPr lang="en-US" sz="1100" dirty="0">
              <a:latin typeface="Times New Roman" panose="02020603050405020304" pitchFamily="18" charset="0"/>
              <a:cs typeface="Times New Roman" panose="02020603050405020304" pitchFamily="18" charset="0"/>
            </a:endParaRPr>
          </a:p>
        </p:txBody>
      </p:sp>
      <p:sp>
        <p:nvSpPr>
          <p:cNvPr id="12" name="Text 10"/>
          <p:cNvSpPr/>
          <p:nvPr/>
        </p:nvSpPr>
        <p:spPr>
          <a:xfrm>
            <a:off x="5005268" y="3082766"/>
            <a:ext cx="2029539" cy="224314"/>
          </a:xfrm>
          <a:prstGeom prst="rect">
            <a:avLst/>
          </a:prstGeom>
          <a:noFill/>
          <a:ln/>
        </p:spPr>
        <p:txBody>
          <a:bodyPr wrap="none" lIns="0" tIns="0" rIns="0" bIns="0" rtlCol="0" anchor="t"/>
          <a:lstStyle/>
          <a:p>
            <a:pPr marL="0" indent="0" algn="l">
              <a:lnSpc>
                <a:spcPts val="1750"/>
              </a:lnSpc>
              <a:buNone/>
            </a:pPr>
            <a:r>
              <a:rPr lang="en-US" sz="1100" dirty="0">
                <a:latin typeface="Times New Roman" panose="02020603050405020304" pitchFamily="18" charset="0"/>
                <a:ea typeface="Open Sans" pitchFamily="34" charset="-122"/>
                <a:cs typeface="Times New Roman" panose="02020603050405020304" pitchFamily="18" charset="0"/>
              </a:rPr>
              <a:t>0.8212</a:t>
            </a:r>
            <a:endParaRPr lang="en-US" sz="1100" dirty="0">
              <a:latin typeface="Times New Roman" panose="02020603050405020304" pitchFamily="18" charset="0"/>
              <a:cs typeface="Times New Roman" panose="02020603050405020304" pitchFamily="18" charset="0"/>
            </a:endParaRPr>
          </a:p>
        </p:txBody>
      </p:sp>
      <p:sp>
        <p:nvSpPr>
          <p:cNvPr id="13" name="Text 11"/>
          <p:cNvSpPr/>
          <p:nvPr/>
        </p:nvSpPr>
        <p:spPr>
          <a:xfrm>
            <a:off x="7322939" y="3082766"/>
            <a:ext cx="2029539" cy="224314"/>
          </a:xfrm>
          <a:prstGeom prst="rect">
            <a:avLst/>
          </a:prstGeom>
          <a:noFill/>
          <a:ln/>
        </p:spPr>
        <p:txBody>
          <a:bodyPr wrap="none" lIns="0" tIns="0" rIns="0" bIns="0" rtlCol="0" anchor="t"/>
          <a:lstStyle/>
          <a:p>
            <a:pPr marL="0" indent="0" algn="l">
              <a:lnSpc>
                <a:spcPts val="1750"/>
              </a:lnSpc>
              <a:buNone/>
            </a:pPr>
            <a:r>
              <a:rPr lang="en-US" sz="1100" dirty="0">
                <a:latin typeface="Times New Roman" panose="02020603050405020304" pitchFamily="18" charset="0"/>
                <a:ea typeface="Open Sans" pitchFamily="34" charset="-122"/>
                <a:cs typeface="Times New Roman" panose="02020603050405020304" pitchFamily="18" charset="0"/>
              </a:rPr>
              <a:t>0.5042</a:t>
            </a:r>
            <a:endParaRPr lang="en-US" sz="1100" dirty="0">
              <a:latin typeface="Times New Roman" panose="02020603050405020304" pitchFamily="18" charset="0"/>
              <a:cs typeface="Times New Roman" panose="02020603050405020304" pitchFamily="18" charset="0"/>
            </a:endParaRPr>
          </a:p>
        </p:txBody>
      </p:sp>
      <p:sp>
        <p:nvSpPr>
          <p:cNvPr id="14" name="Text 12"/>
          <p:cNvSpPr/>
          <p:nvPr/>
        </p:nvSpPr>
        <p:spPr>
          <a:xfrm>
            <a:off x="9640610" y="3082766"/>
            <a:ext cx="2029539" cy="224314"/>
          </a:xfrm>
          <a:prstGeom prst="rect">
            <a:avLst/>
          </a:prstGeom>
          <a:noFill/>
          <a:ln/>
        </p:spPr>
        <p:txBody>
          <a:bodyPr wrap="none" lIns="0" tIns="0" rIns="0" bIns="0" rtlCol="0" anchor="t"/>
          <a:lstStyle/>
          <a:p>
            <a:pPr marL="0" indent="0" algn="l">
              <a:lnSpc>
                <a:spcPts val="1750"/>
              </a:lnSpc>
              <a:buNone/>
            </a:pPr>
            <a:r>
              <a:rPr lang="en-US" sz="1100" dirty="0">
                <a:latin typeface="Times New Roman" panose="02020603050405020304" pitchFamily="18" charset="0"/>
                <a:ea typeface="Open Sans" pitchFamily="34" charset="-122"/>
                <a:cs typeface="Times New Roman" panose="02020603050405020304" pitchFamily="18" charset="0"/>
              </a:rPr>
              <a:t>0.5184</a:t>
            </a:r>
            <a:endParaRPr lang="en-US" sz="1100" dirty="0">
              <a:latin typeface="Times New Roman" panose="02020603050405020304" pitchFamily="18" charset="0"/>
              <a:cs typeface="Times New Roman" panose="02020603050405020304" pitchFamily="18" charset="0"/>
            </a:endParaRPr>
          </a:p>
        </p:txBody>
      </p:sp>
      <p:sp>
        <p:nvSpPr>
          <p:cNvPr id="15" name="Text 13"/>
          <p:cNvSpPr/>
          <p:nvPr/>
        </p:nvSpPr>
        <p:spPr>
          <a:xfrm>
            <a:off x="11958280" y="3082766"/>
            <a:ext cx="2033349" cy="224314"/>
          </a:xfrm>
          <a:prstGeom prst="rect">
            <a:avLst/>
          </a:prstGeom>
          <a:noFill/>
          <a:ln/>
        </p:spPr>
        <p:txBody>
          <a:bodyPr wrap="none" lIns="0" tIns="0" rIns="0" bIns="0" rtlCol="0" anchor="t"/>
          <a:lstStyle/>
          <a:p>
            <a:pPr marL="0" indent="0" algn="l">
              <a:lnSpc>
                <a:spcPts val="1750"/>
              </a:lnSpc>
              <a:buNone/>
            </a:pPr>
            <a:r>
              <a:rPr lang="en-US" sz="1100" dirty="0">
                <a:latin typeface="Times New Roman" panose="02020603050405020304" pitchFamily="18" charset="0"/>
                <a:ea typeface="Open Sans" pitchFamily="34" charset="-122"/>
                <a:cs typeface="Times New Roman" panose="02020603050405020304" pitchFamily="18" charset="0"/>
              </a:rPr>
              <a:t>0.52738</a:t>
            </a:r>
            <a:endParaRPr lang="en-US" sz="1100" dirty="0">
              <a:latin typeface="Times New Roman" panose="02020603050405020304" pitchFamily="18" charset="0"/>
              <a:cs typeface="Times New Roman" panose="02020603050405020304" pitchFamily="18" charset="0"/>
            </a:endParaRPr>
          </a:p>
        </p:txBody>
      </p:sp>
      <p:sp>
        <p:nvSpPr>
          <p:cNvPr id="16" name="Shape 14"/>
          <p:cNvSpPr/>
          <p:nvPr/>
        </p:nvSpPr>
        <p:spPr>
          <a:xfrm>
            <a:off x="498515" y="3398758"/>
            <a:ext cx="13633371" cy="407670"/>
          </a:xfrm>
          <a:prstGeom prst="rect">
            <a:avLst/>
          </a:prstGeom>
          <a:solidFill>
            <a:srgbClr val="000000">
              <a:alpha val="4000"/>
            </a:srgbClr>
          </a:solidFill>
          <a:ln/>
        </p:spPr>
        <p:txBody>
          <a:bodyPr/>
          <a:lstStyle/>
          <a:p>
            <a:endParaRPr lang="en-US">
              <a:latin typeface="Times New Roman" panose="02020603050405020304" pitchFamily="18" charset="0"/>
              <a:cs typeface="Times New Roman" panose="02020603050405020304" pitchFamily="18" charset="0"/>
            </a:endParaRPr>
          </a:p>
        </p:txBody>
      </p:sp>
      <p:sp>
        <p:nvSpPr>
          <p:cNvPr id="17" name="Text 15"/>
          <p:cNvSpPr/>
          <p:nvPr/>
        </p:nvSpPr>
        <p:spPr>
          <a:xfrm>
            <a:off x="638889" y="3490436"/>
            <a:ext cx="1760577" cy="224314"/>
          </a:xfrm>
          <a:prstGeom prst="rect">
            <a:avLst/>
          </a:prstGeom>
          <a:noFill/>
          <a:ln/>
        </p:spPr>
        <p:txBody>
          <a:bodyPr wrap="none" lIns="0" tIns="0" rIns="0" bIns="0" rtlCol="0" anchor="t"/>
          <a:lstStyle/>
          <a:p>
            <a:pPr marL="0" indent="0" algn="l">
              <a:lnSpc>
                <a:spcPts val="1750"/>
              </a:lnSpc>
              <a:buNone/>
            </a:pPr>
            <a:r>
              <a:rPr lang="en-US" sz="1100" dirty="0">
                <a:latin typeface="Times New Roman" panose="02020603050405020304" pitchFamily="18" charset="0"/>
                <a:ea typeface="Open Sans" pitchFamily="34" charset="-122"/>
                <a:cs typeface="Times New Roman" panose="02020603050405020304" pitchFamily="18" charset="0"/>
              </a:rPr>
              <a:t>Logistic Regression</a:t>
            </a:r>
            <a:endParaRPr lang="en-US" sz="1100" dirty="0">
              <a:latin typeface="Times New Roman" panose="02020603050405020304" pitchFamily="18" charset="0"/>
              <a:cs typeface="Times New Roman" panose="02020603050405020304" pitchFamily="18" charset="0"/>
            </a:endParaRPr>
          </a:p>
        </p:txBody>
      </p:sp>
      <p:sp>
        <p:nvSpPr>
          <p:cNvPr id="18" name="Text 16"/>
          <p:cNvSpPr/>
          <p:nvPr/>
        </p:nvSpPr>
        <p:spPr>
          <a:xfrm>
            <a:off x="2687598" y="3490436"/>
            <a:ext cx="2029539" cy="224314"/>
          </a:xfrm>
          <a:prstGeom prst="rect">
            <a:avLst/>
          </a:prstGeom>
          <a:noFill/>
          <a:ln/>
        </p:spPr>
        <p:txBody>
          <a:bodyPr wrap="none" lIns="0" tIns="0" rIns="0" bIns="0" rtlCol="0" anchor="t"/>
          <a:lstStyle/>
          <a:p>
            <a:pPr marL="0" indent="0" algn="l">
              <a:lnSpc>
                <a:spcPts val="1750"/>
              </a:lnSpc>
              <a:buNone/>
            </a:pPr>
            <a:r>
              <a:rPr lang="en-US" sz="1100" dirty="0">
                <a:latin typeface="Times New Roman" panose="02020603050405020304" pitchFamily="18" charset="0"/>
                <a:ea typeface="Open Sans" pitchFamily="34" charset="-122"/>
                <a:cs typeface="Times New Roman" panose="02020603050405020304" pitchFamily="18" charset="0"/>
              </a:rPr>
              <a:t>0.5013</a:t>
            </a:r>
            <a:endParaRPr lang="en-US" sz="1100" dirty="0">
              <a:latin typeface="Times New Roman" panose="02020603050405020304" pitchFamily="18" charset="0"/>
              <a:cs typeface="Times New Roman" panose="02020603050405020304" pitchFamily="18" charset="0"/>
            </a:endParaRPr>
          </a:p>
        </p:txBody>
      </p:sp>
      <p:sp>
        <p:nvSpPr>
          <p:cNvPr id="19" name="Text 17"/>
          <p:cNvSpPr/>
          <p:nvPr/>
        </p:nvSpPr>
        <p:spPr>
          <a:xfrm>
            <a:off x="5005268" y="3490436"/>
            <a:ext cx="2029539" cy="224314"/>
          </a:xfrm>
          <a:prstGeom prst="rect">
            <a:avLst/>
          </a:prstGeom>
          <a:noFill/>
          <a:ln/>
        </p:spPr>
        <p:txBody>
          <a:bodyPr wrap="none" lIns="0" tIns="0" rIns="0" bIns="0" rtlCol="0" anchor="t"/>
          <a:lstStyle/>
          <a:p>
            <a:pPr marL="0" indent="0" algn="l">
              <a:lnSpc>
                <a:spcPts val="1750"/>
              </a:lnSpc>
              <a:buNone/>
            </a:pPr>
            <a:r>
              <a:rPr lang="en-US" sz="1100" dirty="0">
                <a:latin typeface="Times New Roman" panose="02020603050405020304" pitchFamily="18" charset="0"/>
                <a:ea typeface="Open Sans" pitchFamily="34" charset="-122"/>
                <a:cs typeface="Times New Roman" panose="02020603050405020304" pitchFamily="18" charset="0"/>
              </a:rPr>
              <a:t>0.4718</a:t>
            </a:r>
            <a:endParaRPr lang="en-US" sz="1100" dirty="0">
              <a:latin typeface="Times New Roman" panose="02020603050405020304" pitchFamily="18" charset="0"/>
              <a:cs typeface="Times New Roman" panose="02020603050405020304" pitchFamily="18" charset="0"/>
            </a:endParaRPr>
          </a:p>
        </p:txBody>
      </p:sp>
      <p:sp>
        <p:nvSpPr>
          <p:cNvPr id="20" name="Text 18"/>
          <p:cNvSpPr/>
          <p:nvPr/>
        </p:nvSpPr>
        <p:spPr>
          <a:xfrm>
            <a:off x="7322939" y="3490436"/>
            <a:ext cx="2029539" cy="224314"/>
          </a:xfrm>
          <a:prstGeom prst="rect">
            <a:avLst/>
          </a:prstGeom>
          <a:noFill/>
          <a:ln/>
        </p:spPr>
        <p:txBody>
          <a:bodyPr wrap="none" lIns="0" tIns="0" rIns="0" bIns="0" rtlCol="0" anchor="t"/>
          <a:lstStyle/>
          <a:p>
            <a:pPr marL="0" indent="0" algn="l">
              <a:lnSpc>
                <a:spcPts val="1750"/>
              </a:lnSpc>
              <a:buNone/>
            </a:pPr>
            <a:r>
              <a:rPr lang="en-US" sz="1100" dirty="0">
                <a:latin typeface="Times New Roman" panose="02020603050405020304" pitchFamily="18" charset="0"/>
                <a:ea typeface="Open Sans" pitchFamily="34" charset="-122"/>
                <a:cs typeface="Times New Roman" panose="02020603050405020304" pitchFamily="18" charset="0"/>
              </a:rPr>
              <a:t>0.4963</a:t>
            </a:r>
            <a:endParaRPr lang="en-US" sz="1100" dirty="0">
              <a:latin typeface="Times New Roman" panose="02020603050405020304" pitchFamily="18" charset="0"/>
              <a:cs typeface="Times New Roman" panose="02020603050405020304" pitchFamily="18" charset="0"/>
            </a:endParaRPr>
          </a:p>
        </p:txBody>
      </p:sp>
      <p:sp>
        <p:nvSpPr>
          <p:cNvPr id="21" name="Text 19"/>
          <p:cNvSpPr/>
          <p:nvPr/>
        </p:nvSpPr>
        <p:spPr>
          <a:xfrm>
            <a:off x="9640610" y="3490436"/>
            <a:ext cx="2029539" cy="224314"/>
          </a:xfrm>
          <a:prstGeom prst="rect">
            <a:avLst/>
          </a:prstGeom>
          <a:noFill/>
          <a:ln/>
        </p:spPr>
        <p:txBody>
          <a:bodyPr wrap="none" lIns="0" tIns="0" rIns="0" bIns="0" rtlCol="0" anchor="t"/>
          <a:lstStyle/>
          <a:p>
            <a:pPr marL="0" indent="0" algn="l">
              <a:lnSpc>
                <a:spcPts val="1750"/>
              </a:lnSpc>
              <a:buNone/>
            </a:pPr>
            <a:r>
              <a:rPr lang="en-US" sz="1100" dirty="0">
                <a:latin typeface="Times New Roman" panose="02020603050405020304" pitchFamily="18" charset="0"/>
                <a:ea typeface="Open Sans" pitchFamily="34" charset="-122"/>
                <a:cs typeface="Times New Roman" panose="02020603050405020304" pitchFamily="18" charset="0"/>
              </a:rPr>
              <a:t>0.4668</a:t>
            </a:r>
            <a:endParaRPr lang="en-US" sz="1100" dirty="0">
              <a:latin typeface="Times New Roman" panose="02020603050405020304" pitchFamily="18" charset="0"/>
              <a:cs typeface="Times New Roman" panose="02020603050405020304" pitchFamily="18" charset="0"/>
            </a:endParaRPr>
          </a:p>
        </p:txBody>
      </p:sp>
      <p:sp>
        <p:nvSpPr>
          <p:cNvPr id="22" name="Text 20"/>
          <p:cNvSpPr/>
          <p:nvPr/>
        </p:nvSpPr>
        <p:spPr>
          <a:xfrm>
            <a:off x="11958280" y="3490436"/>
            <a:ext cx="2033349" cy="224314"/>
          </a:xfrm>
          <a:prstGeom prst="rect">
            <a:avLst/>
          </a:prstGeom>
          <a:noFill/>
          <a:ln/>
        </p:spPr>
        <p:txBody>
          <a:bodyPr wrap="none" lIns="0" tIns="0" rIns="0" bIns="0" rtlCol="0" anchor="t"/>
          <a:lstStyle/>
          <a:p>
            <a:pPr marL="0" indent="0" algn="l">
              <a:lnSpc>
                <a:spcPts val="1750"/>
              </a:lnSpc>
              <a:buNone/>
            </a:pPr>
            <a:r>
              <a:rPr lang="en-US" sz="1100" dirty="0">
                <a:latin typeface="Times New Roman" panose="02020603050405020304" pitchFamily="18" charset="0"/>
                <a:ea typeface="Open Sans" pitchFamily="34" charset="-122"/>
                <a:cs typeface="Times New Roman" panose="02020603050405020304" pitchFamily="18" charset="0"/>
              </a:rPr>
              <a:t>0.49325</a:t>
            </a:r>
            <a:endParaRPr lang="en-US" sz="1100" dirty="0">
              <a:latin typeface="Times New Roman" panose="02020603050405020304" pitchFamily="18" charset="0"/>
              <a:cs typeface="Times New Roman" panose="02020603050405020304" pitchFamily="18" charset="0"/>
            </a:endParaRPr>
          </a:p>
        </p:txBody>
      </p:sp>
      <p:sp>
        <p:nvSpPr>
          <p:cNvPr id="23" name="Shape 21"/>
          <p:cNvSpPr/>
          <p:nvPr/>
        </p:nvSpPr>
        <p:spPr>
          <a:xfrm>
            <a:off x="498515" y="3806428"/>
            <a:ext cx="13633371" cy="407670"/>
          </a:xfrm>
          <a:prstGeom prst="rect">
            <a:avLst/>
          </a:prstGeom>
          <a:solidFill>
            <a:srgbClr val="FFFFFF">
              <a:alpha val="4000"/>
            </a:srgbClr>
          </a:solidFill>
          <a:ln/>
        </p:spPr>
        <p:txBody>
          <a:bodyPr/>
          <a:lstStyle/>
          <a:p>
            <a:endParaRPr lang="en-US">
              <a:latin typeface="Times New Roman" panose="02020603050405020304" pitchFamily="18" charset="0"/>
              <a:cs typeface="Times New Roman" panose="02020603050405020304" pitchFamily="18" charset="0"/>
            </a:endParaRPr>
          </a:p>
        </p:txBody>
      </p:sp>
      <p:sp>
        <p:nvSpPr>
          <p:cNvPr id="24" name="Text 22"/>
          <p:cNvSpPr/>
          <p:nvPr/>
        </p:nvSpPr>
        <p:spPr>
          <a:xfrm>
            <a:off x="638889" y="3898106"/>
            <a:ext cx="1760577" cy="224314"/>
          </a:xfrm>
          <a:prstGeom prst="rect">
            <a:avLst/>
          </a:prstGeom>
          <a:noFill/>
          <a:ln/>
        </p:spPr>
        <p:txBody>
          <a:bodyPr wrap="none" lIns="0" tIns="0" rIns="0" bIns="0" rtlCol="0" anchor="t"/>
          <a:lstStyle/>
          <a:p>
            <a:pPr marL="0" indent="0" algn="l">
              <a:lnSpc>
                <a:spcPts val="1750"/>
              </a:lnSpc>
              <a:buNone/>
            </a:pPr>
            <a:r>
              <a:rPr lang="en-US" sz="1100" dirty="0">
                <a:latin typeface="Times New Roman" panose="02020603050405020304" pitchFamily="18" charset="0"/>
                <a:ea typeface="Open Sans" pitchFamily="34" charset="-122"/>
                <a:cs typeface="Times New Roman" panose="02020603050405020304" pitchFamily="18" charset="0"/>
              </a:rPr>
              <a:t>Random Forest</a:t>
            </a:r>
            <a:endParaRPr lang="en-US" sz="1100" dirty="0">
              <a:latin typeface="Times New Roman" panose="02020603050405020304" pitchFamily="18" charset="0"/>
              <a:cs typeface="Times New Roman" panose="02020603050405020304" pitchFamily="18" charset="0"/>
            </a:endParaRPr>
          </a:p>
        </p:txBody>
      </p:sp>
      <p:sp>
        <p:nvSpPr>
          <p:cNvPr id="25" name="Text 23"/>
          <p:cNvSpPr/>
          <p:nvPr/>
        </p:nvSpPr>
        <p:spPr>
          <a:xfrm>
            <a:off x="2687598" y="3898106"/>
            <a:ext cx="2029539" cy="224314"/>
          </a:xfrm>
          <a:prstGeom prst="rect">
            <a:avLst/>
          </a:prstGeom>
          <a:noFill/>
          <a:ln/>
        </p:spPr>
        <p:txBody>
          <a:bodyPr wrap="none" lIns="0" tIns="0" rIns="0" bIns="0" rtlCol="0" anchor="t"/>
          <a:lstStyle/>
          <a:p>
            <a:pPr marL="0" indent="0" algn="l">
              <a:lnSpc>
                <a:spcPts val="1750"/>
              </a:lnSpc>
              <a:buNone/>
            </a:pPr>
            <a:r>
              <a:rPr lang="en-US" sz="1100" dirty="0">
                <a:latin typeface="Times New Roman" panose="02020603050405020304" pitchFamily="18" charset="0"/>
                <a:ea typeface="Open Sans" pitchFamily="34" charset="-122"/>
                <a:cs typeface="Times New Roman" panose="02020603050405020304" pitchFamily="18" charset="0"/>
              </a:rPr>
              <a:t>0.923</a:t>
            </a:r>
            <a:endParaRPr lang="en-US" sz="1100" dirty="0">
              <a:latin typeface="Times New Roman" panose="02020603050405020304" pitchFamily="18" charset="0"/>
              <a:cs typeface="Times New Roman" panose="02020603050405020304" pitchFamily="18" charset="0"/>
            </a:endParaRPr>
          </a:p>
        </p:txBody>
      </p:sp>
      <p:sp>
        <p:nvSpPr>
          <p:cNvPr id="26" name="Text 24"/>
          <p:cNvSpPr/>
          <p:nvPr/>
        </p:nvSpPr>
        <p:spPr>
          <a:xfrm>
            <a:off x="5005268" y="3898106"/>
            <a:ext cx="2029539" cy="224314"/>
          </a:xfrm>
          <a:prstGeom prst="rect">
            <a:avLst/>
          </a:prstGeom>
          <a:noFill/>
          <a:ln/>
        </p:spPr>
        <p:txBody>
          <a:bodyPr wrap="none" lIns="0" tIns="0" rIns="0" bIns="0" rtlCol="0" anchor="t"/>
          <a:lstStyle/>
          <a:p>
            <a:pPr marL="0" indent="0" algn="l">
              <a:lnSpc>
                <a:spcPts val="1750"/>
              </a:lnSpc>
              <a:buNone/>
            </a:pPr>
            <a:r>
              <a:rPr lang="en-US" sz="1100" dirty="0">
                <a:latin typeface="Times New Roman" panose="02020603050405020304" pitchFamily="18" charset="0"/>
                <a:ea typeface="Open Sans" pitchFamily="34" charset="-122"/>
                <a:cs typeface="Times New Roman" panose="02020603050405020304" pitchFamily="18" charset="0"/>
              </a:rPr>
              <a:t>0.9222</a:t>
            </a:r>
            <a:endParaRPr lang="en-US" sz="1100" dirty="0">
              <a:latin typeface="Times New Roman" panose="02020603050405020304" pitchFamily="18" charset="0"/>
              <a:cs typeface="Times New Roman" panose="02020603050405020304" pitchFamily="18" charset="0"/>
            </a:endParaRPr>
          </a:p>
        </p:txBody>
      </p:sp>
      <p:sp>
        <p:nvSpPr>
          <p:cNvPr id="27" name="Text 25"/>
          <p:cNvSpPr/>
          <p:nvPr/>
        </p:nvSpPr>
        <p:spPr>
          <a:xfrm>
            <a:off x="7322939" y="3898106"/>
            <a:ext cx="2029539" cy="224314"/>
          </a:xfrm>
          <a:prstGeom prst="rect">
            <a:avLst/>
          </a:prstGeom>
          <a:noFill/>
          <a:ln/>
        </p:spPr>
        <p:txBody>
          <a:bodyPr wrap="none" lIns="0" tIns="0" rIns="0" bIns="0" rtlCol="0" anchor="t"/>
          <a:lstStyle/>
          <a:p>
            <a:pPr marL="0" indent="0" algn="l">
              <a:lnSpc>
                <a:spcPts val="1750"/>
              </a:lnSpc>
              <a:buNone/>
            </a:pPr>
            <a:r>
              <a:rPr lang="en-US" sz="1100" dirty="0">
                <a:latin typeface="Times New Roman" panose="02020603050405020304" pitchFamily="18" charset="0"/>
                <a:ea typeface="Open Sans" pitchFamily="34" charset="-122"/>
                <a:cs typeface="Times New Roman" panose="02020603050405020304" pitchFamily="18" charset="0"/>
              </a:rPr>
              <a:t>0.5105</a:t>
            </a:r>
            <a:endParaRPr lang="en-US" sz="1100" dirty="0">
              <a:latin typeface="Times New Roman" panose="02020603050405020304" pitchFamily="18" charset="0"/>
              <a:cs typeface="Times New Roman" panose="02020603050405020304" pitchFamily="18" charset="0"/>
            </a:endParaRPr>
          </a:p>
        </p:txBody>
      </p:sp>
      <p:sp>
        <p:nvSpPr>
          <p:cNvPr id="28" name="Text 26"/>
          <p:cNvSpPr/>
          <p:nvPr/>
        </p:nvSpPr>
        <p:spPr>
          <a:xfrm>
            <a:off x="9640610" y="3898106"/>
            <a:ext cx="2029539" cy="224314"/>
          </a:xfrm>
          <a:prstGeom prst="rect">
            <a:avLst/>
          </a:prstGeom>
          <a:noFill/>
          <a:ln/>
        </p:spPr>
        <p:txBody>
          <a:bodyPr wrap="none" lIns="0" tIns="0" rIns="0" bIns="0" rtlCol="0" anchor="t"/>
          <a:lstStyle/>
          <a:p>
            <a:pPr marL="0" indent="0" algn="l">
              <a:lnSpc>
                <a:spcPts val="1750"/>
              </a:lnSpc>
              <a:buNone/>
            </a:pPr>
            <a:r>
              <a:rPr lang="en-US" sz="1100" dirty="0">
                <a:latin typeface="Times New Roman" panose="02020603050405020304" pitchFamily="18" charset="0"/>
                <a:ea typeface="Open Sans" pitchFamily="34" charset="-122"/>
                <a:cs typeface="Times New Roman" panose="02020603050405020304" pitchFamily="18" charset="0"/>
              </a:rPr>
              <a:t>0.496</a:t>
            </a:r>
            <a:endParaRPr lang="en-US" sz="1100" dirty="0">
              <a:latin typeface="Times New Roman" panose="02020603050405020304" pitchFamily="18" charset="0"/>
              <a:cs typeface="Times New Roman" panose="02020603050405020304" pitchFamily="18" charset="0"/>
            </a:endParaRPr>
          </a:p>
        </p:txBody>
      </p:sp>
      <p:sp>
        <p:nvSpPr>
          <p:cNvPr id="29" name="Text 27"/>
          <p:cNvSpPr/>
          <p:nvPr/>
        </p:nvSpPr>
        <p:spPr>
          <a:xfrm>
            <a:off x="11958280" y="3898106"/>
            <a:ext cx="2033349" cy="224314"/>
          </a:xfrm>
          <a:prstGeom prst="rect">
            <a:avLst/>
          </a:prstGeom>
          <a:noFill/>
          <a:ln/>
        </p:spPr>
        <p:txBody>
          <a:bodyPr wrap="none" lIns="0" tIns="0" rIns="0" bIns="0" rtlCol="0" anchor="t"/>
          <a:lstStyle/>
          <a:p>
            <a:pPr marL="0" indent="0" algn="l">
              <a:lnSpc>
                <a:spcPts val="1750"/>
              </a:lnSpc>
              <a:buNone/>
            </a:pPr>
            <a:r>
              <a:rPr lang="en-US" sz="1100" dirty="0">
                <a:latin typeface="Times New Roman" panose="02020603050405020304" pitchFamily="18" charset="0"/>
                <a:ea typeface="Open Sans" pitchFamily="34" charset="-122"/>
                <a:cs typeface="Times New Roman" panose="02020603050405020304" pitchFamily="18" charset="0"/>
              </a:rPr>
              <a:t>0.50714</a:t>
            </a:r>
            <a:endParaRPr lang="en-US" sz="1100" dirty="0">
              <a:latin typeface="Times New Roman" panose="02020603050405020304" pitchFamily="18" charset="0"/>
              <a:cs typeface="Times New Roman" panose="02020603050405020304" pitchFamily="18" charset="0"/>
            </a:endParaRPr>
          </a:p>
        </p:txBody>
      </p:sp>
      <p:sp>
        <p:nvSpPr>
          <p:cNvPr id="30" name="Shape 28"/>
          <p:cNvSpPr/>
          <p:nvPr/>
        </p:nvSpPr>
        <p:spPr>
          <a:xfrm>
            <a:off x="498515" y="4214098"/>
            <a:ext cx="13633371" cy="407670"/>
          </a:xfrm>
          <a:prstGeom prst="rect">
            <a:avLst/>
          </a:prstGeom>
          <a:solidFill>
            <a:srgbClr val="000000">
              <a:alpha val="4000"/>
            </a:srgbClr>
          </a:solidFill>
          <a:ln/>
        </p:spPr>
        <p:txBody>
          <a:bodyPr/>
          <a:lstStyle/>
          <a:p>
            <a:endParaRPr lang="en-US">
              <a:latin typeface="Times New Roman" panose="02020603050405020304" pitchFamily="18" charset="0"/>
              <a:cs typeface="Times New Roman" panose="02020603050405020304" pitchFamily="18" charset="0"/>
            </a:endParaRPr>
          </a:p>
        </p:txBody>
      </p:sp>
      <p:sp>
        <p:nvSpPr>
          <p:cNvPr id="31" name="Text 29"/>
          <p:cNvSpPr/>
          <p:nvPr/>
        </p:nvSpPr>
        <p:spPr>
          <a:xfrm>
            <a:off x="638889" y="4305776"/>
            <a:ext cx="1760577" cy="224314"/>
          </a:xfrm>
          <a:prstGeom prst="rect">
            <a:avLst/>
          </a:prstGeom>
          <a:noFill/>
          <a:ln/>
        </p:spPr>
        <p:txBody>
          <a:bodyPr wrap="none" lIns="0" tIns="0" rIns="0" bIns="0" rtlCol="0" anchor="t"/>
          <a:lstStyle/>
          <a:p>
            <a:pPr marL="0" indent="0" algn="l">
              <a:lnSpc>
                <a:spcPts val="1750"/>
              </a:lnSpc>
              <a:buNone/>
            </a:pPr>
            <a:r>
              <a:rPr lang="en-US" sz="1100" dirty="0">
                <a:latin typeface="Times New Roman" panose="02020603050405020304" pitchFamily="18" charset="0"/>
                <a:ea typeface="Open Sans" pitchFamily="34" charset="-122"/>
                <a:cs typeface="Times New Roman" panose="02020603050405020304" pitchFamily="18" charset="0"/>
              </a:rPr>
              <a:t>XGBoost</a:t>
            </a:r>
            <a:endParaRPr lang="en-US" sz="1100" dirty="0">
              <a:latin typeface="Times New Roman" panose="02020603050405020304" pitchFamily="18" charset="0"/>
              <a:cs typeface="Times New Roman" panose="02020603050405020304" pitchFamily="18" charset="0"/>
            </a:endParaRPr>
          </a:p>
        </p:txBody>
      </p:sp>
      <p:sp>
        <p:nvSpPr>
          <p:cNvPr id="32" name="Text 30"/>
          <p:cNvSpPr/>
          <p:nvPr/>
        </p:nvSpPr>
        <p:spPr>
          <a:xfrm>
            <a:off x="2687598" y="4305776"/>
            <a:ext cx="2029539" cy="224314"/>
          </a:xfrm>
          <a:prstGeom prst="rect">
            <a:avLst/>
          </a:prstGeom>
          <a:noFill/>
          <a:ln/>
        </p:spPr>
        <p:txBody>
          <a:bodyPr wrap="none" lIns="0" tIns="0" rIns="0" bIns="0" rtlCol="0" anchor="t"/>
          <a:lstStyle/>
          <a:p>
            <a:pPr marL="0" indent="0" algn="l">
              <a:lnSpc>
                <a:spcPts val="1750"/>
              </a:lnSpc>
              <a:buNone/>
            </a:pPr>
            <a:r>
              <a:rPr lang="en-US" sz="1100" dirty="0">
                <a:latin typeface="Times New Roman" panose="02020603050405020304" pitchFamily="18" charset="0"/>
                <a:ea typeface="Open Sans" pitchFamily="34" charset="-122"/>
                <a:cs typeface="Times New Roman" panose="02020603050405020304" pitchFamily="18" charset="0"/>
              </a:rPr>
              <a:t>0.721</a:t>
            </a:r>
            <a:endParaRPr lang="en-US" sz="1100" dirty="0">
              <a:latin typeface="Times New Roman" panose="02020603050405020304" pitchFamily="18" charset="0"/>
              <a:cs typeface="Times New Roman" panose="02020603050405020304" pitchFamily="18" charset="0"/>
            </a:endParaRPr>
          </a:p>
        </p:txBody>
      </p:sp>
      <p:sp>
        <p:nvSpPr>
          <p:cNvPr id="33" name="Text 31"/>
          <p:cNvSpPr/>
          <p:nvPr/>
        </p:nvSpPr>
        <p:spPr>
          <a:xfrm>
            <a:off x="5005268" y="4305776"/>
            <a:ext cx="2029539" cy="224314"/>
          </a:xfrm>
          <a:prstGeom prst="rect">
            <a:avLst/>
          </a:prstGeom>
          <a:noFill/>
          <a:ln/>
        </p:spPr>
        <p:txBody>
          <a:bodyPr wrap="none" lIns="0" tIns="0" rIns="0" bIns="0" rtlCol="0" anchor="t"/>
          <a:lstStyle/>
          <a:p>
            <a:pPr marL="0" indent="0" algn="l">
              <a:lnSpc>
                <a:spcPts val="1750"/>
              </a:lnSpc>
              <a:buNone/>
            </a:pPr>
            <a:r>
              <a:rPr lang="en-US" sz="1100" dirty="0">
                <a:latin typeface="Times New Roman" panose="02020603050405020304" pitchFamily="18" charset="0"/>
                <a:ea typeface="Open Sans" pitchFamily="34" charset="-122"/>
                <a:cs typeface="Times New Roman" panose="02020603050405020304" pitchFamily="18" charset="0"/>
              </a:rPr>
              <a:t>0.7024</a:t>
            </a:r>
            <a:endParaRPr lang="en-US" sz="1100" dirty="0">
              <a:latin typeface="Times New Roman" panose="02020603050405020304" pitchFamily="18" charset="0"/>
              <a:cs typeface="Times New Roman" panose="02020603050405020304" pitchFamily="18" charset="0"/>
            </a:endParaRPr>
          </a:p>
        </p:txBody>
      </p:sp>
      <p:sp>
        <p:nvSpPr>
          <p:cNvPr id="34" name="Text 32"/>
          <p:cNvSpPr/>
          <p:nvPr/>
        </p:nvSpPr>
        <p:spPr>
          <a:xfrm>
            <a:off x="7322939" y="4305776"/>
            <a:ext cx="2029539" cy="224314"/>
          </a:xfrm>
          <a:prstGeom prst="rect">
            <a:avLst/>
          </a:prstGeom>
          <a:noFill/>
          <a:ln/>
        </p:spPr>
        <p:txBody>
          <a:bodyPr wrap="none" lIns="0" tIns="0" rIns="0" bIns="0" rtlCol="0" anchor="t"/>
          <a:lstStyle/>
          <a:p>
            <a:pPr marL="0" indent="0" algn="l">
              <a:lnSpc>
                <a:spcPts val="1750"/>
              </a:lnSpc>
              <a:buNone/>
            </a:pPr>
            <a:r>
              <a:rPr lang="en-US" sz="1100" dirty="0">
                <a:latin typeface="Times New Roman" panose="02020603050405020304" pitchFamily="18" charset="0"/>
                <a:ea typeface="Open Sans" pitchFamily="34" charset="-122"/>
                <a:cs typeface="Times New Roman" panose="02020603050405020304" pitchFamily="18" charset="0"/>
              </a:rPr>
              <a:t>0.5399</a:t>
            </a:r>
            <a:endParaRPr lang="en-US" sz="1100" dirty="0">
              <a:latin typeface="Times New Roman" panose="02020603050405020304" pitchFamily="18" charset="0"/>
              <a:cs typeface="Times New Roman" panose="02020603050405020304" pitchFamily="18" charset="0"/>
            </a:endParaRPr>
          </a:p>
        </p:txBody>
      </p:sp>
      <p:sp>
        <p:nvSpPr>
          <p:cNvPr id="35" name="Text 33"/>
          <p:cNvSpPr/>
          <p:nvPr/>
        </p:nvSpPr>
        <p:spPr>
          <a:xfrm>
            <a:off x="9640610" y="4305776"/>
            <a:ext cx="2029539" cy="224314"/>
          </a:xfrm>
          <a:prstGeom prst="rect">
            <a:avLst/>
          </a:prstGeom>
          <a:noFill/>
          <a:ln/>
        </p:spPr>
        <p:txBody>
          <a:bodyPr wrap="none" lIns="0" tIns="0" rIns="0" bIns="0" rtlCol="0" anchor="t"/>
          <a:lstStyle/>
          <a:p>
            <a:pPr marL="0" indent="0" algn="l">
              <a:lnSpc>
                <a:spcPts val="1750"/>
              </a:lnSpc>
              <a:buNone/>
            </a:pPr>
            <a:r>
              <a:rPr lang="en-US" sz="1100" dirty="0">
                <a:latin typeface="Times New Roman" panose="02020603050405020304" pitchFamily="18" charset="0"/>
                <a:ea typeface="Open Sans" pitchFamily="34" charset="-122"/>
                <a:cs typeface="Times New Roman" panose="02020603050405020304" pitchFamily="18" charset="0"/>
              </a:rPr>
              <a:t>0.5182</a:t>
            </a:r>
            <a:endParaRPr lang="en-US" sz="1100" dirty="0">
              <a:latin typeface="Times New Roman" panose="02020603050405020304" pitchFamily="18" charset="0"/>
              <a:cs typeface="Times New Roman" panose="02020603050405020304" pitchFamily="18" charset="0"/>
            </a:endParaRPr>
          </a:p>
        </p:txBody>
      </p:sp>
      <p:sp>
        <p:nvSpPr>
          <p:cNvPr id="36" name="Text 34"/>
          <p:cNvSpPr/>
          <p:nvPr/>
        </p:nvSpPr>
        <p:spPr>
          <a:xfrm>
            <a:off x="11958280" y="4305776"/>
            <a:ext cx="2033349" cy="224314"/>
          </a:xfrm>
          <a:prstGeom prst="rect">
            <a:avLst/>
          </a:prstGeom>
          <a:noFill/>
          <a:ln/>
        </p:spPr>
        <p:txBody>
          <a:bodyPr wrap="none" lIns="0" tIns="0" rIns="0" bIns="0" rtlCol="0" anchor="t"/>
          <a:lstStyle/>
          <a:p>
            <a:pPr marL="0" indent="0" algn="l">
              <a:lnSpc>
                <a:spcPts val="1750"/>
              </a:lnSpc>
              <a:buNone/>
            </a:pPr>
            <a:r>
              <a:rPr lang="en-US" sz="1100" b="1" dirty="0">
                <a:latin typeface="Times New Roman" panose="02020603050405020304" pitchFamily="18" charset="0"/>
                <a:ea typeface="Open Sans" pitchFamily="34" charset="-122"/>
                <a:cs typeface="Times New Roman" panose="02020603050405020304" pitchFamily="18" charset="0"/>
              </a:rPr>
              <a:t>0.54206</a:t>
            </a:r>
            <a:endParaRPr lang="en-US" sz="1100" dirty="0">
              <a:latin typeface="Times New Roman" panose="02020603050405020304" pitchFamily="18" charset="0"/>
              <a:cs typeface="Times New Roman" panose="02020603050405020304" pitchFamily="18" charset="0"/>
            </a:endParaRPr>
          </a:p>
        </p:txBody>
      </p:sp>
      <p:sp>
        <p:nvSpPr>
          <p:cNvPr id="37" name="Shape 35"/>
          <p:cNvSpPr/>
          <p:nvPr/>
        </p:nvSpPr>
        <p:spPr>
          <a:xfrm>
            <a:off x="498515" y="4621768"/>
            <a:ext cx="13633371" cy="407670"/>
          </a:xfrm>
          <a:prstGeom prst="rect">
            <a:avLst/>
          </a:prstGeom>
          <a:solidFill>
            <a:srgbClr val="FFFFFF">
              <a:alpha val="4000"/>
            </a:srgbClr>
          </a:solidFill>
          <a:ln/>
        </p:spPr>
        <p:txBody>
          <a:bodyPr/>
          <a:lstStyle/>
          <a:p>
            <a:endParaRPr lang="en-US">
              <a:latin typeface="Times New Roman" panose="02020603050405020304" pitchFamily="18" charset="0"/>
              <a:cs typeface="Times New Roman" panose="02020603050405020304" pitchFamily="18" charset="0"/>
            </a:endParaRPr>
          </a:p>
        </p:txBody>
      </p:sp>
      <p:sp>
        <p:nvSpPr>
          <p:cNvPr id="38" name="Text 36"/>
          <p:cNvSpPr/>
          <p:nvPr/>
        </p:nvSpPr>
        <p:spPr>
          <a:xfrm>
            <a:off x="638889" y="4713446"/>
            <a:ext cx="1760577" cy="224314"/>
          </a:xfrm>
          <a:prstGeom prst="rect">
            <a:avLst/>
          </a:prstGeom>
          <a:noFill/>
          <a:ln/>
        </p:spPr>
        <p:txBody>
          <a:bodyPr wrap="none" lIns="0" tIns="0" rIns="0" bIns="0" rtlCol="0" anchor="t"/>
          <a:lstStyle/>
          <a:p>
            <a:pPr marL="0" indent="0" algn="l">
              <a:lnSpc>
                <a:spcPts val="1750"/>
              </a:lnSpc>
              <a:buNone/>
            </a:pPr>
            <a:r>
              <a:rPr lang="en-US" sz="1100" dirty="0">
                <a:latin typeface="Times New Roman" panose="02020603050405020304" pitchFamily="18" charset="0"/>
                <a:ea typeface="Open Sans" pitchFamily="34" charset="-122"/>
                <a:cs typeface="Times New Roman" panose="02020603050405020304" pitchFamily="18" charset="0"/>
              </a:rPr>
              <a:t>SVM</a:t>
            </a:r>
            <a:endParaRPr lang="en-US" sz="1100" dirty="0">
              <a:latin typeface="Times New Roman" panose="02020603050405020304" pitchFamily="18" charset="0"/>
              <a:cs typeface="Times New Roman" panose="02020603050405020304" pitchFamily="18" charset="0"/>
            </a:endParaRPr>
          </a:p>
        </p:txBody>
      </p:sp>
      <p:sp>
        <p:nvSpPr>
          <p:cNvPr id="39" name="Text 37"/>
          <p:cNvSpPr/>
          <p:nvPr/>
        </p:nvSpPr>
        <p:spPr>
          <a:xfrm>
            <a:off x="2687598" y="4713446"/>
            <a:ext cx="2029539" cy="224314"/>
          </a:xfrm>
          <a:prstGeom prst="rect">
            <a:avLst/>
          </a:prstGeom>
          <a:noFill/>
          <a:ln/>
        </p:spPr>
        <p:txBody>
          <a:bodyPr wrap="none" lIns="0" tIns="0" rIns="0" bIns="0" rtlCol="0" anchor="t"/>
          <a:lstStyle/>
          <a:p>
            <a:pPr marL="0" indent="0" algn="l">
              <a:lnSpc>
                <a:spcPts val="1750"/>
              </a:lnSpc>
              <a:buNone/>
            </a:pPr>
            <a:r>
              <a:rPr lang="en-US" sz="1100" dirty="0">
                <a:latin typeface="Times New Roman" panose="02020603050405020304" pitchFamily="18" charset="0"/>
                <a:ea typeface="Open Sans" pitchFamily="34" charset="-122"/>
                <a:cs typeface="Times New Roman" panose="02020603050405020304" pitchFamily="18" charset="0"/>
              </a:rPr>
              <a:t>0.57</a:t>
            </a:r>
            <a:endParaRPr lang="en-US" sz="1100" dirty="0">
              <a:latin typeface="Times New Roman" panose="02020603050405020304" pitchFamily="18" charset="0"/>
              <a:cs typeface="Times New Roman" panose="02020603050405020304" pitchFamily="18" charset="0"/>
            </a:endParaRPr>
          </a:p>
        </p:txBody>
      </p:sp>
      <p:sp>
        <p:nvSpPr>
          <p:cNvPr id="40" name="Text 38"/>
          <p:cNvSpPr/>
          <p:nvPr/>
        </p:nvSpPr>
        <p:spPr>
          <a:xfrm>
            <a:off x="5005268" y="4713446"/>
            <a:ext cx="2029539" cy="224314"/>
          </a:xfrm>
          <a:prstGeom prst="rect">
            <a:avLst/>
          </a:prstGeom>
          <a:noFill/>
          <a:ln/>
        </p:spPr>
        <p:txBody>
          <a:bodyPr wrap="none" lIns="0" tIns="0" rIns="0" bIns="0" rtlCol="0" anchor="t"/>
          <a:lstStyle/>
          <a:p>
            <a:pPr marL="0" indent="0" algn="l">
              <a:lnSpc>
                <a:spcPts val="1750"/>
              </a:lnSpc>
              <a:buNone/>
            </a:pPr>
            <a:r>
              <a:rPr lang="en-US" sz="1100" dirty="0">
                <a:latin typeface="Times New Roman" panose="02020603050405020304" pitchFamily="18" charset="0"/>
                <a:ea typeface="Open Sans" pitchFamily="34" charset="-122"/>
                <a:cs typeface="Times New Roman" panose="02020603050405020304" pitchFamily="18" charset="0"/>
              </a:rPr>
              <a:t>0.54</a:t>
            </a:r>
            <a:endParaRPr lang="en-US" sz="1100" dirty="0">
              <a:latin typeface="Times New Roman" panose="02020603050405020304" pitchFamily="18" charset="0"/>
              <a:cs typeface="Times New Roman" panose="02020603050405020304" pitchFamily="18" charset="0"/>
            </a:endParaRPr>
          </a:p>
        </p:txBody>
      </p:sp>
      <p:sp>
        <p:nvSpPr>
          <p:cNvPr id="41" name="Text 39"/>
          <p:cNvSpPr/>
          <p:nvPr/>
        </p:nvSpPr>
        <p:spPr>
          <a:xfrm>
            <a:off x="7322939" y="4713446"/>
            <a:ext cx="2029539" cy="224314"/>
          </a:xfrm>
          <a:prstGeom prst="rect">
            <a:avLst/>
          </a:prstGeom>
          <a:noFill/>
          <a:ln/>
        </p:spPr>
        <p:txBody>
          <a:bodyPr wrap="none" lIns="0" tIns="0" rIns="0" bIns="0" rtlCol="0" anchor="t"/>
          <a:lstStyle/>
          <a:p>
            <a:pPr marL="0" indent="0" algn="l">
              <a:lnSpc>
                <a:spcPts val="1750"/>
              </a:lnSpc>
              <a:buNone/>
            </a:pPr>
            <a:r>
              <a:rPr lang="en-US" sz="1100" dirty="0">
                <a:latin typeface="Times New Roman" panose="02020603050405020304" pitchFamily="18" charset="0"/>
                <a:ea typeface="Open Sans" pitchFamily="34" charset="-122"/>
                <a:cs typeface="Times New Roman" panose="02020603050405020304" pitchFamily="18" charset="0"/>
              </a:rPr>
              <a:t>0.5226</a:t>
            </a:r>
            <a:endParaRPr lang="en-US" sz="1100" dirty="0">
              <a:latin typeface="Times New Roman" panose="02020603050405020304" pitchFamily="18" charset="0"/>
              <a:cs typeface="Times New Roman" panose="02020603050405020304" pitchFamily="18" charset="0"/>
            </a:endParaRPr>
          </a:p>
        </p:txBody>
      </p:sp>
      <p:sp>
        <p:nvSpPr>
          <p:cNvPr id="42" name="Text 40"/>
          <p:cNvSpPr/>
          <p:nvPr/>
        </p:nvSpPr>
        <p:spPr>
          <a:xfrm>
            <a:off x="9640610" y="4713446"/>
            <a:ext cx="2029539" cy="224314"/>
          </a:xfrm>
          <a:prstGeom prst="rect">
            <a:avLst/>
          </a:prstGeom>
          <a:noFill/>
          <a:ln/>
        </p:spPr>
        <p:txBody>
          <a:bodyPr wrap="none" lIns="0" tIns="0" rIns="0" bIns="0" rtlCol="0" anchor="t"/>
          <a:lstStyle/>
          <a:p>
            <a:pPr marL="0" indent="0" algn="l">
              <a:lnSpc>
                <a:spcPts val="1750"/>
              </a:lnSpc>
              <a:buNone/>
            </a:pPr>
            <a:r>
              <a:rPr lang="en-US" sz="1100" dirty="0">
                <a:latin typeface="Times New Roman" panose="02020603050405020304" pitchFamily="18" charset="0"/>
                <a:ea typeface="Open Sans" pitchFamily="34" charset="-122"/>
                <a:cs typeface="Times New Roman" panose="02020603050405020304" pitchFamily="18" charset="0"/>
              </a:rPr>
              <a:t>0.4912</a:t>
            </a:r>
            <a:endParaRPr lang="en-US" sz="1100" dirty="0">
              <a:latin typeface="Times New Roman" panose="02020603050405020304" pitchFamily="18" charset="0"/>
              <a:cs typeface="Times New Roman" panose="02020603050405020304" pitchFamily="18" charset="0"/>
            </a:endParaRPr>
          </a:p>
        </p:txBody>
      </p:sp>
      <p:sp>
        <p:nvSpPr>
          <p:cNvPr id="43" name="Text 41"/>
          <p:cNvSpPr/>
          <p:nvPr/>
        </p:nvSpPr>
        <p:spPr>
          <a:xfrm>
            <a:off x="11958280" y="4713446"/>
            <a:ext cx="2033349" cy="224314"/>
          </a:xfrm>
          <a:prstGeom prst="rect">
            <a:avLst/>
          </a:prstGeom>
          <a:noFill/>
          <a:ln/>
        </p:spPr>
        <p:txBody>
          <a:bodyPr wrap="none" lIns="0" tIns="0" rIns="0" bIns="0" rtlCol="0" anchor="t"/>
          <a:lstStyle/>
          <a:p>
            <a:pPr marL="0" indent="0" algn="l">
              <a:lnSpc>
                <a:spcPts val="1750"/>
              </a:lnSpc>
              <a:buNone/>
            </a:pPr>
            <a:r>
              <a:rPr lang="en-US" sz="1100" dirty="0">
                <a:latin typeface="Times New Roman" panose="02020603050405020304" pitchFamily="18" charset="0"/>
                <a:ea typeface="Open Sans" pitchFamily="34" charset="-122"/>
                <a:cs typeface="Times New Roman" panose="02020603050405020304" pitchFamily="18" charset="0"/>
              </a:rPr>
              <a:t>0.52579</a:t>
            </a:r>
            <a:endParaRPr lang="en-US" sz="1100" dirty="0">
              <a:latin typeface="Times New Roman" panose="02020603050405020304" pitchFamily="18" charset="0"/>
              <a:cs typeface="Times New Roman" panose="02020603050405020304" pitchFamily="18" charset="0"/>
            </a:endParaRPr>
          </a:p>
        </p:txBody>
      </p:sp>
      <p:sp>
        <p:nvSpPr>
          <p:cNvPr id="44" name="Text 42"/>
          <p:cNvSpPr/>
          <p:nvPr/>
        </p:nvSpPr>
        <p:spPr>
          <a:xfrm>
            <a:off x="490895" y="5247442"/>
            <a:ext cx="3107888" cy="350639"/>
          </a:xfrm>
          <a:prstGeom prst="rect">
            <a:avLst/>
          </a:prstGeom>
          <a:noFill/>
          <a:ln/>
        </p:spPr>
        <p:txBody>
          <a:bodyPr wrap="none" lIns="0" tIns="0" rIns="0" bIns="0" rtlCol="0" anchor="t"/>
          <a:lstStyle/>
          <a:p>
            <a:pPr marL="0" indent="0" algn="l">
              <a:lnSpc>
                <a:spcPts val="2750"/>
              </a:lnSpc>
              <a:buNone/>
            </a:pPr>
            <a:r>
              <a:rPr lang="en-US" sz="2200" b="1" dirty="0">
                <a:latin typeface="Times New Roman" panose="02020603050405020304" pitchFamily="18" charset="0"/>
                <a:ea typeface="Unbounded Bold" pitchFamily="34" charset="-122"/>
                <a:cs typeface="Times New Roman" panose="02020603050405020304" pitchFamily="18" charset="0"/>
              </a:rPr>
              <a:t>Phân tích kết quả </a:t>
            </a:r>
            <a:endParaRPr lang="en-US" sz="2200" dirty="0">
              <a:latin typeface="Times New Roman" panose="02020603050405020304" pitchFamily="18" charset="0"/>
              <a:cs typeface="Times New Roman" panose="02020603050405020304" pitchFamily="18" charset="0"/>
            </a:endParaRPr>
          </a:p>
        </p:txBody>
      </p:sp>
      <p:sp>
        <p:nvSpPr>
          <p:cNvPr id="45" name="Text 43"/>
          <p:cNvSpPr/>
          <p:nvPr/>
        </p:nvSpPr>
        <p:spPr>
          <a:xfrm>
            <a:off x="490895" y="5808464"/>
            <a:ext cx="13648611" cy="224314"/>
          </a:xfrm>
          <a:prstGeom prst="rect">
            <a:avLst/>
          </a:prstGeom>
          <a:noFill/>
          <a:ln/>
        </p:spPr>
        <p:txBody>
          <a:bodyPr wrap="none" lIns="0" tIns="0" rIns="0" bIns="0" rtlCol="0" anchor="t"/>
          <a:lstStyle/>
          <a:p>
            <a:pPr marL="342900" indent="-342900" algn="l">
              <a:lnSpc>
                <a:spcPts val="1750"/>
              </a:lnSpc>
              <a:buSzPct val="100000"/>
              <a:buChar char="•"/>
            </a:pPr>
            <a:r>
              <a:rPr lang="en-US" sz="1100" b="1" dirty="0">
                <a:latin typeface="Times New Roman" panose="02020603050405020304" pitchFamily="18" charset="0"/>
                <a:ea typeface="Open Sans" pitchFamily="34" charset="-122"/>
                <a:cs typeface="Times New Roman" panose="02020603050405020304" pitchFamily="18" charset="0"/>
              </a:rPr>
              <a:t>Hiệu suất tốt nhất:</a:t>
            </a:r>
            <a:r>
              <a:rPr lang="en-US" sz="1100" dirty="0">
                <a:latin typeface="Times New Roman" panose="02020603050405020304" pitchFamily="18" charset="0"/>
                <a:ea typeface="Open Sans" pitchFamily="34" charset="-122"/>
                <a:cs typeface="Times New Roman" panose="02020603050405020304" pitchFamily="18" charset="0"/>
              </a:rPr>
              <a:t> </a:t>
            </a:r>
            <a:r>
              <a:rPr lang="en-US" sz="1100" b="1" dirty="0">
                <a:latin typeface="Times New Roman" panose="02020603050405020304" pitchFamily="18" charset="0"/>
                <a:ea typeface="Open Sans" pitchFamily="34" charset="-122"/>
                <a:cs typeface="Times New Roman" panose="02020603050405020304" pitchFamily="18" charset="0"/>
              </a:rPr>
              <a:t>XGBoost</a:t>
            </a:r>
            <a:r>
              <a:rPr lang="en-US" sz="1100" dirty="0">
                <a:latin typeface="Times New Roman" panose="02020603050405020304" pitchFamily="18" charset="0"/>
                <a:ea typeface="Open Sans" pitchFamily="34" charset="-122"/>
                <a:cs typeface="Times New Roman" panose="02020603050405020304" pitchFamily="18" charset="0"/>
              </a:rPr>
              <a:t> dẫn đầu với </a:t>
            </a:r>
            <a:r>
              <a:rPr lang="en-US" sz="1100" b="1" dirty="0">
                <a:latin typeface="Times New Roman" panose="02020603050405020304" pitchFamily="18" charset="0"/>
                <a:ea typeface="Open Sans" pitchFamily="34" charset="-122"/>
                <a:cs typeface="Times New Roman" panose="02020603050405020304" pitchFamily="18" charset="0"/>
              </a:rPr>
              <a:t>54.21%</a:t>
            </a:r>
            <a:r>
              <a:rPr lang="en-US" sz="1100" dirty="0">
                <a:latin typeface="Times New Roman" panose="02020603050405020304" pitchFamily="18" charset="0"/>
                <a:ea typeface="Open Sans" pitchFamily="34" charset="-122"/>
                <a:cs typeface="Times New Roman" panose="02020603050405020304" pitchFamily="18" charset="0"/>
              </a:rPr>
              <a:t> (Kaggle Score), cân bằng tốt nhất giữa Train và Test.</a:t>
            </a:r>
            <a:endParaRPr lang="en-US" sz="1100" dirty="0">
              <a:latin typeface="Times New Roman" panose="02020603050405020304" pitchFamily="18" charset="0"/>
              <a:cs typeface="Times New Roman" panose="02020603050405020304" pitchFamily="18" charset="0"/>
            </a:endParaRPr>
          </a:p>
        </p:txBody>
      </p:sp>
      <p:sp>
        <p:nvSpPr>
          <p:cNvPr id="46" name="Text 44"/>
          <p:cNvSpPr/>
          <p:nvPr/>
        </p:nvSpPr>
        <p:spPr>
          <a:xfrm>
            <a:off x="490895" y="6081832"/>
            <a:ext cx="13648611" cy="224314"/>
          </a:xfrm>
          <a:prstGeom prst="rect">
            <a:avLst/>
          </a:prstGeom>
          <a:noFill/>
          <a:ln/>
        </p:spPr>
        <p:txBody>
          <a:bodyPr wrap="none" lIns="0" tIns="0" rIns="0" bIns="0" rtlCol="0" anchor="t"/>
          <a:lstStyle/>
          <a:p>
            <a:pPr marL="342900" indent="-342900" algn="l">
              <a:lnSpc>
                <a:spcPts val="1750"/>
              </a:lnSpc>
              <a:buSzPct val="100000"/>
              <a:buChar char="•"/>
            </a:pPr>
            <a:r>
              <a:rPr lang="en-US" sz="1100" b="1" dirty="0">
                <a:latin typeface="Times New Roman" panose="02020603050405020304" pitchFamily="18" charset="0"/>
                <a:ea typeface="Open Sans" pitchFamily="34" charset="-122"/>
                <a:cs typeface="Times New Roman" panose="02020603050405020304" pitchFamily="18" charset="0"/>
              </a:rPr>
              <a:t>Overfitting nặng:</a:t>
            </a:r>
            <a:r>
              <a:rPr lang="en-US" sz="1100" dirty="0">
                <a:latin typeface="Times New Roman" panose="02020603050405020304" pitchFamily="18" charset="0"/>
                <a:ea typeface="Open Sans" pitchFamily="34" charset="-122"/>
                <a:cs typeface="Times New Roman" panose="02020603050405020304" pitchFamily="18" charset="0"/>
              </a:rPr>
              <a:t> </a:t>
            </a:r>
            <a:r>
              <a:rPr lang="en-US" sz="1100" b="1" dirty="0">
                <a:latin typeface="Times New Roman" panose="02020603050405020304" pitchFamily="18" charset="0"/>
                <a:ea typeface="Open Sans" pitchFamily="34" charset="-122"/>
                <a:cs typeface="Times New Roman" panose="02020603050405020304" pitchFamily="18" charset="0"/>
              </a:rPr>
              <a:t>Random Forest</a:t>
            </a:r>
            <a:r>
              <a:rPr lang="en-US" sz="1100" dirty="0">
                <a:latin typeface="Times New Roman" panose="02020603050405020304" pitchFamily="18" charset="0"/>
                <a:ea typeface="Open Sans" pitchFamily="34" charset="-122"/>
                <a:cs typeface="Times New Roman" panose="02020603050405020304" pitchFamily="18" charset="0"/>
              </a:rPr>
              <a:t> có Train kỷ lục (</a:t>
            </a:r>
            <a:r>
              <a:rPr lang="en-US" sz="1100" b="1" dirty="0">
                <a:latin typeface="Times New Roman" panose="02020603050405020304" pitchFamily="18" charset="0"/>
                <a:ea typeface="Open Sans" pitchFamily="34" charset="-122"/>
                <a:cs typeface="Times New Roman" panose="02020603050405020304" pitchFamily="18" charset="0"/>
              </a:rPr>
              <a:t>92.3%</a:t>
            </a:r>
            <a:r>
              <a:rPr lang="en-US" sz="1100" dirty="0">
                <a:latin typeface="Times New Roman" panose="02020603050405020304" pitchFamily="18" charset="0"/>
                <a:ea typeface="Open Sans" pitchFamily="34" charset="-122"/>
                <a:cs typeface="Times New Roman" panose="02020603050405020304" pitchFamily="18" charset="0"/>
              </a:rPr>
              <a:t>) nhưng Test tụt dốc (</a:t>
            </a:r>
            <a:r>
              <a:rPr lang="en-US" sz="1100" b="1" dirty="0">
                <a:latin typeface="Times New Roman" panose="02020603050405020304" pitchFamily="18" charset="0"/>
                <a:ea typeface="Open Sans" pitchFamily="34" charset="-122"/>
                <a:cs typeface="Times New Roman" panose="02020603050405020304" pitchFamily="18" charset="0"/>
              </a:rPr>
              <a:t>50.7%</a:t>
            </a:r>
            <a:r>
              <a:rPr lang="en-US" sz="1100" dirty="0">
                <a:latin typeface="Times New Roman" panose="02020603050405020304" pitchFamily="18" charset="0"/>
                <a:ea typeface="Open Sans" pitchFamily="34" charset="-122"/>
                <a:cs typeface="Times New Roman" panose="02020603050405020304" pitchFamily="18" charset="0"/>
              </a:rPr>
              <a:t>) do mô hình học vẹt các nhiễu.</a:t>
            </a:r>
            <a:endParaRPr lang="en-US" sz="1100" dirty="0">
              <a:latin typeface="Times New Roman" panose="02020603050405020304" pitchFamily="18" charset="0"/>
              <a:cs typeface="Times New Roman" panose="02020603050405020304" pitchFamily="18" charset="0"/>
            </a:endParaRPr>
          </a:p>
        </p:txBody>
      </p:sp>
      <p:sp>
        <p:nvSpPr>
          <p:cNvPr id="47" name="Text 45"/>
          <p:cNvSpPr/>
          <p:nvPr/>
        </p:nvSpPr>
        <p:spPr>
          <a:xfrm>
            <a:off x="490895" y="6355199"/>
            <a:ext cx="13648611" cy="224314"/>
          </a:xfrm>
          <a:prstGeom prst="rect">
            <a:avLst/>
          </a:prstGeom>
          <a:noFill/>
          <a:ln/>
        </p:spPr>
        <p:txBody>
          <a:bodyPr wrap="none" lIns="0" tIns="0" rIns="0" bIns="0" rtlCol="0" anchor="t"/>
          <a:lstStyle/>
          <a:p>
            <a:pPr marL="342900" indent="-342900" algn="l">
              <a:lnSpc>
                <a:spcPts val="1750"/>
              </a:lnSpc>
              <a:buSzPct val="100000"/>
              <a:buChar char="•"/>
            </a:pPr>
            <a:r>
              <a:rPr lang="en-US" sz="1100" b="1" dirty="0">
                <a:latin typeface="Times New Roman" panose="02020603050405020304" pitchFamily="18" charset="0"/>
                <a:ea typeface="Open Sans" pitchFamily="34" charset="-122"/>
                <a:cs typeface="Times New Roman" panose="02020603050405020304" pitchFamily="18" charset="0"/>
              </a:rPr>
              <a:t>Underfitting:</a:t>
            </a:r>
            <a:r>
              <a:rPr lang="en-US" sz="1100" dirty="0">
                <a:latin typeface="Times New Roman" panose="02020603050405020304" pitchFamily="18" charset="0"/>
                <a:ea typeface="Open Sans" pitchFamily="34" charset="-122"/>
                <a:cs typeface="Times New Roman" panose="02020603050405020304" pitchFamily="18" charset="0"/>
              </a:rPr>
              <a:t> </a:t>
            </a:r>
            <a:r>
              <a:rPr lang="en-US" sz="1100" b="1" dirty="0">
                <a:latin typeface="Times New Roman" panose="02020603050405020304" pitchFamily="18" charset="0"/>
                <a:ea typeface="Open Sans" pitchFamily="34" charset="-122"/>
                <a:cs typeface="Times New Roman" panose="02020603050405020304" pitchFamily="18" charset="0"/>
              </a:rPr>
              <a:t>Logistic Regression</a:t>
            </a:r>
            <a:r>
              <a:rPr lang="en-US" sz="1100" dirty="0">
                <a:latin typeface="Times New Roman" panose="02020603050405020304" pitchFamily="18" charset="0"/>
                <a:ea typeface="Open Sans" pitchFamily="34" charset="-122"/>
                <a:cs typeface="Times New Roman" panose="02020603050405020304" pitchFamily="18" charset="0"/>
              </a:rPr>
              <a:t> thấp nhất bảng (</a:t>
            </a:r>
            <a:r>
              <a:rPr lang="en-US" sz="1100" b="1" dirty="0">
                <a:latin typeface="Times New Roman" panose="02020603050405020304" pitchFamily="18" charset="0"/>
                <a:ea typeface="Open Sans" pitchFamily="34" charset="-122"/>
                <a:cs typeface="Times New Roman" panose="02020603050405020304" pitchFamily="18" charset="0"/>
              </a:rPr>
              <a:t>~49%</a:t>
            </a:r>
            <a:r>
              <a:rPr lang="en-US" sz="1100" dirty="0">
                <a:latin typeface="Times New Roman" panose="02020603050405020304" pitchFamily="18" charset="0"/>
                <a:ea typeface="Open Sans" pitchFamily="34" charset="-122"/>
                <a:cs typeface="Times New Roman" panose="02020603050405020304" pitchFamily="18" charset="0"/>
              </a:rPr>
              <a:t>) do mô hình đường thẳng không xử lý được dữ liệu phi tuyến phức tạp.</a:t>
            </a:r>
            <a:endParaRPr lang="en-US" sz="1100" dirty="0">
              <a:latin typeface="Times New Roman" panose="02020603050405020304" pitchFamily="18" charset="0"/>
              <a:cs typeface="Times New Roman" panose="02020603050405020304" pitchFamily="18" charset="0"/>
            </a:endParaRPr>
          </a:p>
        </p:txBody>
      </p:sp>
      <p:sp>
        <p:nvSpPr>
          <p:cNvPr id="48" name="Text 46"/>
          <p:cNvSpPr/>
          <p:nvPr/>
        </p:nvSpPr>
        <p:spPr>
          <a:xfrm>
            <a:off x="490895" y="6789896"/>
            <a:ext cx="2805351" cy="350639"/>
          </a:xfrm>
          <a:prstGeom prst="rect">
            <a:avLst/>
          </a:prstGeom>
          <a:noFill/>
          <a:ln/>
        </p:spPr>
        <p:txBody>
          <a:bodyPr wrap="none" lIns="0" tIns="0" rIns="0" bIns="0" rtlCol="0" anchor="t"/>
          <a:lstStyle/>
          <a:p>
            <a:pPr marL="0" indent="0" algn="l">
              <a:lnSpc>
                <a:spcPts val="2750"/>
              </a:lnSpc>
              <a:buNone/>
            </a:pPr>
            <a:r>
              <a:rPr lang="en-US" sz="2200" b="1" dirty="0">
                <a:latin typeface="Times New Roman" panose="02020603050405020304" pitchFamily="18" charset="0"/>
                <a:ea typeface="Unbounded Bold" pitchFamily="34" charset="-122"/>
                <a:cs typeface="Times New Roman" panose="02020603050405020304" pitchFamily="18" charset="0"/>
              </a:rPr>
              <a:t>Kết luận</a:t>
            </a:r>
            <a:endParaRPr lang="en-US" sz="2200" dirty="0">
              <a:latin typeface="Times New Roman" panose="02020603050405020304" pitchFamily="18" charset="0"/>
              <a:cs typeface="Times New Roman" panose="02020603050405020304" pitchFamily="18" charset="0"/>
            </a:endParaRPr>
          </a:p>
        </p:txBody>
      </p:sp>
      <p:sp>
        <p:nvSpPr>
          <p:cNvPr id="49" name="Text 47"/>
          <p:cNvSpPr/>
          <p:nvPr/>
        </p:nvSpPr>
        <p:spPr>
          <a:xfrm>
            <a:off x="490895" y="7350919"/>
            <a:ext cx="13648611" cy="224314"/>
          </a:xfrm>
          <a:prstGeom prst="rect">
            <a:avLst/>
          </a:prstGeom>
          <a:noFill/>
          <a:ln/>
        </p:spPr>
        <p:txBody>
          <a:bodyPr wrap="none" lIns="0" tIns="0" rIns="0" bIns="0" rtlCol="0" anchor="t"/>
          <a:lstStyle/>
          <a:p>
            <a:pPr marL="342900" indent="-342900" algn="l">
              <a:lnSpc>
                <a:spcPts val="1750"/>
              </a:lnSpc>
              <a:buSzPct val="100000"/>
              <a:buChar char="•"/>
            </a:pPr>
            <a:r>
              <a:rPr lang="en-US" sz="1100" dirty="0">
                <a:latin typeface="Times New Roman" panose="02020603050405020304" pitchFamily="18" charset="0"/>
                <a:ea typeface="Open Sans" pitchFamily="34" charset="-122"/>
                <a:cs typeface="Times New Roman" panose="02020603050405020304" pitchFamily="18" charset="0"/>
              </a:rPr>
              <a:t>Dữ liệu thô chứa nhiều nhiễu và phân phối lệch (Skewed), khiến các mô hình không thể vượt qua ngưỡng 55% độ chính xác.</a:t>
            </a:r>
            <a:endParaRPr lang="en-US" sz="1100" dirty="0">
              <a:latin typeface="Times New Roman" panose="02020603050405020304" pitchFamily="18" charset="0"/>
              <a:cs typeface="Times New Roman" panose="02020603050405020304" pitchFamily="18" charset="0"/>
            </a:endParaRPr>
          </a:p>
        </p:txBody>
      </p:sp>
      <p:sp>
        <p:nvSpPr>
          <p:cNvPr id="50" name="Text 48"/>
          <p:cNvSpPr/>
          <p:nvPr/>
        </p:nvSpPr>
        <p:spPr>
          <a:xfrm>
            <a:off x="490895" y="7624286"/>
            <a:ext cx="13648611" cy="224314"/>
          </a:xfrm>
          <a:prstGeom prst="rect">
            <a:avLst/>
          </a:prstGeom>
          <a:noFill/>
          <a:ln/>
        </p:spPr>
        <p:txBody>
          <a:bodyPr wrap="none" lIns="0" tIns="0" rIns="0" bIns="0" rtlCol="0" anchor="t"/>
          <a:lstStyle/>
          <a:p>
            <a:pPr marL="342900" indent="-342900" algn="l">
              <a:lnSpc>
                <a:spcPts val="1750"/>
              </a:lnSpc>
              <a:buSzPct val="100000"/>
              <a:buChar char="•"/>
            </a:pPr>
            <a:r>
              <a:rPr lang="en-US" sz="1100" dirty="0">
                <a:latin typeface="Times New Roman" panose="02020603050405020304" pitchFamily="18" charset="0"/>
                <a:ea typeface="Open Sans" pitchFamily="34" charset="-122"/>
                <a:cs typeface="Times New Roman" panose="02020603050405020304" pitchFamily="18" charset="0"/>
              </a:rPr>
              <a:t>Hành động: Cần thực hiện Feature Engineering (Exp 2) để: Chuẩn hóa phân phối (Log Transform), Khai thác thông tin Nghệ sĩ (Target Encoding), Tạo biến tương tác để hỗ trợ mô hình.</a:t>
            </a:r>
            <a:endParaRPr lang="en-US" sz="11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sp>
        <p:nvSpPr>
          <p:cNvPr id="2" name="Text 0"/>
          <p:cNvSpPr/>
          <p:nvPr/>
        </p:nvSpPr>
        <p:spPr>
          <a:xfrm>
            <a:off x="442317" y="347543"/>
            <a:ext cx="8257937" cy="394930"/>
          </a:xfrm>
          <a:prstGeom prst="rect">
            <a:avLst/>
          </a:prstGeom>
          <a:noFill/>
          <a:ln/>
        </p:spPr>
        <p:txBody>
          <a:bodyPr wrap="none" lIns="0" tIns="0" rIns="0" bIns="0" rtlCol="0" anchor="t"/>
          <a:lstStyle/>
          <a:p>
            <a:pPr marL="0" indent="0" algn="l">
              <a:lnSpc>
                <a:spcPts val="3100"/>
              </a:lnSpc>
              <a:buNone/>
            </a:pPr>
            <a:r>
              <a:rPr lang="en-US" sz="2450" b="1" dirty="0">
                <a:latin typeface="Times New Roman" panose="02020603050405020304" pitchFamily="18" charset="0"/>
                <a:ea typeface="Unbounded Bold" pitchFamily="34" charset="-122"/>
                <a:cs typeface="Times New Roman" panose="02020603050405020304" pitchFamily="18" charset="0"/>
              </a:rPr>
              <a:t>Kết quả Thí nghiệm 2: Feature Engineering</a:t>
            </a:r>
            <a:endParaRPr lang="en-US" sz="2450" dirty="0">
              <a:latin typeface="Times New Roman" panose="02020603050405020304" pitchFamily="18" charset="0"/>
              <a:cs typeface="Times New Roman" panose="02020603050405020304" pitchFamily="18" charset="0"/>
            </a:endParaRPr>
          </a:p>
        </p:txBody>
      </p:sp>
      <p:sp>
        <p:nvSpPr>
          <p:cNvPr id="3" name="Text 1"/>
          <p:cNvSpPr/>
          <p:nvPr/>
        </p:nvSpPr>
        <p:spPr>
          <a:xfrm>
            <a:off x="442317" y="792956"/>
            <a:ext cx="2779990" cy="315873"/>
          </a:xfrm>
          <a:prstGeom prst="rect">
            <a:avLst/>
          </a:prstGeom>
          <a:noFill/>
          <a:ln/>
        </p:spPr>
        <p:txBody>
          <a:bodyPr wrap="none" lIns="0" tIns="0" rIns="0" bIns="0" rtlCol="0" anchor="t"/>
          <a:lstStyle/>
          <a:p>
            <a:pPr marL="0" indent="0" algn="l">
              <a:lnSpc>
                <a:spcPts val="2450"/>
              </a:lnSpc>
              <a:buNone/>
            </a:pPr>
            <a:r>
              <a:rPr lang="en-US" sz="1950" b="1" dirty="0">
                <a:latin typeface="Times New Roman" panose="02020603050405020304" pitchFamily="18" charset="0"/>
                <a:ea typeface="Unbounded Bold" pitchFamily="34" charset="-122"/>
                <a:cs typeface="Times New Roman" panose="02020603050405020304" pitchFamily="18" charset="0"/>
              </a:rPr>
              <a:t>Features sử dụng</a:t>
            </a:r>
            <a:endParaRPr lang="en-US" sz="1950" dirty="0">
              <a:latin typeface="Times New Roman" panose="02020603050405020304" pitchFamily="18" charset="0"/>
              <a:cs typeface="Times New Roman" panose="02020603050405020304" pitchFamily="18" charset="0"/>
            </a:endParaRPr>
          </a:p>
        </p:txBody>
      </p:sp>
      <p:sp>
        <p:nvSpPr>
          <p:cNvPr id="4" name="Text 2"/>
          <p:cNvSpPr/>
          <p:nvPr/>
        </p:nvSpPr>
        <p:spPr>
          <a:xfrm>
            <a:off x="442317" y="1298377"/>
            <a:ext cx="13745766" cy="202287"/>
          </a:xfrm>
          <a:prstGeom prst="rect">
            <a:avLst/>
          </a:prstGeom>
          <a:noFill/>
          <a:ln/>
        </p:spPr>
        <p:txBody>
          <a:bodyPr wrap="none" lIns="0" tIns="0" rIns="0" bIns="0" rtlCol="0" anchor="t"/>
          <a:lstStyle/>
          <a:p>
            <a:pPr marL="0" indent="0" algn="l">
              <a:lnSpc>
                <a:spcPts val="1550"/>
              </a:lnSpc>
              <a:buNone/>
            </a:pPr>
            <a:r>
              <a:rPr lang="en-US" sz="950" dirty="0">
                <a:latin typeface="Times New Roman" panose="02020603050405020304" pitchFamily="18" charset="0"/>
                <a:ea typeface="Open Sans" pitchFamily="34" charset="-122"/>
                <a:cs typeface="Times New Roman" panose="02020603050405020304" pitchFamily="18" charset="0"/>
              </a:rPr>
              <a:t>Input mở rộng: Ngoài 13 đặc trưng gốc, bổ sung các biến nâng cao:</a:t>
            </a:r>
            <a:endParaRPr lang="en-US" sz="950" dirty="0">
              <a:latin typeface="Times New Roman" panose="02020603050405020304" pitchFamily="18" charset="0"/>
              <a:cs typeface="Times New Roman" panose="02020603050405020304" pitchFamily="18" charset="0"/>
            </a:endParaRPr>
          </a:p>
        </p:txBody>
      </p:sp>
      <p:sp>
        <p:nvSpPr>
          <p:cNvPr id="5" name="Text 3"/>
          <p:cNvSpPr/>
          <p:nvPr/>
        </p:nvSpPr>
        <p:spPr>
          <a:xfrm>
            <a:off x="442317" y="1642824"/>
            <a:ext cx="13745766" cy="202287"/>
          </a:xfrm>
          <a:prstGeom prst="rect">
            <a:avLst/>
          </a:prstGeom>
          <a:noFill/>
          <a:ln/>
        </p:spPr>
        <p:txBody>
          <a:bodyPr wrap="none" lIns="0" tIns="0" rIns="0" bIns="0" rtlCol="0" anchor="t"/>
          <a:lstStyle/>
          <a:p>
            <a:pPr marL="342900" indent="-342900" algn="l">
              <a:lnSpc>
                <a:spcPts val="1550"/>
              </a:lnSpc>
              <a:buSzPct val="100000"/>
              <a:buChar char="•"/>
            </a:pPr>
            <a:r>
              <a:rPr lang="en-US" sz="950" b="1" dirty="0">
                <a:latin typeface="Times New Roman" panose="02020603050405020304" pitchFamily="18" charset="0"/>
                <a:ea typeface="Open Sans" pitchFamily="34" charset="-122"/>
                <a:cs typeface="Times New Roman" panose="02020603050405020304" pitchFamily="18" charset="0"/>
              </a:rPr>
              <a:t>Transformation:</a:t>
            </a:r>
            <a:r>
              <a:rPr lang="en-US" sz="950" dirty="0">
                <a:latin typeface="Times New Roman" panose="02020603050405020304" pitchFamily="18" charset="0"/>
                <a:ea typeface="Open Sans" pitchFamily="34" charset="-122"/>
                <a:cs typeface="Times New Roman" panose="02020603050405020304" pitchFamily="18" charset="0"/>
              </a:rPr>
              <a:t> Log Transform (Popularity), Cyclical Encoding (Key).</a:t>
            </a:r>
            <a:endParaRPr lang="en-US" sz="950" dirty="0">
              <a:latin typeface="Times New Roman" panose="02020603050405020304" pitchFamily="18" charset="0"/>
              <a:cs typeface="Times New Roman" panose="02020603050405020304" pitchFamily="18" charset="0"/>
            </a:endParaRPr>
          </a:p>
        </p:txBody>
      </p:sp>
      <p:sp>
        <p:nvSpPr>
          <p:cNvPr id="6" name="Text 4"/>
          <p:cNvSpPr/>
          <p:nvPr/>
        </p:nvSpPr>
        <p:spPr>
          <a:xfrm>
            <a:off x="442317" y="1889284"/>
            <a:ext cx="13745766" cy="202287"/>
          </a:xfrm>
          <a:prstGeom prst="rect">
            <a:avLst/>
          </a:prstGeom>
          <a:noFill/>
          <a:ln/>
        </p:spPr>
        <p:txBody>
          <a:bodyPr wrap="none" lIns="0" tIns="0" rIns="0" bIns="0" rtlCol="0" anchor="t"/>
          <a:lstStyle/>
          <a:p>
            <a:pPr marL="342900" indent="-342900" algn="l">
              <a:lnSpc>
                <a:spcPts val="1550"/>
              </a:lnSpc>
              <a:buSzPct val="100000"/>
              <a:buChar char="•"/>
            </a:pPr>
            <a:r>
              <a:rPr lang="en-US" sz="950" b="1" dirty="0">
                <a:latin typeface="Times New Roman" panose="02020603050405020304" pitchFamily="18" charset="0"/>
                <a:ea typeface="Open Sans" pitchFamily="34" charset="-122"/>
                <a:cs typeface="Times New Roman" panose="02020603050405020304" pitchFamily="18" charset="0"/>
              </a:rPr>
              <a:t>Interaction:</a:t>
            </a:r>
            <a:r>
              <a:rPr lang="en-US" sz="950" dirty="0">
                <a:latin typeface="Times New Roman" panose="02020603050405020304" pitchFamily="18" charset="0"/>
                <a:ea typeface="Open Sans" pitchFamily="34" charset="-122"/>
                <a:cs typeface="Times New Roman" panose="02020603050405020304" pitchFamily="18" charset="0"/>
              </a:rPr>
              <a:t> Energy * Loudness (Kết hợp tương quan mạnh).</a:t>
            </a:r>
            <a:endParaRPr lang="en-US" sz="950" dirty="0">
              <a:latin typeface="Times New Roman" panose="02020603050405020304" pitchFamily="18" charset="0"/>
              <a:cs typeface="Times New Roman" panose="02020603050405020304" pitchFamily="18" charset="0"/>
            </a:endParaRPr>
          </a:p>
        </p:txBody>
      </p:sp>
      <p:sp>
        <p:nvSpPr>
          <p:cNvPr id="7" name="Text 5"/>
          <p:cNvSpPr/>
          <p:nvPr/>
        </p:nvSpPr>
        <p:spPr>
          <a:xfrm>
            <a:off x="442317" y="2135743"/>
            <a:ext cx="13745766" cy="202287"/>
          </a:xfrm>
          <a:prstGeom prst="rect">
            <a:avLst/>
          </a:prstGeom>
          <a:noFill/>
          <a:ln/>
        </p:spPr>
        <p:txBody>
          <a:bodyPr wrap="none" lIns="0" tIns="0" rIns="0" bIns="0" rtlCol="0" anchor="t"/>
          <a:lstStyle/>
          <a:p>
            <a:pPr marL="342900" indent="-342900" algn="l">
              <a:lnSpc>
                <a:spcPts val="1550"/>
              </a:lnSpc>
              <a:buSzPct val="100000"/>
              <a:buChar char="•"/>
            </a:pPr>
            <a:r>
              <a:rPr lang="en-US" sz="950" b="1" dirty="0">
                <a:latin typeface="Times New Roman" panose="02020603050405020304" pitchFamily="18" charset="0"/>
                <a:ea typeface="Open Sans" pitchFamily="34" charset="-122"/>
                <a:cs typeface="Times New Roman" panose="02020603050405020304" pitchFamily="18" charset="0"/>
              </a:rPr>
              <a:t>Enrichment:</a:t>
            </a:r>
            <a:r>
              <a:rPr lang="en-US" sz="950" dirty="0">
                <a:latin typeface="Times New Roman" panose="02020603050405020304" pitchFamily="18" charset="0"/>
                <a:ea typeface="Open Sans" pitchFamily="34" charset="-122"/>
                <a:cs typeface="Times New Roman" panose="02020603050405020304" pitchFamily="18" charset="0"/>
              </a:rPr>
              <a:t> Thông tin Nghệ sĩ (Artist Stats) và Cấu trúc ngầm (Cluster_ID, PCA).</a:t>
            </a:r>
            <a:endParaRPr lang="en-US" sz="950" dirty="0">
              <a:latin typeface="Times New Roman" panose="02020603050405020304" pitchFamily="18" charset="0"/>
              <a:cs typeface="Times New Roman" panose="02020603050405020304" pitchFamily="18" charset="0"/>
            </a:endParaRPr>
          </a:p>
        </p:txBody>
      </p:sp>
      <p:sp>
        <p:nvSpPr>
          <p:cNvPr id="8" name="Text 6"/>
          <p:cNvSpPr/>
          <p:nvPr/>
        </p:nvSpPr>
        <p:spPr>
          <a:xfrm>
            <a:off x="442317" y="2527578"/>
            <a:ext cx="2934891" cy="315873"/>
          </a:xfrm>
          <a:prstGeom prst="rect">
            <a:avLst/>
          </a:prstGeom>
          <a:noFill/>
          <a:ln/>
        </p:spPr>
        <p:txBody>
          <a:bodyPr wrap="none" lIns="0" tIns="0" rIns="0" bIns="0" rtlCol="0" anchor="t"/>
          <a:lstStyle/>
          <a:p>
            <a:pPr marL="0" indent="0" algn="l">
              <a:lnSpc>
                <a:spcPts val="2450"/>
              </a:lnSpc>
              <a:buNone/>
            </a:pPr>
            <a:r>
              <a:rPr lang="en-US" sz="1950" b="1" dirty="0">
                <a:latin typeface="Times New Roman" panose="02020603050405020304" pitchFamily="18" charset="0"/>
                <a:ea typeface="Unbounded Bold" pitchFamily="34" charset="-122"/>
                <a:cs typeface="Times New Roman" panose="02020603050405020304" pitchFamily="18" charset="0"/>
              </a:rPr>
              <a:t>Kết quả thí nghiệm</a:t>
            </a:r>
            <a:endParaRPr lang="en-US" sz="1950" dirty="0">
              <a:latin typeface="Times New Roman" panose="02020603050405020304" pitchFamily="18" charset="0"/>
              <a:cs typeface="Times New Roman" panose="02020603050405020304" pitchFamily="18" charset="0"/>
            </a:endParaRPr>
          </a:p>
        </p:txBody>
      </p:sp>
      <p:sp>
        <p:nvSpPr>
          <p:cNvPr id="9" name="Shape 7"/>
          <p:cNvSpPr/>
          <p:nvPr/>
        </p:nvSpPr>
        <p:spPr>
          <a:xfrm>
            <a:off x="442317" y="3032998"/>
            <a:ext cx="13745766" cy="1861304"/>
          </a:xfrm>
          <a:prstGeom prst="roundRect">
            <a:avLst>
              <a:gd name="adj" fmla="val 2852"/>
            </a:avLst>
          </a:prstGeom>
          <a:noFill/>
          <a:ln w="7620">
            <a:solidFill>
              <a:srgbClr val="000000">
                <a:alpha val="8000"/>
              </a:srgbClr>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10" name="Shape 8"/>
          <p:cNvSpPr/>
          <p:nvPr/>
        </p:nvSpPr>
        <p:spPr>
          <a:xfrm>
            <a:off x="449937" y="3040618"/>
            <a:ext cx="13730526" cy="369213"/>
          </a:xfrm>
          <a:prstGeom prst="rect">
            <a:avLst/>
          </a:prstGeom>
          <a:solidFill>
            <a:srgbClr val="FFFFFF">
              <a:alpha val="4000"/>
            </a:srgbClr>
          </a:solidFill>
          <a:ln/>
        </p:spPr>
        <p:txBody>
          <a:bodyPr/>
          <a:lstStyle/>
          <a:p>
            <a:endParaRPr lang="en-US">
              <a:latin typeface="Times New Roman" panose="02020603050405020304" pitchFamily="18" charset="0"/>
              <a:cs typeface="Times New Roman" panose="02020603050405020304" pitchFamily="18" charset="0"/>
            </a:endParaRPr>
          </a:p>
        </p:txBody>
      </p:sp>
      <p:sp>
        <p:nvSpPr>
          <p:cNvPr id="11" name="Text 9"/>
          <p:cNvSpPr/>
          <p:nvPr/>
        </p:nvSpPr>
        <p:spPr>
          <a:xfrm>
            <a:off x="576739" y="3124081"/>
            <a:ext cx="1803083" cy="202287"/>
          </a:xfrm>
          <a:prstGeom prst="rect">
            <a:avLst/>
          </a:prstGeom>
          <a:noFill/>
          <a:ln/>
        </p:spPr>
        <p:txBody>
          <a:bodyPr wrap="none" lIns="0" tIns="0" rIns="0" bIns="0" rtlCol="0" anchor="t"/>
          <a:lstStyle/>
          <a:p>
            <a:pPr marL="0" indent="0" algn="l">
              <a:lnSpc>
                <a:spcPts val="1550"/>
              </a:lnSpc>
              <a:buNone/>
            </a:pPr>
            <a:r>
              <a:rPr lang="en-US" sz="950" dirty="0">
                <a:latin typeface="Times New Roman" panose="02020603050405020304" pitchFamily="18" charset="0"/>
                <a:ea typeface="Open Sans" pitchFamily="34" charset="-122"/>
                <a:cs typeface="Times New Roman" panose="02020603050405020304" pitchFamily="18" charset="0"/>
              </a:rPr>
              <a:t>LightGBM</a:t>
            </a:r>
            <a:endParaRPr lang="en-US" sz="950" dirty="0">
              <a:latin typeface="Times New Roman" panose="02020603050405020304" pitchFamily="18" charset="0"/>
              <a:cs typeface="Times New Roman" panose="02020603050405020304" pitchFamily="18" charset="0"/>
            </a:endParaRPr>
          </a:p>
        </p:txBody>
      </p:sp>
      <p:sp>
        <p:nvSpPr>
          <p:cNvPr id="12" name="Text 10"/>
          <p:cNvSpPr/>
          <p:nvPr/>
        </p:nvSpPr>
        <p:spPr>
          <a:xfrm>
            <a:off x="2640092" y="3124081"/>
            <a:ext cx="2073831" cy="202287"/>
          </a:xfrm>
          <a:prstGeom prst="rect">
            <a:avLst/>
          </a:prstGeom>
          <a:noFill/>
          <a:ln/>
        </p:spPr>
        <p:txBody>
          <a:bodyPr wrap="none" lIns="0" tIns="0" rIns="0" bIns="0" rtlCol="0" anchor="t"/>
          <a:lstStyle/>
          <a:p>
            <a:pPr marL="0" indent="0" algn="l">
              <a:lnSpc>
                <a:spcPts val="1550"/>
              </a:lnSpc>
              <a:buNone/>
            </a:pPr>
            <a:r>
              <a:rPr lang="en-US" sz="950" dirty="0">
                <a:latin typeface="Times New Roman" panose="02020603050405020304" pitchFamily="18" charset="0"/>
                <a:ea typeface="Open Sans" pitchFamily="34" charset="-122"/>
                <a:cs typeface="Times New Roman" panose="02020603050405020304" pitchFamily="18" charset="0"/>
              </a:rPr>
              <a:t>0.908</a:t>
            </a:r>
            <a:endParaRPr lang="en-US" sz="950" dirty="0">
              <a:latin typeface="Times New Roman" panose="02020603050405020304" pitchFamily="18" charset="0"/>
              <a:cs typeface="Times New Roman" panose="02020603050405020304" pitchFamily="18" charset="0"/>
            </a:endParaRPr>
          </a:p>
        </p:txBody>
      </p:sp>
      <p:sp>
        <p:nvSpPr>
          <p:cNvPr id="13" name="Text 11"/>
          <p:cNvSpPr/>
          <p:nvPr/>
        </p:nvSpPr>
        <p:spPr>
          <a:xfrm>
            <a:off x="4974193" y="3124081"/>
            <a:ext cx="2073831" cy="202287"/>
          </a:xfrm>
          <a:prstGeom prst="rect">
            <a:avLst/>
          </a:prstGeom>
          <a:noFill/>
          <a:ln/>
        </p:spPr>
        <p:txBody>
          <a:bodyPr wrap="none" lIns="0" tIns="0" rIns="0" bIns="0" rtlCol="0" anchor="t"/>
          <a:lstStyle/>
          <a:p>
            <a:pPr marL="0" indent="0" algn="l">
              <a:lnSpc>
                <a:spcPts val="1550"/>
              </a:lnSpc>
              <a:buNone/>
            </a:pPr>
            <a:r>
              <a:rPr lang="en-US" sz="950" dirty="0">
                <a:latin typeface="Times New Roman" panose="02020603050405020304" pitchFamily="18" charset="0"/>
                <a:ea typeface="Open Sans" pitchFamily="34" charset="-122"/>
                <a:cs typeface="Times New Roman" panose="02020603050405020304" pitchFamily="18" charset="0"/>
              </a:rPr>
              <a:t>0.9071</a:t>
            </a:r>
            <a:endParaRPr lang="en-US" sz="950" dirty="0">
              <a:latin typeface="Times New Roman" panose="02020603050405020304" pitchFamily="18" charset="0"/>
              <a:cs typeface="Times New Roman" panose="02020603050405020304" pitchFamily="18" charset="0"/>
            </a:endParaRPr>
          </a:p>
        </p:txBody>
      </p:sp>
      <p:sp>
        <p:nvSpPr>
          <p:cNvPr id="14" name="Text 12"/>
          <p:cNvSpPr/>
          <p:nvPr/>
        </p:nvSpPr>
        <p:spPr>
          <a:xfrm>
            <a:off x="7308294" y="3124081"/>
            <a:ext cx="2073831" cy="202287"/>
          </a:xfrm>
          <a:prstGeom prst="rect">
            <a:avLst/>
          </a:prstGeom>
          <a:noFill/>
          <a:ln/>
        </p:spPr>
        <p:txBody>
          <a:bodyPr wrap="none" lIns="0" tIns="0" rIns="0" bIns="0" rtlCol="0" anchor="t"/>
          <a:lstStyle/>
          <a:p>
            <a:pPr marL="0" indent="0" algn="l">
              <a:lnSpc>
                <a:spcPts val="1550"/>
              </a:lnSpc>
              <a:buNone/>
            </a:pPr>
            <a:r>
              <a:rPr lang="en-US" sz="950" dirty="0">
                <a:latin typeface="Times New Roman" panose="02020603050405020304" pitchFamily="18" charset="0"/>
                <a:ea typeface="Open Sans" pitchFamily="34" charset="-122"/>
                <a:cs typeface="Times New Roman" panose="02020603050405020304" pitchFamily="18" charset="0"/>
              </a:rPr>
              <a:t>0.6066</a:t>
            </a:r>
            <a:endParaRPr lang="en-US" sz="950" dirty="0">
              <a:latin typeface="Times New Roman" panose="02020603050405020304" pitchFamily="18" charset="0"/>
              <a:cs typeface="Times New Roman" panose="02020603050405020304" pitchFamily="18" charset="0"/>
            </a:endParaRPr>
          </a:p>
        </p:txBody>
      </p:sp>
      <p:sp>
        <p:nvSpPr>
          <p:cNvPr id="15" name="Text 13"/>
          <p:cNvSpPr/>
          <p:nvPr/>
        </p:nvSpPr>
        <p:spPr>
          <a:xfrm>
            <a:off x="9642396" y="3124081"/>
            <a:ext cx="2073831" cy="202287"/>
          </a:xfrm>
          <a:prstGeom prst="rect">
            <a:avLst/>
          </a:prstGeom>
          <a:noFill/>
          <a:ln/>
        </p:spPr>
        <p:txBody>
          <a:bodyPr wrap="none" lIns="0" tIns="0" rIns="0" bIns="0" rtlCol="0" anchor="t"/>
          <a:lstStyle/>
          <a:p>
            <a:pPr marL="0" indent="0" algn="l">
              <a:lnSpc>
                <a:spcPts val="1550"/>
              </a:lnSpc>
              <a:buNone/>
            </a:pPr>
            <a:r>
              <a:rPr lang="en-US" sz="950" dirty="0">
                <a:latin typeface="Times New Roman" panose="02020603050405020304" pitchFamily="18" charset="0"/>
                <a:ea typeface="Open Sans" pitchFamily="34" charset="-122"/>
                <a:cs typeface="Times New Roman" panose="02020603050405020304" pitchFamily="18" charset="0"/>
              </a:rPr>
              <a:t>0.5983</a:t>
            </a:r>
            <a:endParaRPr lang="en-US" sz="950" dirty="0">
              <a:latin typeface="Times New Roman" panose="02020603050405020304" pitchFamily="18" charset="0"/>
              <a:cs typeface="Times New Roman" panose="02020603050405020304" pitchFamily="18" charset="0"/>
            </a:endParaRPr>
          </a:p>
        </p:txBody>
      </p:sp>
      <p:sp>
        <p:nvSpPr>
          <p:cNvPr id="16" name="Text 14"/>
          <p:cNvSpPr/>
          <p:nvPr/>
        </p:nvSpPr>
        <p:spPr>
          <a:xfrm>
            <a:off x="11976497" y="3124081"/>
            <a:ext cx="2077641" cy="202287"/>
          </a:xfrm>
          <a:prstGeom prst="rect">
            <a:avLst/>
          </a:prstGeom>
          <a:noFill/>
          <a:ln/>
        </p:spPr>
        <p:txBody>
          <a:bodyPr wrap="none" lIns="0" tIns="0" rIns="0" bIns="0" rtlCol="0" anchor="t"/>
          <a:lstStyle/>
          <a:p>
            <a:pPr marL="0" indent="0" algn="l">
              <a:lnSpc>
                <a:spcPts val="1550"/>
              </a:lnSpc>
              <a:buNone/>
            </a:pPr>
            <a:r>
              <a:rPr lang="en-US" sz="950" dirty="0">
                <a:latin typeface="Times New Roman" panose="02020603050405020304" pitchFamily="18" charset="0"/>
                <a:ea typeface="Open Sans" pitchFamily="34" charset="-122"/>
                <a:cs typeface="Times New Roman" panose="02020603050405020304" pitchFamily="18" charset="0"/>
              </a:rPr>
              <a:t>0.59246</a:t>
            </a:r>
            <a:endParaRPr lang="en-US" sz="950" dirty="0">
              <a:latin typeface="Times New Roman" panose="02020603050405020304" pitchFamily="18" charset="0"/>
              <a:cs typeface="Times New Roman" panose="02020603050405020304" pitchFamily="18" charset="0"/>
            </a:endParaRPr>
          </a:p>
        </p:txBody>
      </p:sp>
      <p:sp>
        <p:nvSpPr>
          <p:cNvPr id="17" name="Shape 15"/>
          <p:cNvSpPr/>
          <p:nvPr/>
        </p:nvSpPr>
        <p:spPr>
          <a:xfrm>
            <a:off x="449937" y="3409831"/>
            <a:ext cx="13730526" cy="369213"/>
          </a:xfrm>
          <a:prstGeom prst="rect">
            <a:avLst/>
          </a:prstGeom>
          <a:solidFill>
            <a:srgbClr val="000000">
              <a:alpha val="4000"/>
            </a:srgbClr>
          </a:solidFill>
          <a:ln/>
        </p:spPr>
        <p:txBody>
          <a:bodyPr/>
          <a:lstStyle/>
          <a:p>
            <a:endParaRPr lang="en-US">
              <a:latin typeface="Times New Roman" panose="02020603050405020304" pitchFamily="18" charset="0"/>
              <a:cs typeface="Times New Roman" panose="02020603050405020304" pitchFamily="18" charset="0"/>
            </a:endParaRPr>
          </a:p>
        </p:txBody>
      </p:sp>
      <p:sp>
        <p:nvSpPr>
          <p:cNvPr id="18" name="Text 16"/>
          <p:cNvSpPr/>
          <p:nvPr/>
        </p:nvSpPr>
        <p:spPr>
          <a:xfrm>
            <a:off x="576739" y="3493294"/>
            <a:ext cx="1803083" cy="202287"/>
          </a:xfrm>
          <a:prstGeom prst="rect">
            <a:avLst/>
          </a:prstGeom>
          <a:noFill/>
          <a:ln/>
        </p:spPr>
        <p:txBody>
          <a:bodyPr wrap="none" lIns="0" tIns="0" rIns="0" bIns="0" rtlCol="0" anchor="t"/>
          <a:lstStyle/>
          <a:p>
            <a:pPr marL="0" indent="0" algn="l">
              <a:lnSpc>
                <a:spcPts val="1550"/>
              </a:lnSpc>
              <a:buNone/>
            </a:pPr>
            <a:r>
              <a:rPr lang="en-US" sz="950" dirty="0">
                <a:latin typeface="Times New Roman" panose="02020603050405020304" pitchFamily="18" charset="0"/>
                <a:ea typeface="Open Sans" pitchFamily="34" charset="-122"/>
                <a:cs typeface="Times New Roman" panose="02020603050405020304" pitchFamily="18" charset="0"/>
              </a:rPr>
              <a:t>Logistic Regression</a:t>
            </a:r>
            <a:endParaRPr lang="en-US" sz="950" dirty="0">
              <a:latin typeface="Times New Roman" panose="02020603050405020304" pitchFamily="18" charset="0"/>
              <a:cs typeface="Times New Roman" panose="02020603050405020304" pitchFamily="18" charset="0"/>
            </a:endParaRPr>
          </a:p>
        </p:txBody>
      </p:sp>
      <p:sp>
        <p:nvSpPr>
          <p:cNvPr id="19" name="Text 17"/>
          <p:cNvSpPr/>
          <p:nvPr/>
        </p:nvSpPr>
        <p:spPr>
          <a:xfrm>
            <a:off x="2640092" y="3493294"/>
            <a:ext cx="2073831" cy="202287"/>
          </a:xfrm>
          <a:prstGeom prst="rect">
            <a:avLst/>
          </a:prstGeom>
          <a:noFill/>
          <a:ln/>
        </p:spPr>
        <p:txBody>
          <a:bodyPr wrap="none" lIns="0" tIns="0" rIns="0" bIns="0" rtlCol="0" anchor="t"/>
          <a:lstStyle/>
          <a:p>
            <a:pPr marL="0" indent="0" algn="l">
              <a:lnSpc>
                <a:spcPts val="1550"/>
              </a:lnSpc>
              <a:buNone/>
            </a:pPr>
            <a:r>
              <a:rPr lang="en-US" sz="950" dirty="0">
                <a:latin typeface="Times New Roman" panose="02020603050405020304" pitchFamily="18" charset="0"/>
                <a:ea typeface="Open Sans" pitchFamily="34" charset="-122"/>
                <a:cs typeface="Times New Roman" panose="02020603050405020304" pitchFamily="18" charset="0"/>
              </a:rPr>
              <a:t>0.5551</a:t>
            </a:r>
            <a:endParaRPr lang="en-US" sz="950" dirty="0">
              <a:latin typeface="Times New Roman" panose="02020603050405020304" pitchFamily="18" charset="0"/>
              <a:cs typeface="Times New Roman" panose="02020603050405020304" pitchFamily="18" charset="0"/>
            </a:endParaRPr>
          </a:p>
        </p:txBody>
      </p:sp>
      <p:sp>
        <p:nvSpPr>
          <p:cNvPr id="20" name="Text 18"/>
          <p:cNvSpPr/>
          <p:nvPr/>
        </p:nvSpPr>
        <p:spPr>
          <a:xfrm>
            <a:off x="4974193" y="3493294"/>
            <a:ext cx="2073831" cy="202287"/>
          </a:xfrm>
          <a:prstGeom prst="rect">
            <a:avLst/>
          </a:prstGeom>
          <a:noFill/>
          <a:ln/>
        </p:spPr>
        <p:txBody>
          <a:bodyPr wrap="none" lIns="0" tIns="0" rIns="0" bIns="0" rtlCol="0" anchor="t"/>
          <a:lstStyle/>
          <a:p>
            <a:pPr marL="0" indent="0" algn="l">
              <a:lnSpc>
                <a:spcPts val="1550"/>
              </a:lnSpc>
              <a:buNone/>
            </a:pPr>
            <a:r>
              <a:rPr lang="en-US" sz="950" dirty="0">
                <a:latin typeface="Times New Roman" panose="02020603050405020304" pitchFamily="18" charset="0"/>
                <a:ea typeface="Open Sans" pitchFamily="34" charset="-122"/>
                <a:cs typeface="Times New Roman" panose="02020603050405020304" pitchFamily="18" charset="0"/>
              </a:rPr>
              <a:t>0.5331</a:t>
            </a:r>
            <a:endParaRPr lang="en-US" sz="950" dirty="0">
              <a:latin typeface="Times New Roman" panose="02020603050405020304" pitchFamily="18" charset="0"/>
              <a:cs typeface="Times New Roman" panose="02020603050405020304" pitchFamily="18" charset="0"/>
            </a:endParaRPr>
          </a:p>
        </p:txBody>
      </p:sp>
      <p:sp>
        <p:nvSpPr>
          <p:cNvPr id="21" name="Text 19"/>
          <p:cNvSpPr/>
          <p:nvPr/>
        </p:nvSpPr>
        <p:spPr>
          <a:xfrm>
            <a:off x="7308294" y="3493294"/>
            <a:ext cx="2073831" cy="202287"/>
          </a:xfrm>
          <a:prstGeom prst="rect">
            <a:avLst/>
          </a:prstGeom>
          <a:noFill/>
          <a:ln/>
        </p:spPr>
        <p:txBody>
          <a:bodyPr wrap="none" lIns="0" tIns="0" rIns="0" bIns="0" rtlCol="0" anchor="t"/>
          <a:lstStyle/>
          <a:p>
            <a:pPr marL="0" indent="0" algn="l">
              <a:lnSpc>
                <a:spcPts val="1550"/>
              </a:lnSpc>
              <a:buNone/>
            </a:pPr>
            <a:r>
              <a:rPr lang="en-US" sz="950" dirty="0">
                <a:latin typeface="Times New Roman" panose="02020603050405020304" pitchFamily="18" charset="0"/>
                <a:ea typeface="Open Sans" pitchFamily="34" charset="-122"/>
                <a:cs typeface="Times New Roman" panose="02020603050405020304" pitchFamily="18" charset="0"/>
              </a:rPr>
              <a:t>0.5469</a:t>
            </a:r>
            <a:endParaRPr lang="en-US" sz="950" dirty="0">
              <a:latin typeface="Times New Roman" panose="02020603050405020304" pitchFamily="18" charset="0"/>
              <a:cs typeface="Times New Roman" panose="02020603050405020304" pitchFamily="18" charset="0"/>
            </a:endParaRPr>
          </a:p>
        </p:txBody>
      </p:sp>
      <p:sp>
        <p:nvSpPr>
          <p:cNvPr id="22" name="Text 20"/>
          <p:cNvSpPr/>
          <p:nvPr/>
        </p:nvSpPr>
        <p:spPr>
          <a:xfrm>
            <a:off x="9642396" y="3493294"/>
            <a:ext cx="2073831" cy="202287"/>
          </a:xfrm>
          <a:prstGeom prst="rect">
            <a:avLst/>
          </a:prstGeom>
          <a:noFill/>
          <a:ln/>
        </p:spPr>
        <p:txBody>
          <a:bodyPr wrap="none" lIns="0" tIns="0" rIns="0" bIns="0" rtlCol="0" anchor="t"/>
          <a:lstStyle/>
          <a:p>
            <a:pPr marL="0" indent="0" algn="l">
              <a:lnSpc>
                <a:spcPts val="1550"/>
              </a:lnSpc>
              <a:buNone/>
            </a:pPr>
            <a:r>
              <a:rPr lang="en-US" sz="950" dirty="0">
                <a:latin typeface="Times New Roman" panose="02020603050405020304" pitchFamily="18" charset="0"/>
                <a:ea typeface="Open Sans" pitchFamily="34" charset="-122"/>
                <a:cs typeface="Times New Roman" panose="02020603050405020304" pitchFamily="18" charset="0"/>
              </a:rPr>
              <a:t>0.5247</a:t>
            </a:r>
            <a:endParaRPr lang="en-US" sz="950" dirty="0">
              <a:latin typeface="Times New Roman" panose="02020603050405020304" pitchFamily="18" charset="0"/>
              <a:cs typeface="Times New Roman" panose="02020603050405020304" pitchFamily="18" charset="0"/>
            </a:endParaRPr>
          </a:p>
        </p:txBody>
      </p:sp>
      <p:sp>
        <p:nvSpPr>
          <p:cNvPr id="23" name="Text 21"/>
          <p:cNvSpPr/>
          <p:nvPr/>
        </p:nvSpPr>
        <p:spPr>
          <a:xfrm>
            <a:off x="11976497" y="3493294"/>
            <a:ext cx="2077641" cy="202287"/>
          </a:xfrm>
          <a:prstGeom prst="rect">
            <a:avLst/>
          </a:prstGeom>
          <a:noFill/>
          <a:ln/>
        </p:spPr>
        <p:txBody>
          <a:bodyPr wrap="none" lIns="0" tIns="0" rIns="0" bIns="0" rtlCol="0" anchor="t"/>
          <a:lstStyle/>
          <a:p>
            <a:pPr marL="0" indent="0" algn="l">
              <a:lnSpc>
                <a:spcPts val="1550"/>
              </a:lnSpc>
              <a:buNone/>
            </a:pPr>
            <a:r>
              <a:rPr lang="en-US" sz="950" dirty="0">
                <a:latin typeface="Times New Roman" panose="02020603050405020304" pitchFamily="18" charset="0"/>
                <a:ea typeface="Open Sans" pitchFamily="34" charset="-122"/>
                <a:cs typeface="Times New Roman" panose="02020603050405020304" pitchFamily="18" charset="0"/>
              </a:rPr>
              <a:t>0.5365</a:t>
            </a:r>
            <a:endParaRPr lang="en-US" sz="950" dirty="0">
              <a:latin typeface="Times New Roman" panose="02020603050405020304" pitchFamily="18" charset="0"/>
              <a:cs typeface="Times New Roman" panose="02020603050405020304" pitchFamily="18" charset="0"/>
            </a:endParaRPr>
          </a:p>
        </p:txBody>
      </p:sp>
      <p:sp>
        <p:nvSpPr>
          <p:cNvPr id="24" name="Shape 22"/>
          <p:cNvSpPr/>
          <p:nvPr/>
        </p:nvSpPr>
        <p:spPr>
          <a:xfrm>
            <a:off x="449937" y="3779044"/>
            <a:ext cx="13730526" cy="369213"/>
          </a:xfrm>
          <a:prstGeom prst="rect">
            <a:avLst/>
          </a:prstGeom>
          <a:solidFill>
            <a:srgbClr val="FFFFFF">
              <a:alpha val="4000"/>
            </a:srgbClr>
          </a:solidFill>
          <a:ln/>
        </p:spPr>
        <p:txBody>
          <a:bodyPr/>
          <a:lstStyle/>
          <a:p>
            <a:endParaRPr lang="en-US">
              <a:latin typeface="Times New Roman" panose="02020603050405020304" pitchFamily="18" charset="0"/>
              <a:cs typeface="Times New Roman" panose="02020603050405020304" pitchFamily="18" charset="0"/>
            </a:endParaRPr>
          </a:p>
        </p:txBody>
      </p:sp>
      <p:sp>
        <p:nvSpPr>
          <p:cNvPr id="25" name="Text 23"/>
          <p:cNvSpPr/>
          <p:nvPr/>
        </p:nvSpPr>
        <p:spPr>
          <a:xfrm>
            <a:off x="576739" y="3862507"/>
            <a:ext cx="1803083" cy="202287"/>
          </a:xfrm>
          <a:prstGeom prst="rect">
            <a:avLst/>
          </a:prstGeom>
          <a:noFill/>
          <a:ln/>
        </p:spPr>
        <p:txBody>
          <a:bodyPr wrap="none" lIns="0" tIns="0" rIns="0" bIns="0" rtlCol="0" anchor="t"/>
          <a:lstStyle/>
          <a:p>
            <a:pPr marL="0" indent="0" algn="l">
              <a:lnSpc>
                <a:spcPts val="1550"/>
              </a:lnSpc>
              <a:buNone/>
            </a:pPr>
            <a:r>
              <a:rPr lang="en-US" sz="950" dirty="0">
                <a:latin typeface="Times New Roman" panose="02020603050405020304" pitchFamily="18" charset="0"/>
                <a:ea typeface="Open Sans" pitchFamily="34" charset="-122"/>
                <a:cs typeface="Times New Roman" panose="02020603050405020304" pitchFamily="18" charset="0"/>
              </a:rPr>
              <a:t>Random Forest</a:t>
            </a:r>
            <a:endParaRPr lang="en-US" sz="950" dirty="0">
              <a:latin typeface="Times New Roman" panose="02020603050405020304" pitchFamily="18" charset="0"/>
              <a:cs typeface="Times New Roman" panose="02020603050405020304" pitchFamily="18" charset="0"/>
            </a:endParaRPr>
          </a:p>
        </p:txBody>
      </p:sp>
      <p:sp>
        <p:nvSpPr>
          <p:cNvPr id="26" name="Text 24"/>
          <p:cNvSpPr/>
          <p:nvPr/>
        </p:nvSpPr>
        <p:spPr>
          <a:xfrm>
            <a:off x="2640092" y="3862507"/>
            <a:ext cx="2073831" cy="202287"/>
          </a:xfrm>
          <a:prstGeom prst="rect">
            <a:avLst/>
          </a:prstGeom>
          <a:noFill/>
          <a:ln/>
        </p:spPr>
        <p:txBody>
          <a:bodyPr wrap="none" lIns="0" tIns="0" rIns="0" bIns="0" rtlCol="0" anchor="t"/>
          <a:lstStyle/>
          <a:p>
            <a:pPr marL="0" indent="0" algn="l">
              <a:lnSpc>
                <a:spcPts val="1550"/>
              </a:lnSpc>
              <a:buNone/>
            </a:pPr>
            <a:r>
              <a:rPr lang="en-US" sz="950" dirty="0">
                <a:latin typeface="Times New Roman" panose="02020603050405020304" pitchFamily="18" charset="0"/>
                <a:ea typeface="Open Sans" pitchFamily="34" charset="-122"/>
                <a:cs typeface="Times New Roman" panose="02020603050405020304" pitchFamily="18" charset="0"/>
              </a:rPr>
              <a:t>0.9837</a:t>
            </a:r>
            <a:endParaRPr lang="en-US" sz="950" dirty="0">
              <a:latin typeface="Times New Roman" panose="02020603050405020304" pitchFamily="18" charset="0"/>
              <a:cs typeface="Times New Roman" panose="02020603050405020304" pitchFamily="18" charset="0"/>
            </a:endParaRPr>
          </a:p>
        </p:txBody>
      </p:sp>
      <p:sp>
        <p:nvSpPr>
          <p:cNvPr id="27" name="Text 25"/>
          <p:cNvSpPr/>
          <p:nvPr/>
        </p:nvSpPr>
        <p:spPr>
          <a:xfrm>
            <a:off x="4974193" y="3862507"/>
            <a:ext cx="2073831" cy="202287"/>
          </a:xfrm>
          <a:prstGeom prst="rect">
            <a:avLst/>
          </a:prstGeom>
          <a:noFill/>
          <a:ln/>
        </p:spPr>
        <p:txBody>
          <a:bodyPr wrap="none" lIns="0" tIns="0" rIns="0" bIns="0" rtlCol="0" anchor="t"/>
          <a:lstStyle/>
          <a:p>
            <a:pPr marL="0" indent="0" algn="l">
              <a:lnSpc>
                <a:spcPts val="1550"/>
              </a:lnSpc>
              <a:buNone/>
            </a:pPr>
            <a:r>
              <a:rPr lang="en-US" sz="950" dirty="0">
                <a:latin typeface="Times New Roman" panose="02020603050405020304" pitchFamily="18" charset="0"/>
                <a:ea typeface="Open Sans" pitchFamily="34" charset="-122"/>
                <a:cs typeface="Times New Roman" panose="02020603050405020304" pitchFamily="18" charset="0"/>
              </a:rPr>
              <a:t>0.9837</a:t>
            </a:r>
            <a:endParaRPr lang="en-US" sz="950" dirty="0">
              <a:latin typeface="Times New Roman" panose="02020603050405020304" pitchFamily="18" charset="0"/>
              <a:cs typeface="Times New Roman" panose="02020603050405020304" pitchFamily="18" charset="0"/>
            </a:endParaRPr>
          </a:p>
        </p:txBody>
      </p:sp>
      <p:sp>
        <p:nvSpPr>
          <p:cNvPr id="28" name="Text 26"/>
          <p:cNvSpPr/>
          <p:nvPr/>
        </p:nvSpPr>
        <p:spPr>
          <a:xfrm>
            <a:off x="7308294" y="3862507"/>
            <a:ext cx="2073831" cy="202287"/>
          </a:xfrm>
          <a:prstGeom prst="rect">
            <a:avLst/>
          </a:prstGeom>
          <a:noFill/>
          <a:ln/>
        </p:spPr>
        <p:txBody>
          <a:bodyPr wrap="none" lIns="0" tIns="0" rIns="0" bIns="0" rtlCol="0" anchor="t"/>
          <a:lstStyle/>
          <a:p>
            <a:pPr marL="0" indent="0" algn="l">
              <a:lnSpc>
                <a:spcPts val="1550"/>
              </a:lnSpc>
              <a:buNone/>
            </a:pPr>
            <a:r>
              <a:rPr lang="en-US" sz="950" dirty="0">
                <a:latin typeface="Times New Roman" panose="02020603050405020304" pitchFamily="18" charset="0"/>
                <a:ea typeface="Open Sans" pitchFamily="34" charset="-122"/>
                <a:cs typeface="Times New Roman" panose="02020603050405020304" pitchFamily="18" charset="0"/>
              </a:rPr>
              <a:t>0.57</a:t>
            </a:r>
            <a:endParaRPr lang="en-US" sz="950" dirty="0">
              <a:latin typeface="Times New Roman" panose="02020603050405020304" pitchFamily="18" charset="0"/>
              <a:cs typeface="Times New Roman" panose="02020603050405020304" pitchFamily="18" charset="0"/>
            </a:endParaRPr>
          </a:p>
        </p:txBody>
      </p:sp>
      <p:sp>
        <p:nvSpPr>
          <p:cNvPr id="29" name="Text 27"/>
          <p:cNvSpPr/>
          <p:nvPr/>
        </p:nvSpPr>
        <p:spPr>
          <a:xfrm>
            <a:off x="9642396" y="3862507"/>
            <a:ext cx="2073831" cy="202287"/>
          </a:xfrm>
          <a:prstGeom prst="rect">
            <a:avLst/>
          </a:prstGeom>
          <a:noFill/>
          <a:ln/>
        </p:spPr>
        <p:txBody>
          <a:bodyPr wrap="none" lIns="0" tIns="0" rIns="0" bIns="0" rtlCol="0" anchor="t"/>
          <a:lstStyle/>
          <a:p>
            <a:pPr marL="0" indent="0" algn="l">
              <a:lnSpc>
                <a:spcPts val="1550"/>
              </a:lnSpc>
              <a:buNone/>
            </a:pPr>
            <a:r>
              <a:rPr lang="en-US" sz="950" dirty="0">
                <a:latin typeface="Times New Roman" panose="02020603050405020304" pitchFamily="18" charset="0"/>
                <a:ea typeface="Open Sans" pitchFamily="34" charset="-122"/>
                <a:cs typeface="Times New Roman" panose="02020603050405020304" pitchFamily="18" charset="0"/>
              </a:rPr>
              <a:t>0.5555</a:t>
            </a:r>
            <a:endParaRPr lang="en-US" sz="950" dirty="0">
              <a:latin typeface="Times New Roman" panose="02020603050405020304" pitchFamily="18" charset="0"/>
              <a:cs typeface="Times New Roman" panose="02020603050405020304" pitchFamily="18" charset="0"/>
            </a:endParaRPr>
          </a:p>
        </p:txBody>
      </p:sp>
      <p:sp>
        <p:nvSpPr>
          <p:cNvPr id="30" name="Text 28"/>
          <p:cNvSpPr/>
          <p:nvPr/>
        </p:nvSpPr>
        <p:spPr>
          <a:xfrm>
            <a:off x="11976497" y="3862507"/>
            <a:ext cx="2077641" cy="202287"/>
          </a:xfrm>
          <a:prstGeom prst="rect">
            <a:avLst/>
          </a:prstGeom>
          <a:noFill/>
          <a:ln/>
        </p:spPr>
        <p:txBody>
          <a:bodyPr wrap="none" lIns="0" tIns="0" rIns="0" bIns="0" rtlCol="0" anchor="t"/>
          <a:lstStyle/>
          <a:p>
            <a:pPr marL="0" indent="0" algn="l">
              <a:lnSpc>
                <a:spcPts val="1550"/>
              </a:lnSpc>
              <a:buNone/>
            </a:pPr>
            <a:r>
              <a:rPr lang="en-US" sz="950" dirty="0">
                <a:latin typeface="Times New Roman" panose="02020603050405020304" pitchFamily="18" charset="0"/>
                <a:ea typeface="Open Sans" pitchFamily="34" charset="-122"/>
                <a:cs typeface="Times New Roman" panose="02020603050405020304" pitchFamily="18" charset="0"/>
              </a:rPr>
              <a:t>0.55912</a:t>
            </a:r>
            <a:endParaRPr lang="en-US" sz="950" dirty="0">
              <a:latin typeface="Times New Roman" panose="02020603050405020304" pitchFamily="18" charset="0"/>
              <a:cs typeface="Times New Roman" panose="02020603050405020304" pitchFamily="18" charset="0"/>
            </a:endParaRPr>
          </a:p>
        </p:txBody>
      </p:sp>
      <p:sp>
        <p:nvSpPr>
          <p:cNvPr id="31" name="Shape 29"/>
          <p:cNvSpPr/>
          <p:nvPr/>
        </p:nvSpPr>
        <p:spPr>
          <a:xfrm>
            <a:off x="449937" y="4148257"/>
            <a:ext cx="13730526" cy="369213"/>
          </a:xfrm>
          <a:prstGeom prst="rect">
            <a:avLst/>
          </a:prstGeom>
          <a:solidFill>
            <a:srgbClr val="000000">
              <a:alpha val="4000"/>
            </a:srgbClr>
          </a:solidFill>
          <a:ln/>
        </p:spPr>
        <p:txBody>
          <a:bodyPr/>
          <a:lstStyle/>
          <a:p>
            <a:endParaRPr lang="en-US">
              <a:latin typeface="Times New Roman" panose="02020603050405020304" pitchFamily="18" charset="0"/>
              <a:cs typeface="Times New Roman" panose="02020603050405020304" pitchFamily="18" charset="0"/>
            </a:endParaRPr>
          </a:p>
        </p:txBody>
      </p:sp>
      <p:sp>
        <p:nvSpPr>
          <p:cNvPr id="32" name="Text 30"/>
          <p:cNvSpPr/>
          <p:nvPr/>
        </p:nvSpPr>
        <p:spPr>
          <a:xfrm>
            <a:off x="576739" y="4231719"/>
            <a:ext cx="1803083" cy="202287"/>
          </a:xfrm>
          <a:prstGeom prst="rect">
            <a:avLst/>
          </a:prstGeom>
          <a:noFill/>
          <a:ln/>
        </p:spPr>
        <p:txBody>
          <a:bodyPr wrap="none" lIns="0" tIns="0" rIns="0" bIns="0" rtlCol="0" anchor="t"/>
          <a:lstStyle/>
          <a:p>
            <a:pPr marL="0" indent="0" algn="l">
              <a:lnSpc>
                <a:spcPts val="1550"/>
              </a:lnSpc>
              <a:buNone/>
            </a:pPr>
            <a:r>
              <a:rPr lang="en-US" sz="950" dirty="0">
                <a:latin typeface="Times New Roman" panose="02020603050405020304" pitchFamily="18" charset="0"/>
                <a:ea typeface="Open Sans" pitchFamily="34" charset="-122"/>
                <a:cs typeface="Times New Roman" panose="02020603050405020304" pitchFamily="18" charset="0"/>
              </a:rPr>
              <a:t>XGBoost</a:t>
            </a:r>
            <a:endParaRPr lang="en-US" sz="950" dirty="0">
              <a:latin typeface="Times New Roman" panose="02020603050405020304" pitchFamily="18" charset="0"/>
              <a:cs typeface="Times New Roman" panose="02020603050405020304" pitchFamily="18" charset="0"/>
            </a:endParaRPr>
          </a:p>
        </p:txBody>
      </p:sp>
      <p:sp>
        <p:nvSpPr>
          <p:cNvPr id="33" name="Text 31"/>
          <p:cNvSpPr/>
          <p:nvPr/>
        </p:nvSpPr>
        <p:spPr>
          <a:xfrm>
            <a:off x="2640092" y="4231719"/>
            <a:ext cx="2073831" cy="202287"/>
          </a:xfrm>
          <a:prstGeom prst="rect">
            <a:avLst/>
          </a:prstGeom>
          <a:noFill/>
          <a:ln/>
        </p:spPr>
        <p:txBody>
          <a:bodyPr wrap="none" lIns="0" tIns="0" rIns="0" bIns="0" rtlCol="0" anchor="t"/>
          <a:lstStyle/>
          <a:p>
            <a:pPr marL="0" indent="0" algn="l">
              <a:lnSpc>
                <a:spcPts val="1550"/>
              </a:lnSpc>
              <a:buNone/>
            </a:pPr>
            <a:r>
              <a:rPr lang="en-US" sz="950" dirty="0">
                <a:latin typeface="Times New Roman" panose="02020603050405020304" pitchFamily="18" charset="0"/>
                <a:ea typeface="Open Sans" pitchFamily="34" charset="-122"/>
                <a:cs typeface="Times New Roman" panose="02020603050405020304" pitchFamily="18" charset="0"/>
              </a:rPr>
              <a:t>0.7982</a:t>
            </a:r>
            <a:endParaRPr lang="en-US" sz="950" dirty="0">
              <a:latin typeface="Times New Roman" panose="02020603050405020304" pitchFamily="18" charset="0"/>
              <a:cs typeface="Times New Roman" panose="02020603050405020304" pitchFamily="18" charset="0"/>
            </a:endParaRPr>
          </a:p>
        </p:txBody>
      </p:sp>
      <p:sp>
        <p:nvSpPr>
          <p:cNvPr id="34" name="Text 32"/>
          <p:cNvSpPr/>
          <p:nvPr/>
        </p:nvSpPr>
        <p:spPr>
          <a:xfrm>
            <a:off x="4974193" y="4231719"/>
            <a:ext cx="2073831" cy="202287"/>
          </a:xfrm>
          <a:prstGeom prst="rect">
            <a:avLst/>
          </a:prstGeom>
          <a:noFill/>
          <a:ln/>
        </p:spPr>
        <p:txBody>
          <a:bodyPr wrap="none" lIns="0" tIns="0" rIns="0" bIns="0" rtlCol="0" anchor="t"/>
          <a:lstStyle/>
          <a:p>
            <a:pPr marL="0" indent="0" algn="l">
              <a:lnSpc>
                <a:spcPts val="1550"/>
              </a:lnSpc>
              <a:buNone/>
            </a:pPr>
            <a:r>
              <a:rPr lang="en-US" sz="950" dirty="0">
                <a:latin typeface="Times New Roman" panose="02020603050405020304" pitchFamily="18" charset="0"/>
                <a:ea typeface="Open Sans" pitchFamily="34" charset="-122"/>
                <a:cs typeface="Times New Roman" panose="02020603050405020304" pitchFamily="18" charset="0"/>
              </a:rPr>
              <a:t>0.7927</a:t>
            </a:r>
            <a:endParaRPr lang="en-US" sz="950" dirty="0">
              <a:latin typeface="Times New Roman" panose="02020603050405020304" pitchFamily="18" charset="0"/>
              <a:cs typeface="Times New Roman" panose="02020603050405020304" pitchFamily="18" charset="0"/>
            </a:endParaRPr>
          </a:p>
        </p:txBody>
      </p:sp>
      <p:sp>
        <p:nvSpPr>
          <p:cNvPr id="35" name="Text 33"/>
          <p:cNvSpPr/>
          <p:nvPr/>
        </p:nvSpPr>
        <p:spPr>
          <a:xfrm>
            <a:off x="7308294" y="4231719"/>
            <a:ext cx="2073831" cy="202287"/>
          </a:xfrm>
          <a:prstGeom prst="rect">
            <a:avLst/>
          </a:prstGeom>
          <a:noFill/>
          <a:ln/>
        </p:spPr>
        <p:txBody>
          <a:bodyPr wrap="none" lIns="0" tIns="0" rIns="0" bIns="0" rtlCol="0" anchor="t"/>
          <a:lstStyle/>
          <a:p>
            <a:pPr marL="0" indent="0" algn="l">
              <a:lnSpc>
                <a:spcPts val="1550"/>
              </a:lnSpc>
              <a:buNone/>
            </a:pPr>
            <a:r>
              <a:rPr lang="en-US" sz="950" dirty="0">
                <a:latin typeface="Times New Roman" panose="02020603050405020304" pitchFamily="18" charset="0"/>
                <a:ea typeface="Open Sans" pitchFamily="34" charset="-122"/>
                <a:cs typeface="Times New Roman" panose="02020603050405020304" pitchFamily="18" charset="0"/>
              </a:rPr>
              <a:t>0.6204</a:t>
            </a:r>
            <a:endParaRPr lang="en-US" sz="950" dirty="0">
              <a:latin typeface="Times New Roman" panose="02020603050405020304" pitchFamily="18" charset="0"/>
              <a:cs typeface="Times New Roman" panose="02020603050405020304" pitchFamily="18" charset="0"/>
            </a:endParaRPr>
          </a:p>
        </p:txBody>
      </p:sp>
      <p:sp>
        <p:nvSpPr>
          <p:cNvPr id="36" name="Text 34"/>
          <p:cNvSpPr/>
          <p:nvPr/>
        </p:nvSpPr>
        <p:spPr>
          <a:xfrm>
            <a:off x="9642396" y="4231719"/>
            <a:ext cx="2073831" cy="202287"/>
          </a:xfrm>
          <a:prstGeom prst="rect">
            <a:avLst/>
          </a:prstGeom>
          <a:noFill/>
          <a:ln/>
        </p:spPr>
        <p:txBody>
          <a:bodyPr wrap="none" lIns="0" tIns="0" rIns="0" bIns="0" rtlCol="0" anchor="t"/>
          <a:lstStyle/>
          <a:p>
            <a:pPr marL="0" indent="0" algn="l">
              <a:lnSpc>
                <a:spcPts val="1550"/>
              </a:lnSpc>
              <a:buNone/>
            </a:pPr>
            <a:r>
              <a:rPr lang="en-US" sz="950" dirty="0">
                <a:latin typeface="Times New Roman" panose="02020603050405020304" pitchFamily="18" charset="0"/>
                <a:ea typeface="Open Sans" pitchFamily="34" charset="-122"/>
                <a:cs typeface="Times New Roman" panose="02020603050405020304" pitchFamily="18" charset="0"/>
              </a:rPr>
              <a:t>0.6095</a:t>
            </a:r>
            <a:endParaRPr lang="en-US" sz="950" dirty="0">
              <a:latin typeface="Times New Roman" panose="02020603050405020304" pitchFamily="18" charset="0"/>
              <a:cs typeface="Times New Roman" panose="02020603050405020304" pitchFamily="18" charset="0"/>
            </a:endParaRPr>
          </a:p>
        </p:txBody>
      </p:sp>
      <p:sp>
        <p:nvSpPr>
          <p:cNvPr id="37" name="Text 35"/>
          <p:cNvSpPr/>
          <p:nvPr/>
        </p:nvSpPr>
        <p:spPr>
          <a:xfrm>
            <a:off x="11976497" y="4231719"/>
            <a:ext cx="2077641" cy="202287"/>
          </a:xfrm>
          <a:prstGeom prst="rect">
            <a:avLst/>
          </a:prstGeom>
          <a:noFill/>
          <a:ln/>
        </p:spPr>
        <p:txBody>
          <a:bodyPr wrap="none" lIns="0" tIns="0" rIns="0" bIns="0" rtlCol="0" anchor="t"/>
          <a:lstStyle/>
          <a:p>
            <a:pPr marL="0" indent="0" algn="l">
              <a:lnSpc>
                <a:spcPts val="1550"/>
              </a:lnSpc>
              <a:buNone/>
            </a:pPr>
            <a:r>
              <a:rPr lang="en-US" sz="950" dirty="0">
                <a:latin typeface="Times New Roman" panose="02020603050405020304" pitchFamily="18" charset="0"/>
                <a:ea typeface="Open Sans" pitchFamily="34" charset="-122"/>
                <a:cs typeface="Times New Roman" panose="02020603050405020304" pitchFamily="18" charset="0"/>
              </a:rPr>
              <a:t>0.61071</a:t>
            </a:r>
            <a:endParaRPr lang="en-US" sz="950" dirty="0">
              <a:latin typeface="Times New Roman" panose="02020603050405020304" pitchFamily="18" charset="0"/>
              <a:cs typeface="Times New Roman" panose="02020603050405020304" pitchFamily="18" charset="0"/>
            </a:endParaRPr>
          </a:p>
        </p:txBody>
      </p:sp>
      <p:sp>
        <p:nvSpPr>
          <p:cNvPr id="38" name="Shape 36"/>
          <p:cNvSpPr/>
          <p:nvPr/>
        </p:nvSpPr>
        <p:spPr>
          <a:xfrm>
            <a:off x="449937" y="4517469"/>
            <a:ext cx="13730526" cy="369213"/>
          </a:xfrm>
          <a:prstGeom prst="rect">
            <a:avLst/>
          </a:prstGeom>
          <a:solidFill>
            <a:srgbClr val="FFFFFF">
              <a:alpha val="4000"/>
            </a:srgbClr>
          </a:solidFill>
          <a:ln/>
        </p:spPr>
        <p:txBody>
          <a:bodyPr/>
          <a:lstStyle/>
          <a:p>
            <a:endParaRPr lang="en-US">
              <a:latin typeface="Times New Roman" panose="02020603050405020304" pitchFamily="18" charset="0"/>
              <a:cs typeface="Times New Roman" panose="02020603050405020304" pitchFamily="18" charset="0"/>
            </a:endParaRPr>
          </a:p>
        </p:txBody>
      </p:sp>
      <p:sp>
        <p:nvSpPr>
          <p:cNvPr id="39" name="Text 37"/>
          <p:cNvSpPr/>
          <p:nvPr/>
        </p:nvSpPr>
        <p:spPr>
          <a:xfrm>
            <a:off x="576739" y="4600932"/>
            <a:ext cx="1803083" cy="202287"/>
          </a:xfrm>
          <a:prstGeom prst="rect">
            <a:avLst/>
          </a:prstGeom>
          <a:noFill/>
          <a:ln/>
        </p:spPr>
        <p:txBody>
          <a:bodyPr wrap="none" lIns="0" tIns="0" rIns="0" bIns="0" rtlCol="0" anchor="t"/>
          <a:lstStyle/>
          <a:p>
            <a:pPr marL="0" indent="0" algn="l">
              <a:lnSpc>
                <a:spcPts val="1550"/>
              </a:lnSpc>
              <a:buNone/>
            </a:pPr>
            <a:r>
              <a:rPr lang="en-US" sz="950" dirty="0">
                <a:latin typeface="Times New Roman" panose="02020603050405020304" pitchFamily="18" charset="0"/>
                <a:ea typeface="Open Sans" pitchFamily="34" charset="-122"/>
                <a:cs typeface="Times New Roman" panose="02020603050405020304" pitchFamily="18" charset="0"/>
              </a:rPr>
              <a:t>SVM</a:t>
            </a:r>
            <a:endParaRPr lang="en-US" sz="950" dirty="0">
              <a:latin typeface="Times New Roman" panose="02020603050405020304" pitchFamily="18" charset="0"/>
              <a:cs typeface="Times New Roman" panose="02020603050405020304" pitchFamily="18" charset="0"/>
            </a:endParaRPr>
          </a:p>
        </p:txBody>
      </p:sp>
      <p:sp>
        <p:nvSpPr>
          <p:cNvPr id="40" name="Text 38"/>
          <p:cNvSpPr/>
          <p:nvPr/>
        </p:nvSpPr>
        <p:spPr>
          <a:xfrm>
            <a:off x="2640092" y="4600932"/>
            <a:ext cx="2073831" cy="202287"/>
          </a:xfrm>
          <a:prstGeom prst="rect">
            <a:avLst/>
          </a:prstGeom>
          <a:noFill/>
          <a:ln/>
        </p:spPr>
        <p:txBody>
          <a:bodyPr wrap="none" lIns="0" tIns="0" rIns="0" bIns="0" rtlCol="0" anchor="t"/>
          <a:lstStyle/>
          <a:p>
            <a:pPr marL="0" indent="0" algn="l">
              <a:lnSpc>
                <a:spcPts val="1550"/>
              </a:lnSpc>
              <a:buNone/>
            </a:pPr>
            <a:r>
              <a:rPr lang="en-US" sz="950" dirty="0">
                <a:latin typeface="Times New Roman" panose="02020603050405020304" pitchFamily="18" charset="0"/>
                <a:ea typeface="Open Sans" pitchFamily="34" charset="-122"/>
                <a:cs typeface="Times New Roman" panose="02020603050405020304" pitchFamily="18" charset="0"/>
              </a:rPr>
              <a:t>0.6305</a:t>
            </a:r>
            <a:endParaRPr lang="en-US" sz="950" dirty="0">
              <a:latin typeface="Times New Roman" panose="02020603050405020304" pitchFamily="18" charset="0"/>
              <a:cs typeface="Times New Roman" panose="02020603050405020304" pitchFamily="18" charset="0"/>
            </a:endParaRPr>
          </a:p>
        </p:txBody>
      </p:sp>
      <p:sp>
        <p:nvSpPr>
          <p:cNvPr id="41" name="Text 39"/>
          <p:cNvSpPr/>
          <p:nvPr/>
        </p:nvSpPr>
        <p:spPr>
          <a:xfrm>
            <a:off x="4974193" y="4600932"/>
            <a:ext cx="2073831" cy="202287"/>
          </a:xfrm>
          <a:prstGeom prst="rect">
            <a:avLst/>
          </a:prstGeom>
          <a:noFill/>
          <a:ln/>
        </p:spPr>
        <p:txBody>
          <a:bodyPr wrap="none" lIns="0" tIns="0" rIns="0" bIns="0" rtlCol="0" anchor="t"/>
          <a:lstStyle/>
          <a:p>
            <a:pPr marL="0" indent="0" algn="l">
              <a:lnSpc>
                <a:spcPts val="1550"/>
              </a:lnSpc>
              <a:buNone/>
            </a:pPr>
            <a:r>
              <a:rPr lang="en-US" sz="950" dirty="0">
                <a:latin typeface="Times New Roman" panose="02020603050405020304" pitchFamily="18" charset="0"/>
                <a:ea typeface="Open Sans" pitchFamily="34" charset="-122"/>
                <a:cs typeface="Times New Roman" panose="02020603050405020304" pitchFamily="18" charset="0"/>
              </a:rPr>
              <a:t>0.606</a:t>
            </a:r>
            <a:endParaRPr lang="en-US" sz="950" dirty="0">
              <a:latin typeface="Times New Roman" panose="02020603050405020304" pitchFamily="18" charset="0"/>
              <a:cs typeface="Times New Roman" panose="02020603050405020304" pitchFamily="18" charset="0"/>
            </a:endParaRPr>
          </a:p>
        </p:txBody>
      </p:sp>
      <p:sp>
        <p:nvSpPr>
          <p:cNvPr id="42" name="Text 40"/>
          <p:cNvSpPr/>
          <p:nvPr/>
        </p:nvSpPr>
        <p:spPr>
          <a:xfrm>
            <a:off x="7308294" y="4600932"/>
            <a:ext cx="2073831" cy="202287"/>
          </a:xfrm>
          <a:prstGeom prst="rect">
            <a:avLst/>
          </a:prstGeom>
          <a:noFill/>
          <a:ln/>
        </p:spPr>
        <p:txBody>
          <a:bodyPr wrap="none" lIns="0" tIns="0" rIns="0" bIns="0" rtlCol="0" anchor="t"/>
          <a:lstStyle/>
          <a:p>
            <a:pPr marL="0" indent="0" algn="l">
              <a:lnSpc>
                <a:spcPts val="1550"/>
              </a:lnSpc>
              <a:buNone/>
            </a:pPr>
            <a:r>
              <a:rPr lang="en-US" sz="950" dirty="0">
                <a:latin typeface="Times New Roman" panose="02020603050405020304" pitchFamily="18" charset="0"/>
                <a:ea typeface="Open Sans" pitchFamily="34" charset="-122"/>
                <a:cs typeface="Times New Roman" panose="02020603050405020304" pitchFamily="18" charset="0"/>
              </a:rPr>
              <a:t>0.5739</a:t>
            </a:r>
            <a:endParaRPr lang="en-US" sz="950" dirty="0">
              <a:latin typeface="Times New Roman" panose="02020603050405020304" pitchFamily="18" charset="0"/>
              <a:cs typeface="Times New Roman" panose="02020603050405020304" pitchFamily="18" charset="0"/>
            </a:endParaRPr>
          </a:p>
        </p:txBody>
      </p:sp>
      <p:sp>
        <p:nvSpPr>
          <p:cNvPr id="43" name="Text 41"/>
          <p:cNvSpPr/>
          <p:nvPr/>
        </p:nvSpPr>
        <p:spPr>
          <a:xfrm>
            <a:off x="9642396" y="4600932"/>
            <a:ext cx="2073831" cy="202287"/>
          </a:xfrm>
          <a:prstGeom prst="rect">
            <a:avLst/>
          </a:prstGeom>
          <a:noFill/>
          <a:ln/>
        </p:spPr>
        <p:txBody>
          <a:bodyPr wrap="none" lIns="0" tIns="0" rIns="0" bIns="0" rtlCol="0" anchor="t"/>
          <a:lstStyle/>
          <a:p>
            <a:pPr marL="0" indent="0" algn="l">
              <a:lnSpc>
                <a:spcPts val="1550"/>
              </a:lnSpc>
              <a:buNone/>
            </a:pPr>
            <a:r>
              <a:rPr lang="en-US" sz="950" dirty="0">
                <a:latin typeface="Times New Roman" panose="02020603050405020304" pitchFamily="18" charset="0"/>
                <a:ea typeface="Open Sans" pitchFamily="34" charset="-122"/>
                <a:cs typeface="Times New Roman" panose="02020603050405020304" pitchFamily="18" charset="0"/>
              </a:rPr>
              <a:t>0.5488</a:t>
            </a:r>
            <a:endParaRPr lang="en-US" sz="950" dirty="0">
              <a:latin typeface="Times New Roman" panose="02020603050405020304" pitchFamily="18" charset="0"/>
              <a:cs typeface="Times New Roman" panose="02020603050405020304" pitchFamily="18" charset="0"/>
            </a:endParaRPr>
          </a:p>
        </p:txBody>
      </p:sp>
      <p:sp>
        <p:nvSpPr>
          <p:cNvPr id="44" name="Text 42"/>
          <p:cNvSpPr/>
          <p:nvPr/>
        </p:nvSpPr>
        <p:spPr>
          <a:xfrm>
            <a:off x="11976497" y="4600932"/>
            <a:ext cx="2077641" cy="202287"/>
          </a:xfrm>
          <a:prstGeom prst="rect">
            <a:avLst/>
          </a:prstGeom>
          <a:noFill/>
          <a:ln/>
        </p:spPr>
        <p:txBody>
          <a:bodyPr wrap="none" lIns="0" tIns="0" rIns="0" bIns="0" rtlCol="0" anchor="t"/>
          <a:lstStyle/>
          <a:p>
            <a:pPr marL="0" indent="0" algn="l">
              <a:lnSpc>
                <a:spcPts val="1550"/>
              </a:lnSpc>
              <a:buNone/>
            </a:pPr>
            <a:r>
              <a:rPr lang="en-US" sz="950" dirty="0">
                <a:latin typeface="Times New Roman" panose="02020603050405020304" pitchFamily="18" charset="0"/>
                <a:ea typeface="Open Sans" pitchFamily="34" charset="-122"/>
                <a:cs typeface="Times New Roman" panose="02020603050405020304" pitchFamily="18" charset="0"/>
              </a:rPr>
              <a:t>0.57857</a:t>
            </a:r>
            <a:endParaRPr lang="en-US" sz="950" dirty="0">
              <a:latin typeface="Times New Roman" panose="02020603050405020304" pitchFamily="18" charset="0"/>
              <a:cs typeface="Times New Roman" panose="02020603050405020304" pitchFamily="18" charset="0"/>
            </a:endParaRPr>
          </a:p>
        </p:txBody>
      </p:sp>
      <p:sp>
        <p:nvSpPr>
          <p:cNvPr id="45" name="Text 43"/>
          <p:cNvSpPr/>
          <p:nvPr/>
        </p:nvSpPr>
        <p:spPr>
          <a:xfrm>
            <a:off x="442317" y="5083850"/>
            <a:ext cx="5300901" cy="315873"/>
          </a:xfrm>
          <a:prstGeom prst="rect">
            <a:avLst/>
          </a:prstGeom>
          <a:noFill/>
          <a:ln/>
        </p:spPr>
        <p:txBody>
          <a:bodyPr wrap="none" lIns="0" tIns="0" rIns="0" bIns="0" rtlCol="0" anchor="t"/>
          <a:lstStyle/>
          <a:p>
            <a:pPr marL="0" indent="0" algn="l">
              <a:lnSpc>
                <a:spcPts val="2450"/>
              </a:lnSpc>
              <a:buNone/>
            </a:pPr>
            <a:r>
              <a:rPr lang="en-US" sz="1950" b="1" dirty="0">
                <a:latin typeface="Times New Roman" panose="02020603050405020304" pitchFamily="18" charset="0"/>
                <a:ea typeface="Unbounded Bold" pitchFamily="34" charset="-122"/>
                <a:cs typeface="Times New Roman" panose="02020603050405020304" pitchFamily="18" charset="0"/>
              </a:rPr>
              <a:t>Phân tích kết quả (Top 3 Cải thiện)</a:t>
            </a:r>
            <a:endParaRPr lang="en-US" sz="1950" dirty="0">
              <a:latin typeface="Times New Roman" panose="02020603050405020304" pitchFamily="18" charset="0"/>
              <a:cs typeface="Times New Roman" panose="02020603050405020304" pitchFamily="18" charset="0"/>
            </a:endParaRPr>
          </a:p>
        </p:txBody>
      </p:sp>
      <p:sp>
        <p:nvSpPr>
          <p:cNvPr id="46" name="Shape 44"/>
          <p:cNvSpPr/>
          <p:nvPr/>
        </p:nvSpPr>
        <p:spPr>
          <a:xfrm>
            <a:off x="442317" y="5589270"/>
            <a:ext cx="4497705" cy="1170861"/>
          </a:xfrm>
          <a:prstGeom prst="roundRect">
            <a:avLst>
              <a:gd name="adj" fmla="val 4534"/>
            </a:avLst>
          </a:prstGeom>
          <a:solidFill>
            <a:srgbClr val="FFFFFF"/>
          </a:solidFill>
          <a:ln w="15240">
            <a:solidFill>
              <a:srgbClr val="BCDBD4"/>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47" name="Text 45"/>
          <p:cNvSpPr/>
          <p:nvPr/>
        </p:nvSpPr>
        <p:spPr>
          <a:xfrm>
            <a:off x="583883" y="5730835"/>
            <a:ext cx="3204448" cy="205026"/>
          </a:xfrm>
          <a:prstGeom prst="rect">
            <a:avLst/>
          </a:prstGeom>
          <a:noFill/>
          <a:ln/>
        </p:spPr>
        <p:txBody>
          <a:bodyPr wrap="none" lIns="0" tIns="0" rIns="0" bIns="0" rtlCol="0" anchor="t"/>
          <a:lstStyle/>
          <a:p>
            <a:pPr marL="0" indent="0" algn="l">
              <a:lnSpc>
                <a:spcPts val="1550"/>
              </a:lnSpc>
              <a:buNone/>
            </a:pPr>
            <a:r>
              <a:rPr lang="en-US" sz="1200" b="1" dirty="0">
                <a:latin typeface="Times New Roman" panose="02020603050405020304" pitchFamily="18" charset="0"/>
                <a:ea typeface="Unbounded Bold" pitchFamily="34" charset="-122"/>
                <a:cs typeface="Times New Roman" panose="02020603050405020304" pitchFamily="18" charset="0"/>
              </a:rPr>
              <a:t>🥇 XGBoost (61.07% - Quán quân)</a:t>
            </a:r>
            <a:endParaRPr lang="en-US" sz="1200" dirty="0">
              <a:latin typeface="Times New Roman" panose="02020603050405020304" pitchFamily="18" charset="0"/>
              <a:cs typeface="Times New Roman" panose="02020603050405020304" pitchFamily="18" charset="0"/>
            </a:endParaRPr>
          </a:p>
        </p:txBody>
      </p:sp>
      <p:sp>
        <p:nvSpPr>
          <p:cNvPr id="48" name="Text 46"/>
          <p:cNvSpPr/>
          <p:nvPr/>
        </p:nvSpPr>
        <p:spPr>
          <a:xfrm>
            <a:off x="583883" y="6011704"/>
            <a:ext cx="4214574" cy="606862"/>
          </a:xfrm>
          <a:prstGeom prst="rect">
            <a:avLst/>
          </a:prstGeom>
          <a:noFill/>
          <a:ln/>
        </p:spPr>
        <p:txBody>
          <a:bodyPr wrap="square" lIns="0" tIns="0" rIns="0" bIns="0" rtlCol="0" anchor="t"/>
          <a:lstStyle/>
          <a:p>
            <a:pPr marL="0" indent="0" algn="l">
              <a:lnSpc>
                <a:spcPts val="1550"/>
              </a:lnSpc>
              <a:buNone/>
            </a:pPr>
            <a:r>
              <a:rPr lang="en-US" sz="950" dirty="0">
                <a:latin typeface="Times New Roman" panose="02020603050405020304" pitchFamily="18" charset="0"/>
                <a:ea typeface="Open Sans" pitchFamily="34" charset="-122"/>
                <a:cs typeface="Times New Roman" panose="02020603050405020304" pitchFamily="18" charset="0"/>
              </a:rPr>
              <a:t>Tăng trưởng mạnh nhất (+6.86% so với Baseline). Lý do: Tận dụng xuất sắc các biến tương tác phi tuyến và thông tin thống kê từ Artist, giúp giảm thiểu sai số tổng quát.</a:t>
            </a:r>
            <a:endParaRPr lang="en-US" sz="950" dirty="0">
              <a:latin typeface="Times New Roman" panose="02020603050405020304" pitchFamily="18" charset="0"/>
              <a:cs typeface="Times New Roman" panose="02020603050405020304" pitchFamily="18" charset="0"/>
            </a:endParaRPr>
          </a:p>
        </p:txBody>
      </p:sp>
      <p:sp>
        <p:nvSpPr>
          <p:cNvPr id="49" name="Shape 47"/>
          <p:cNvSpPr/>
          <p:nvPr/>
        </p:nvSpPr>
        <p:spPr>
          <a:xfrm>
            <a:off x="5066348" y="5589270"/>
            <a:ext cx="4497705" cy="1170861"/>
          </a:xfrm>
          <a:prstGeom prst="roundRect">
            <a:avLst>
              <a:gd name="adj" fmla="val 4534"/>
            </a:avLst>
          </a:prstGeom>
          <a:solidFill>
            <a:srgbClr val="FFFFFF"/>
          </a:solidFill>
          <a:ln w="15240">
            <a:solidFill>
              <a:srgbClr val="BCDBD4"/>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50" name="Text 48"/>
          <p:cNvSpPr/>
          <p:nvPr/>
        </p:nvSpPr>
        <p:spPr>
          <a:xfrm>
            <a:off x="5207913" y="5730835"/>
            <a:ext cx="2983111" cy="205026"/>
          </a:xfrm>
          <a:prstGeom prst="rect">
            <a:avLst/>
          </a:prstGeom>
          <a:noFill/>
          <a:ln/>
        </p:spPr>
        <p:txBody>
          <a:bodyPr wrap="none" lIns="0" tIns="0" rIns="0" bIns="0" rtlCol="0" anchor="t"/>
          <a:lstStyle/>
          <a:p>
            <a:pPr marL="0" indent="0" algn="l">
              <a:lnSpc>
                <a:spcPts val="1550"/>
              </a:lnSpc>
              <a:buNone/>
            </a:pPr>
            <a:r>
              <a:rPr lang="en-US" sz="1200" b="1" dirty="0">
                <a:latin typeface="Times New Roman" panose="02020603050405020304" pitchFamily="18" charset="0"/>
                <a:ea typeface="Unbounded Bold" pitchFamily="34" charset="-122"/>
                <a:cs typeface="Times New Roman" panose="02020603050405020304" pitchFamily="18" charset="0"/>
              </a:rPr>
              <a:t>🥈 LightGBM (59.25% - Á quân)</a:t>
            </a:r>
            <a:endParaRPr lang="en-US" sz="1200" dirty="0">
              <a:latin typeface="Times New Roman" panose="02020603050405020304" pitchFamily="18" charset="0"/>
              <a:cs typeface="Times New Roman" panose="02020603050405020304" pitchFamily="18" charset="0"/>
            </a:endParaRPr>
          </a:p>
        </p:txBody>
      </p:sp>
      <p:sp>
        <p:nvSpPr>
          <p:cNvPr id="51" name="Text 49"/>
          <p:cNvSpPr/>
          <p:nvPr/>
        </p:nvSpPr>
        <p:spPr>
          <a:xfrm>
            <a:off x="5207913" y="6011704"/>
            <a:ext cx="4214574" cy="404574"/>
          </a:xfrm>
          <a:prstGeom prst="rect">
            <a:avLst/>
          </a:prstGeom>
          <a:noFill/>
          <a:ln/>
        </p:spPr>
        <p:txBody>
          <a:bodyPr wrap="square" lIns="0" tIns="0" rIns="0" bIns="0" rtlCol="0" anchor="t"/>
          <a:lstStyle/>
          <a:p>
            <a:pPr marL="0" indent="0" algn="l">
              <a:lnSpc>
                <a:spcPts val="1550"/>
              </a:lnSpc>
              <a:buNone/>
            </a:pPr>
            <a:r>
              <a:rPr lang="en-US" sz="950" dirty="0">
                <a:latin typeface="Times New Roman" panose="02020603050405020304" pitchFamily="18" charset="0"/>
                <a:ea typeface="Open Sans" pitchFamily="34" charset="-122"/>
                <a:cs typeface="Times New Roman" panose="02020603050405020304" pitchFamily="18" charset="0"/>
              </a:rPr>
              <a:t>Tăng trưởng +6.51%. Lý do: Cơ chế học theo lá (Leaf-wise) giúp khai thác triệt để các đặc trưng phân cụm (Clustering) mới thêm vào.</a:t>
            </a:r>
            <a:endParaRPr lang="en-US" sz="950" dirty="0">
              <a:latin typeface="Times New Roman" panose="02020603050405020304" pitchFamily="18" charset="0"/>
              <a:cs typeface="Times New Roman" panose="02020603050405020304" pitchFamily="18" charset="0"/>
            </a:endParaRPr>
          </a:p>
        </p:txBody>
      </p:sp>
      <p:sp>
        <p:nvSpPr>
          <p:cNvPr id="52" name="Shape 50"/>
          <p:cNvSpPr/>
          <p:nvPr/>
        </p:nvSpPr>
        <p:spPr>
          <a:xfrm>
            <a:off x="9690378" y="5589270"/>
            <a:ext cx="4497705" cy="1170861"/>
          </a:xfrm>
          <a:prstGeom prst="roundRect">
            <a:avLst>
              <a:gd name="adj" fmla="val 4534"/>
            </a:avLst>
          </a:prstGeom>
          <a:solidFill>
            <a:srgbClr val="FFFFFF"/>
          </a:solidFill>
          <a:ln w="15240">
            <a:solidFill>
              <a:srgbClr val="BCDBD4"/>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53" name="Text 51"/>
          <p:cNvSpPr/>
          <p:nvPr/>
        </p:nvSpPr>
        <p:spPr>
          <a:xfrm>
            <a:off x="9831943" y="5730835"/>
            <a:ext cx="2542580" cy="205026"/>
          </a:xfrm>
          <a:prstGeom prst="rect">
            <a:avLst/>
          </a:prstGeom>
          <a:noFill/>
          <a:ln/>
        </p:spPr>
        <p:txBody>
          <a:bodyPr wrap="none" lIns="0" tIns="0" rIns="0" bIns="0" rtlCol="0" anchor="t"/>
          <a:lstStyle/>
          <a:p>
            <a:pPr marL="0" indent="0" algn="l">
              <a:lnSpc>
                <a:spcPts val="1550"/>
              </a:lnSpc>
              <a:buNone/>
            </a:pPr>
            <a:r>
              <a:rPr lang="en-US" sz="1200" b="1" dirty="0">
                <a:latin typeface="Times New Roman" panose="02020603050405020304" pitchFamily="18" charset="0"/>
                <a:ea typeface="Unbounded Bold" pitchFamily="34" charset="-122"/>
                <a:cs typeface="Times New Roman" panose="02020603050405020304" pitchFamily="18" charset="0"/>
              </a:rPr>
              <a:t>🥉 SVM (57.86% - Đột phá)</a:t>
            </a:r>
            <a:endParaRPr lang="en-US" sz="1200" dirty="0">
              <a:latin typeface="Times New Roman" panose="02020603050405020304" pitchFamily="18" charset="0"/>
              <a:cs typeface="Times New Roman" panose="02020603050405020304" pitchFamily="18" charset="0"/>
            </a:endParaRPr>
          </a:p>
        </p:txBody>
      </p:sp>
      <p:sp>
        <p:nvSpPr>
          <p:cNvPr id="54" name="Text 52"/>
          <p:cNvSpPr/>
          <p:nvPr/>
        </p:nvSpPr>
        <p:spPr>
          <a:xfrm>
            <a:off x="9831943" y="6011704"/>
            <a:ext cx="4214574" cy="606862"/>
          </a:xfrm>
          <a:prstGeom prst="rect">
            <a:avLst/>
          </a:prstGeom>
          <a:noFill/>
          <a:ln/>
        </p:spPr>
        <p:txBody>
          <a:bodyPr wrap="square" lIns="0" tIns="0" rIns="0" bIns="0" rtlCol="0" anchor="t"/>
          <a:lstStyle/>
          <a:p>
            <a:pPr marL="0" indent="0" algn="l">
              <a:lnSpc>
                <a:spcPts val="1550"/>
              </a:lnSpc>
              <a:buNone/>
            </a:pPr>
            <a:r>
              <a:rPr lang="en-US" sz="950" dirty="0">
                <a:latin typeface="Times New Roman" panose="02020603050405020304" pitchFamily="18" charset="0"/>
                <a:ea typeface="Open Sans" pitchFamily="34" charset="-122"/>
                <a:cs typeface="Times New Roman" panose="02020603050405020304" pitchFamily="18" charset="0"/>
              </a:rPr>
              <a:t>Cải thiện đáng kể (+5.28%). Lý do: Hưởng lợi lớn nhất từ việc Log Transform và Scaling, giúp không gian dữ liệu "phẳng" hơn để tìm biên giới phân loại.</a:t>
            </a:r>
            <a:endParaRPr lang="en-US" sz="950" dirty="0">
              <a:latin typeface="Times New Roman" panose="02020603050405020304" pitchFamily="18" charset="0"/>
              <a:cs typeface="Times New Roman" panose="02020603050405020304" pitchFamily="18" charset="0"/>
            </a:endParaRPr>
          </a:p>
        </p:txBody>
      </p:sp>
      <p:sp>
        <p:nvSpPr>
          <p:cNvPr id="55" name="Text 53"/>
          <p:cNvSpPr/>
          <p:nvPr/>
        </p:nvSpPr>
        <p:spPr>
          <a:xfrm>
            <a:off x="442317" y="6949678"/>
            <a:ext cx="2528054" cy="315873"/>
          </a:xfrm>
          <a:prstGeom prst="rect">
            <a:avLst/>
          </a:prstGeom>
          <a:noFill/>
          <a:ln/>
        </p:spPr>
        <p:txBody>
          <a:bodyPr wrap="none" lIns="0" tIns="0" rIns="0" bIns="0" rtlCol="0" anchor="t"/>
          <a:lstStyle/>
          <a:p>
            <a:pPr marL="0" indent="0" algn="l">
              <a:lnSpc>
                <a:spcPts val="2450"/>
              </a:lnSpc>
              <a:buNone/>
            </a:pPr>
            <a:r>
              <a:rPr lang="en-US" sz="1950" b="1" dirty="0">
                <a:latin typeface="Times New Roman" panose="02020603050405020304" pitchFamily="18" charset="0"/>
                <a:ea typeface="Unbounded Bold" pitchFamily="34" charset="-122"/>
                <a:cs typeface="Times New Roman" panose="02020603050405020304" pitchFamily="18" charset="0"/>
              </a:rPr>
              <a:t>Kết luận</a:t>
            </a:r>
            <a:endParaRPr lang="en-US" sz="1950" dirty="0">
              <a:latin typeface="Times New Roman" panose="02020603050405020304" pitchFamily="18" charset="0"/>
              <a:cs typeface="Times New Roman" panose="02020603050405020304" pitchFamily="18" charset="0"/>
            </a:endParaRPr>
          </a:p>
        </p:txBody>
      </p:sp>
      <p:sp>
        <p:nvSpPr>
          <p:cNvPr id="56" name="Text 54"/>
          <p:cNvSpPr/>
          <p:nvPr/>
        </p:nvSpPr>
        <p:spPr>
          <a:xfrm>
            <a:off x="442317" y="7455098"/>
            <a:ext cx="13745766" cy="202287"/>
          </a:xfrm>
          <a:prstGeom prst="rect">
            <a:avLst/>
          </a:prstGeom>
          <a:noFill/>
          <a:ln/>
        </p:spPr>
        <p:txBody>
          <a:bodyPr wrap="none" lIns="0" tIns="0" rIns="0" bIns="0" rtlCol="0" anchor="t"/>
          <a:lstStyle/>
          <a:p>
            <a:pPr marL="342900" indent="-342900" algn="l">
              <a:lnSpc>
                <a:spcPts val="1550"/>
              </a:lnSpc>
              <a:buSzPct val="100000"/>
              <a:buChar char="•"/>
            </a:pPr>
            <a:r>
              <a:rPr lang="en-US" sz="950" dirty="0">
                <a:latin typeface="Times New Roman" panose="02020603050405020304" pitchFamily="18" charset="0"/>
                <a:ea typeface="Open Sans" pitchFamily="34" charset="-122"/>
                <a:cs typeface="Times New Roman" panose="02020603050405020304" pitchFamily="18" charset="0"/>
              </a:rPr>
              <a:t>Feature Engineering đã chứng minh hiệu quả tuyệt đối (Accuracy tăng trung bình 5-7% trên mọi mô hình).</a:t>
            </a:r>
            <a:endParaRPr lang="en-US" sz="950" dirty="0">
              <a:latin typeface="Times New Roman" panose="02020603050405020304" pitchFamily="18" charset="0"/>
              <a:cs typeface="Times New Roman" panose="02020603050405020304" pitchFamily="18" charset="0"/>
            </a:endParaRPr>
          </a:p>
        </p:txBody>
      </p:sp>
      <p:sp>
        <p:nvSpPr>
          <p:cNvPr id="57" name="Text 55"/>
          <p:cNvSpPr/>
          <p:nvPr/>
        </p:nvSpPr>
        <p:spPr>
          <a:xfrm>
            <a:off x="442317" y="7701558"/>
            <a:ext cx="13745766" cy="202287"/>
          </a:xfrm>
          <a:prstGeom prst="rect">
            <a:avLst/>
          </a:prstGeom>
          <a:noFill/>
          <a:ln/>
        </p:spPr>
        <p:txBody>
          <a:bodyPr wrap="none" lIns="0" tIns="0" rIns="0" bIns="0" rtlCol="0" anchor="t"/>
          <a:lstStyle/>
          <a:p>
            <a:pPr marL="342900" indent="-342900" algn="l">
              <a:lnSpc>
                <a:spcPts val="1550"/>
              </a:lnSpc>
              <a:buSzPct val="100000"/>
              <a:buChar char="•"/>
            </a:pPr>
            <a:r>
              <a:rPr lang="en-US" sz="950" dirty="0">
                <a:latin typeface="Times New Roman" panose="02020603050405020304" pitchFamily="18" charset="0"/>
                <a:ea typeface="Open Sans" pitchFamily="34" charset="-122"/>
                <a:cs typeface="Times New Roman" panose="02020603050405020304" pitchFamily="18" charset="0"/>
              </a:rPr>
              <a:t>XGBoost chính thức được chọn làm Final Model nhờ độ chính xác cao nhất và khả năng kiểm soát Overfitting tốt nhất.</a:t>
            </a:r>
            <a:endParaRPr lang="en-US" sz="9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sp>
        <p:nvSpPr>
          <p:cNvPr id="2" name="Text 0"/>
          <p:cNvSpPr/>
          <p:nvPr/>
        </p:nvSpPr>
        <p:spPr>
          <a:xfrm>
            <a:off x="558046" y="438983"/>
            <a:ext cx="12636937" cy="498277"/>
          </a:xfrm>
          <a:prstGeom prst="rect">
            <a:avLst/>
          </a:prstGeom>
          <a:noFill/>
          <a:ln/>
        </p:spPr>
        <p:txBody>
          <a:bodyPr wrap="none" lIns="0" tIns="0" rIns="0" bIns="0" rtlCol="0" anchor="t"/>
          <a:lstStyle/>
          <a:p>
            <a:pPr marL="0" indent="0" algn="l">
              <a:lnSpc>
                <a:spcPts val="3900"/>
              </a:lnSpc>
              <a:buNone/>
            </a:pPr>
            <a:r>
              <a:rPr lang="en-US" sz="3100" b="1" dirty="0">
                <a:latin typeface="Times New Roman" panose="02020603050405020304" pitchFamily="18" charset="0"/>
                <a:ea typeface="Unbounded Bold" pitchFamily="34" charset="-122"/>
                <a:cs typeface="Times New Roman" panose="02020603050405020304" pitchFamily="18" charset="0"/>
              </a:rPr>
              <a:t>Lựa chọn Mô hình Cuối cùng (Final Model Selection)</a:t>
            </a:r>
            <a:endParaRPr lang="en-US" sz="3100" dirty="0">
              <a:latin typeface="Times New Roman" panose="02020603050405020304" pitchFamily="18" charset="0"/>
              <a:cs typeface="Times New Roman" panose="02020603050405020304" pitchFamily="18" charset="0"/>
            </a:endParaRPr>
          </a:p>
        </p:txBody>
      </p:sp>
      <p:sp>
        <p:nvSpPr>
          <p:cNvPr id="3" name="Text 1"/>
          <p:cNvSpPr/>
          <p:nvPr/>
        </p:nvSpPr>
        <p:spPr>
          <a:xfrm>
            <a:off x="558046" y="1000958"/>
            <a:ext cx="4088368" cy="398502"/>
          </a:xfrm>
          <a:prstGeom prst="rect">
            <a:avLst/>
          </a:prstGeom>
          <a:noFill/>
          <a:ln/>
        </p:spPr>
        <p:txBody>
          <a:bodyPr wrap="none" lIns="0" tIns="0" rIns="0" bIns="0" rtlCol="0" anchor="t"/>
          <a:lstStyle/>
          <a:p>
            <a:pPr marL="0" indent="0" algn="l">
              <a:lnSpc>
                <a:spcPts val="3100"/>
              </a:lnSpc>
              <a:buNone/>
            </a:pPr>
            <a:r>
              <a:rPr lang="en-US" sz="2500" b="1" dirty="0">
                <a:latin typeface="Times New Roman" panose="02020603050405020304" pitchFamily="18" charset="0"/>
                <a:ea typeface="Unbounded Bold" pitchFamily="34" charset="-122"/>
                <a:cs typeface="Times New Roman" panose="02020603050405020304" pitchFamily="18" charset="0"/>
              </a:rPr>
              <a:t>1. Mô hình được chọn</a:t>
            </a:r>
            <a:endParaRPr lang="en-US" sz="2500" dirty="0">
              <a:latin typeface="Times New Roman" panose="02020603050405020304" pitchFamily="18" charset="0"/>
              <a:cs typeface="Times New Roman" panose="02020603050405020304" pitchFamily="18" charset="0"/>
            </a:endParaRPr>
          </a:p>
        </p:txBody>
      </p:sp>
      <p:sp>
        <p:nvSpPr>
          <p:cNvPr id="4" name="Text 2"/>
          <p:cNvSpPr/>
          <p:nvPr/>
        </p:nvSpPr>
        <p:spPr>
          <a:xfrm>
            <a:off x="558046" y="1638538"/>
            <a:ext cx="13514308" cy="262652"/>
          </a:xfrm>
          <a:prstGeom prst="rect">
            <a:avLst/>
          </a:prstGeom>
          <a:noFill/>
          <a:ln/>
        </p:spPr>
        <p:txBody>
          <a:bodyPr wrap="none" lIns="0" tIns="0" rIns="0" bIns="0" rtlCol="0" anchor="t"/>
          <a:lstStyle/>
          <a:p>
            <a:pPr marL="0" indent="0" algn="l">
              <a:lnSpc>
                <a:spcPts val="2000"/>
              </a:lnSpc>
              <a:buNone/>
            </a:pPr>
            <a:r>
              <a:rPr lang="en-US" sz="1250" dirty="0">
                <a:latin typeface="Times New Roman" panose="02020603050405020304" pitchFamily="18" charset="0"/>
                <a:ea typeface="Open Sans" pitchFamily="34" charset="-122"/>
                <a:cs typeface="Times New Roman" panose="02020603050405020304" pitchFamily="18" charset="0"/>
              </a:rPr>
              <a:t>🏆 XGBoost (Extreme Gradient Boosting)</a:t>
            </a:r>
            <a:endParaRPr lang="en-US" sz="1250" dirty="0">
              <a:latin typeface="Times New Roman" panose="02020603050405020304" pitchFamily="18" charset="0"/>
              <a:cs typeface="Times New Roman" panose="02020603050405020304" pitchFamily="18" charset="0"/>
            </a:endParaRPr>
          </a:p>
        </p:txBody>
      </p:sp>
      <p:sp>
        <p:nvSpPr>
          <p:cNvPr id="5" name="Text 3"/>
          <p:cNvSpPr/>
          <p:nvPr/>
        </p:nvSpPr>
        <p:spPr>
          <a:xfrm>
            <a:off x="558046" y="2140267"/>
            <a:ext cx="3278862" cy="398502"/>
          </a:xfrm>
          <a:prstGeom prst="rect">
            <a:avLst/>
          </a:prstGeom>
          <a:noFill/>
          <a:ln/>
        </p:spPr>
        <p:txBody>
          <a:bodyPr wrap="none" lIns="0" tIns="0" rIns="0" bIns="0" rtlCol="0" anchor="t"/>
          <a:lstStyle/>
          <a:p>
            <a:pPr marL="0" indent="0" algn="l">
              <a:lnSpc>
                <a:spcPts val="3100"/>
              </a:lnSpc>
              <a:buNone/>
            </a:pPr>
            <a:r>
              <a:rPr lang="en-US" sz="2500" b="1" dirty="0">
                <a:latin typeface="Times New Roman" panose="02020603050405020304" pitchFamily="18" charset="0"/>
                <a:ea typeface="Unbounded Bold" pitchFamily="34" charset="-122"/>
                <a:cs typeface="Times New Roman" panose="02020603050405020304" pitchFamily="18" charset="0"/>
              </a:rPr>
              <a:t>2. Lý do lựa chọn</a:t>
            </a:r>
            <a:endParaRPr lang="en-US" sz="2500" dirty="0">
              <a:latin typeface="Times New Roman" panose="02020603050405020304" pitchFamily="18" charset="0"/>
              <a:cs typeface="Times New Roman" panose="02020603050405020304" pitchFamily="18" charset="0"/>
            </a:endParaRPr>
          </a:p>
        </p:txBody>
      </p:sp>
      <p:sp>
        <p:nvSpPr>
          <p:cNvPr id="6" name="Shape 4"/>
          <p:cNvSpPr/>
          <p:nvPr/>
        </p:nvSpPr>
        <p:spPr>
          <a:xfrm>
            <a:off x="558046" y="2777847"/>
            <a:ext cx="4398407" cy="1474351"/>
          </a:xfrm>
          <a:prstGeom prst="roundRect">
            <a:avLst>
              <a:gd name="adj" fmla="val 4542"/>
            </a:avLst>
          </a:prstGeom>
          <a:solidFill>
            <a:srgbClr val="FFFFFF"/>
          </a:solidFill>
          <a:ln w="22860">
            <a:solidFill>
              <a:srgbClr val="BCDBD4"/>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7" name="Text 5"/>
          <p:cNvSpPr/>
          <p:nvPr/>
        </p:nvSpPr>
        <p:spPr>
          <a:xfrm>
            <a:off x="740331" y="2960132"/>
            <a:ext cx="2253972" cy="249079"/>
          </a:xfrm>
          <a:prstGeom prst="rect">
            <a:avLst/>
          </a:prstGeom>
          <a:noFill/>
          <a:ln/>
        </p:spPr>
        <p:txBody>
          <a:bodyPr wrap="none" lIns="0" tIns="0" rIns="0" bIns="0" rtlCol="0" anchor="t"/>
          <a:lstStyle/>
          <a:p>
            <a:pPr marL="0" indent="0" algn="l">
              <a:lnSpc>
                <a:spcPts val="1950"/>
              </a:lnSpc>
              <a:buNone/>
            </a:pPr>
            <a:r>
              <a:rPr lang="en-US" sz="1550" b="1" dirty="0">
                <a:latin typeface="Times New Roman" panose="02020603050405020304" pitchFamily="18" charset="0"/>
                <a:ea typeface="Unbounded Bold" pitchFamily="34" charset="-122"/>
                <a:cs typeface="Times New Roman" panose="02020603050405020304" pitchFamily="18" charset="0"/>
              </a:rPr>
              <a:t>Hiệu suất dẫn đầu</a:t>
            </a:r>
            <a:endParaRPr lang="en-US" sz="1550" dirty="0">
              <a:latin typeface="Times New Roman" panose="02020603050405020304" pitchFamily="18" charset="0"/>
              <a:cs typeface="Times New Roman" panose="02020603050405020304" pitchFamily="18" charset="0"/>
            </a:endParaRPr>
          </a:p>
        </p:txBody>
      </p:sp>
      <p:sp>
        <p:nvSpPr>
          <p:cNvPr id="8" name="Text 6"/>
          <p:cNvSpPr/>
          <p:nvPr/>
        </p:nvSpPr>
        <p:spPr>
          <a:xfrm>
            <a:off x="740331" y="3304818"/>
            <a:ext cx="4033837" cy="510064"/>
          </a:xfrm>
          <a:prstGeom prst="rect">
            <a:avLst/>
          </a:prstGeom>
          <a:noFill/>
          <a:ln/>
        </p:spPr>
        <p:txBody>
          <a:bodyPr wrap="square" lIns="0" tIns="0" rIns="0" bIns="0" rtlCol="0" anchor="t"/>
          <a:lstStyle/>
          <a:p>
            <a:pPr marL="0" indent="0" algn="l">
              <a:lnSpc>
                <a:spcPts val="2000"/>
              </a:lnSpc>
              <a:buNone/>
            </a:pPr>
            <a:r>
              <a:rPr lang="en-US" sz="1250" dirty="0">
                <a:latin typeface="Times New Roman" panose="02020603050405020304" pitchFamily="18" charset="0"/>
                <a:ea typeface="Open Sans" pitchFamily="34" charset="-122"/>
                <a:cs typeface="Times New Roman" panose="02020603050405020304" pitchFamily="18" charset="0"/>
              </a:rPr>
              <a:t>Đạt Accuracy cao nhất trên Kaggle Public (61.07%) sau khi áp dụng Feature Engineering.</a:t>
            </a:r>
            <a:endParaRPr lang="en-US" sz="1250" dirty="0">
              <a:latin typeface="Times New Roman" panose="02020603050405020304" pitchFamily="18" charset="0"/>
              <a:cs typeface="Times New Roman" panose="02020603050405020304" pitchFamily="18" charset="0"/>
            </a:endParaRPr>
          </a:p>
        </p:txBody>
      </p:sp>
      <p:sp>
        <p:nvSpPr>
          <p:cNvPr id="9" name="Shape 7"/>
          <p:cNvSpPr/>
          <p:nvPr/>
        </p:nvSpPr>
        <p:spPr>
          <a:xfrm>
            <a:off x="5115878" y="2777847"/>
            <a:ext cx="4398526" cy="1474351"/>
          </a:xfrm>
          <a:prstGeom prst="roundRect">
            <a:avLst>
              <a:gd name="adj" fmla="val 4542"/>
            </a:avLst>
          </a:prstGeom>
          <a:solidFill>
            <a:srgbClr val="FFFFFF"/>
          </a:solidFill>
          <a:ln w="22860">
            <a:solidFill>
              <a:srgbClr val="BCDBD4"/>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10" name="Text 8"/>
          <p:cNvSpPr/>
          <p:nvPr/>
        </p:nvSpPr>
        <p:spPr>
          <a:xfrm>
            <a:off x="5298162" y="2960132"/>
            <a:ext cx="2997875" cy="249079"/>
          </a:xfrm>
          <a:prstGeom prst="rect">
            <a:avLst/>
          </a:prstGeom>
          <a:noFill/>
          <a:ln/>
        </p:spPr>
        <p:txBody>
          <a:bodyPr wrap="none" lIns="0" tIns="0" rIns="0" bIns="0" rtlCol="0" anchor="t"/>
          <a:lstStyle/>
          <a:p>
            <a:pPr marL="0" indent="0" algn="l">
              <a:lnSpc>
                <a:spcPts val="1950"/>
              </a:lnSpc>
              <a:buNone/>
            </a:pPr>
            <a:r>
              <a:rPr lang="en-US" sz="1550" b="1" dirty="0">
                <a:latin typeface="Times New Roman" panose="02020603050405020304" pitchFamily="18" charset="0"/>
                <a:ea typeface="Unbounded Bold" pitchFamily="34" charset="-122"/>
                <a:cs typeface="Times New Roman" panose="02020603050405020304" pitchFamily="18" charset="0"/>
              </a:rPr>
              <a:t>Khả năng tổng quát hóa</a:t>
            </a:r>
            <a:endParaRPr lang="en-US" sz="1550" dirty="0">
              <a:latin typeface="Times New Roman" panose="02020603050405020304" pitchFamily="18" charset="0"/>
              <a:cs typeface="Times New Roman" panose="02020603050405020304" pitchFamily="18" charset="0"/>
            </a:endParaRPr>
          </a:p>
        </p:txBody>
      </p:sp>
      <p:sp>
        <p:nvSpPr>
          <p:cNvPr id="11" name="Text 9"/>
          <p:cNvSpPr/>
          <p:nvPr/>
        </p:nvSpPr>
        <p:spPr>
          <a:xfrm>
            <a:off x="5298162" y="3304818"/>
            <a:ext cx="4033957" cy="765096"/>
          </a:xfrm>
          <a:prstGeom prst="rect">
            <a:avLst/>
          </a:prstGeom>
          <a:noFill/>
          <a:ln/>
        </p:spPr>
        <p:txBody>
          <a:bodyPr wrap="square" lIns="0" tIns="0" rIns="0" bIns="0" rtlCol="0" anchor="t"/>
          <a:lstStyle/>
          <a:p>
            <a:pPr marL="0" indent="0" algn="l">
              <a:lnSpc>
                <a:spcPts val="2000"/>
              </a:lnSpc>
              <a:buNone/>
            </a:pPr>
            <a:r>
              <a:rPr lang="en-US" sz="1250" dirty="0">
                <a:latin typeface="Times New Roman" panose="02020603050405020304" pitchFamily="18" charset="0"/>
                <a:ea typeface="Open Sans" pitchFamily="34" charset="-122"/>
                <a:cs typeface="Times New Roman" panose="02020603050405020304" pitchFamily="18" charset="0"/>
              </a:rPr>
              <a:t>Duy trì khoảng cách hợp lý giữa Train (79.8%) và Test (61%). Không bị Overfitting cực đoan như Random Forest (Train 98% / Test 55%).</a:t>
            </a:r>
            <a:endParaRPr lang="en-US" sz="1250" dirty="0">
              <a:latin typeface="Times New Roman" panose="02020603050405020304" pitchFamily="18" charset="0"/>
              <a:cs typeface="Times New Roman" panose="02020603050405020304" pitchFamily="18" charset="0"/>
            </a:endParaRPr>
          </a:p>
        </p:txBody>
      </p:sp>
      <p:sp>
        <p:nvSpPr>
          <p:cNvPr id="12" name="Shape 10"/>
          <p:cNvSpPr/>
          <p:nvPr/>
        </p:nvSpPr>
        <p:spPr>
          <a:xfrm>
            <a:off x="9673828" y="2777847"/>
            <a:ext cx="4398526" cy="1474351"/>
          </a:xfrm>
          <a:prstGeom prst="roundRect">
            <a:avLst>
              <a:gd name="adj" fmla="val 4542"/>
            </a:avLst>
          </a:prstGeom>
          <a:solidFill>
            <a:srgbClr val="FFFFFF"/>
          </a:solidFill>
          <a:ln w="22860">
            <a:solidFill>
              <a:srgbClr val="BCDBD4"/>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13" name="Text 11"/>
          <p:cNvSpPr/>
          <p:nvPr/>
        </p:nvSpPr>
        <p:spPr>
          <a:xfrm>
            <a:off x="9856113" y="2960132"/>
            <a:ext cx="2332434" cy="249079"/>
          </a:xfrm>
          <a:prstGeom prst="rect">
            <a:avLst/>
          </a:prstGeom>
          <a:noFill/>
          <a:ln/>
        </p:spPr>
        <p:txBody>
          <a:bodyPr wrap="none" lIns="0" tIns="0" rIns="0" bIns="0" rtlCol="0" anchor="t"/>
          <a:lstStyle/>
          <a:p>
            <a:pPr marL="0" indent="0" algn="l">
              <a:lnSpc>
                <a:spcPts val="1950"/>
              </a:lnSpc>
              <a:buNone/>
            </a:pPr>
            <a:r>
              <a:rPr lang="en-US" sz="1550" b="1" dirty="0">
                <a:latin typeface="Times New Roman" panose="02020603050405020304" pitchFamily="18" charset="0"/>
                <a:ea typeface="Unbounded Bold" pitchFamily="34" charset="-122"/>
                <a:cs typeface="Times New Roman" panose="02020603050405020304" pitchFamily="18" charset="0"/>
              </a:rPr>
              <a:t>Xử lý phi tuyến tính</a:t>
            </a:r>
            <a:endParaRPr lang="en-US" sz="1550" dirty="0">
              <a:latin typeface="Times New Roman" panose="02020603050405020304" pitchFamily="18" charset="0"/>
              <a:cs typeface="Times New Roman" panose="02020603050405020304" pitchFamily="18" charset="0"/>
            </a:endParaRPr>
          </a:p>
        </p:txBody>
      </p:sp>
      <p:sp>
        <p:nvSpPr>
          <p:cNvPr id="14" name="Text 12"/>
          <p:cNvSpPr/>
          <p:nvPr/>
        </p:nvSpPr>
        <p:spPr>
          <a:xfrm>
            <a:off x="9856113" y="3304818"/>
            <a:ext cx="4033957" cy="765096"/>
          </a:xfrm>
          <a:prstGeom prst="rect">
            <a:avLst/>
          </a:prstGeom>
          <a:noFill/>
          <a:ln/>
        </p:spPr>
        <p:txBody>
          <a:bodyPr wrap="square" lIns="0" tIns="0" rIns="0" bIns="0" rtlCol="0" anchor="t"/>
          <a:lstStyle/>
          <a:p>
            <a:pPr marL="0" indent="0" algn="l">
              <a:lnSpc>
                <a:spcPts val="2000"/>
              </a:lnSpc>
              <a:buNone/>
            </a:pPr>
            <a:r>
              <a:rPr lang="en-US" sz="1250" dirty="0">
                <a:latin typeface="Times New Roman" panose="02020603050405020304" pitchFamily="18" charset="0"/>
                <a:ea typeface="Open Sans" pitchFamily="34" charset="-122"/>
                <a:cs typeface="Times New Roman" panose="02020603050405020304" pitchFamily="18" charset="0"/>
              </a:rPr>
              <a:t>Hiệu quả vượt trội trong việc nắm bắt các mối quan hệ phức tạp giữa các đặc trưng âm thanh (như tương tác Energy-Loudness).</a:t>
            </a:r>
            <a:endParaRPr lang="en-US" sz="1250" dirty="0">
              <a:latin typeface="Times New Roman" panose="02020603050405020304" pitchFamily="18" charset="0"/>
              <a:cs typeface="Times New Roman" panose="02020603050405020304" pitchFamily="18" charset="0"/>
            </a:endParaRPr>
          </a:p>
        </p:txBody>
      </p:sp>
      <p:sp>
        <p:nvSpPr>
          <p:cNvPr id="15" name="Text 13"/>
          <p:cNvSpPr/>
          <p:nvPr/>
        </p:nvSpPr>
        <p:spPr>
          <a:xfrm>
            <a:off x="558046" y="4491276"/>
            <a:ext cx="3511868" cy="398502"/>
          </a:xfrm>
          <a:prstGeom prst="rect">
            <a:avLst/>
          </a:prstGeom>
          <a:noFill/>
          <a:ln/>
        </p:spPr>
        <p:txBody>
          <a:bodyPr wrap="none" lIns="0" tIns="0" rIns="0" bIns="0" rtlCol="0" anchor="t"/>
          <a:lstStyle/>
          <a:p>
            <a:pPr marL="0" indent="0" algn="l">
              <a:lnSpc>
                <a:spcPts val="3100"/>
              </a:lnSpc>
              <a:buNone/>
            </a:pPr>
            <a:r>
              <a:rPr lang="en-US" sz="2500" b="1" dirty="0">
                <a:latin typeface="Times New Roman" panose="02020603050405020304" pitchFamily="18" charset="0"/>
                <a:ea typeface="Unbounded Bold" pitchFamily="34" charset="-122"/>
                <a:cs typeface="Times New Roman" panose="02020603050405020304" pitchFamily="18" charset="0"/>
              </a:rPr>
              <a:t>3. Ưu điểm nổi bật</a:t>
            </a:r>
            <a:endParaRPr lang="en-US" sz="2500" dirty="0">
              <a:latin typeface="Times New Roman" panose="02020603050405020304" pitchFamily="18" charset="0"/>
              <a:cs typeface="Times New Roman" panose="02020603050405020304" pitchFamily="18" charset="0"/>
            </a:endParaRPr>
          </a:p>
        </p:txBody>
      </p:sp>
      <p:sp>
        <p:nvSpPr>
          <p:cNvPr id="16" name="Shape 14"/>
          <p:cNvSpPr/>
          <p:nvPr/>
        </p:nvSpPr>
        <p:spPr>
          <a:xfrm>
            <a:off x="558046" y="5128855"/>
            <a:ext cx="4398407" cy="1219319"/>
          </a:xfrm>
          <a:prstGeom prst="roundRect">
            <a:avLst>
              <a:gd name="adj" fmla="val 5492"/>
            </a:avLst>
          </a:prstGeom>
          <a:solidFill>
            <a:srgbClr val="FFFFFF"/>
          </a:solidFill>
          <a:ln w="22860">
            <a:solidFill>
              <a:srgbClr val="BCDBD4"/>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17" name="Text 15"/>
          <p:cNvSpPr/>
          <p:nvPr/>
        </p:nvSpPr>
        <p:spPr>
          <a:xfrm>
            <a:off x="740331" y="5311140"/>
            <a:ext cx="3742253" cy="249079"/>
          </a:xfrm>
          <a:prstGeom prst="rect">
            <a:avLst/>
          </a:prstGeom>
          <a:noFill/>
          <a:ln/>
        </p:spPr>
        <p:txBody>
          <a:bodyPr wrap="none" lIns="0" tIns="0" rIns="0" bIns="0" rtlCol="0" anchor="t"/>
          <a:lstStyle/>
          <a:p>
            <a:pPr marL="0" indent="0" algn="l">
              <a:lnSpc>
                <a:spcPts val="1950"/>
              </a:lnSpc>
              <a:buNone/>
            </a:pPr>
            <a:r>
              <a:rPr lang="en-US" sz="1550" b="1" dirty="0">
                <a:latin typeface="Times New Roman" panose="02020603050405020304" pitchFamily="18" charset="0"/>
                <a:ea typeface="Unbounded Bold" pitchFamily="34" charset="-122"/>
                <a:cs typeface="Times New Roman" panose="02020603050405020304" pitchFamily="18" charset="0"/>
              </a:rPr>
              <a:t>Regularization tích hợp (L1/L2)</a:t>
            </a:r>
            <a:endParaRPr lang="en-US" sz="1550" dirty="0">
              <a:latin typeface="Times New Roman" panose="02020603050405020304" pitchFamily="18" charset="0"/>
              <a:cs typeface="Times New Roman" panose="02020603050405020304" pitchFamily="18" charset="0"/>
            </a:endParaRPr>
          </a:p>
        </p:txBody>
      </p:sp>
      <p:sp>
        <p:nvSpPr>
          <p:cNvPr id="18" name="Text 16"/>
          <p:cNvSpPr/>
          <p:nvPr/>
        </p:nvSpPr>
        <p:spPr>
          <a:xfrm>
            <a:off x="740331" y="5655826"/>
            <a:ext cx="4033837" cy="510064"/>
          </a:xfrm>
          <a:prstGeom prst="rect">
            <a:avLst/>
          </a:prstGeom>
          <a:noFill/>
          <a:ln/>
        </p:spPr>
        <p:txBody>
          <a:bodyPr wrap="square" lIns="0" tIns="0" rIns="0" bIns="0" rtlCol="0" anchor="t"/>
          <a:lstStyle/>
          <a:p>
            <a:pPr marL="0" indent="0" algn="l">
              <a:lnSpc>
                <a:spcPts val="2000"/>
              </a:lnSpc>
              <a:buNone/>
            </a:pPr>
            <a:r>
              <a:rPr lang="en-US" sz="1250" dirty="0">
                <a:latin typeface="Times New Roman" panose="02020603050405020304" pitchFamily="18" charset="0"/>
                <a:ea typeface="Open Sans" pitchFamily="34" charset="-122"/>
                <a:cs typeface="Times New Roman" panose="02020603050405020304" pitchFamily="18" charset="0"/>
              </a:rPr>
              <a:t>Giúp mô hình tự động kiểm soát độ phức tạp, tránh học thuộc lòng nhiễu.</a:t>
            </a:r>
            <a:endParaRPr lang="en-US" sz="1250" dirty="0">
              <a:latin typeface="Times New Roman" panose="02020603050405020304" pitchFamily="18" charset="0"/>
              <a:cs typeface="Times New Roman" panose="02020603050405020304" pitchFamily="18" charset="0"/>
            </a:endParaRPr>
          </a:p>
        </p:txBody>
      </p:sp>
      <p:sp>
        <p:nvSpPr>
          <p:cNvPr id="19" name="Shape 17"/>
          <p:cNvSpPr/>
          <p:nvPr/>
        </p:nvSpPr>
        <p:spPr>
          <a:xfrm>
            <a:off x="5115878" y="5128855"/>
            <a:ext cx="4398526" cy="1219319"/>
          </a:xfrm>
          <a:prstGeom prst="roundRect">
            <a:avLst>
              <a:gd name="adj" fmla="val 5492"/>
            </a:avLst>
          </a:prstGeom>
          <a:solidFill>
            <a:srgbClr val="FFFFFF"/>
          </a:solidFill>
          <a:ln w="22860">
            <a:solidFill>
              <a:srgbClr val="BCDBD4"/>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20" name="Text 18"/>
          <p:cNvSpPr/>
          <p:nvPr/>
        </p:nvSpPr>
        <p:spPr>
          <a:xfrm>
            <a:off x="5298162" y="5311140"/>
            <a:ext cx="2835593" cy="249079"/>
          </a:xfrm>
          <a:prstGeom prst="rect">
            <a:avLst/>
          </a:prstGeom>
          <a:noFill/>
          <a:ln/>
        </p:spPr>
        <p:txBody>
          <a:bodyPr wrap="none" lIns="0" tIns="0" rIns="0" bIns="0" rtlCol="0" anchor="t"/>
          <a:lstStyle/>
          <a:p>
            <a:pPr marL="0" indent="0" algn="l">
              <a:lnSpc>
                <a:spcPts val="1950"/>
              </a:lnSpc>
              <a:buNone/>
            </a:pPr>
            <a:r>
              <a:rPr lang="en-US" sz="1550" b="1" dirty="0">
                <a:latin typeface="Times New Roman" panose="02020603050405020304" pitchFamily="18" charset="0"/>
                <a:ea typeface="Unbounded Bold" pitchFamily="34" charset="-122"/>
                <a:cs typeface="Times New Roman" panose="02020603050405020304" pitchFamily="18" charset="0"/>
              </a:rPr>
              <a:t>Handling Missing Data</a:t>
            </a:r>
            <a:endParaRPr lang="en-US" sz="1550" dirty="0">
              <a:latin typeface="Times New Roman" panose="02020603050405020304" pitchFamily="18" charset="0"/>
              <a:cs typeface="Times New Roman" panose="02020603050405020304" pitchFamily="18" charset="0"/>
            </a:endParaRPr>
          </a:p>
        </p:txBody>
      </p:sp>
      <p:sp>
        <p:nvSpPr>
          <p:cNvPr id="21" name="Text 19"/>
          <p:cNvSpPr/>
          <p:nvPr/>
        </p:nvSpPr>
        <p:spPr>
          <a:xfrm>
            <a:off x="5298162" y="5655826"/>
            <a:ext cx="4033957" cy="255032"/>
          </a:xfrm>
          <a:prstGeom prst="rect">
            <a:avLst/>
          </a:prstGeom>
          <a:noFill/>
          <a:ln/>
        </p:spPr>
        <p:txBody>
          <a:bodyPr wrap="none" lIns="0" tIns="0" rIns="0" bIns="0" rtlCol="0" anchor="t"/>
          <a:lstStyle/>
          <a:p>
            <a:pPr marL="0" indent="0" algn="l">
              <a:lnSpc>
                <a:spcPts val="2000"/>
              </a:lnSpc>
              <a:buNone/>
            </a:pPr>
            <a:r>
              <a:rPr lang="en-US" sz="1250" dirty="0">
                <a:latin typeface="Times New Roman" panose="02020603050405020304" pitchFamily="18" charset="0"/>
                <a:ea typeface="Open Sans" pitchFamily="34" charset="-122"/>
                <a:cs typeface="Times New Roman" panose="02020603050405020304" pitchFamily="18" charset="0"/>
              </a:rPr>
              <a:t>Tự động xử lý tốt các giá trị thiếu còn sót lại (nếu có).</a:t>
            </a:r>
            <a:endParaRPr lang="en-US" sz="1250" dirty="0">
              <a:latin typeface="Times New Roman" panose="02020603050405020304" pitchFamily="18" charset="0"/>
              <a:cs typeface="Times New Roman" panose="02020603050405020304" pitchFamily="18" charset="0"/>
            </a:endParaRPr>
          </a:p>
        </p:txBody>
      </p:sp>
      <p:sp>
        <p:nvSpPr>
          <p:cNvPr id="22" name="Shape 20"/>
          <p:cNvSpPr/>
          <p:nvPr/>
        </p:nvSpPr>
        <p:spPr>
          <a:xfrm>
            <a:off x="9673828" y="5128855"/>
            <a:ext cx="4398526" cy="1219319"/>
          </a:xfrm>
          <a:prstGeom prst="roundRect">
            <a:avLst>
              <a:gd name="adj" fmla="val 5492"/>
            </a:avLst>
          </a:prstGeom>
          <a:solidFill>
            <a:srgbClr val="FFFFFF"/>
          </a:solidFill>
          <a:ln w="22860">
            <a:solidFill>
              <a:srgbClr val="BCDBD4"/>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23" name="Text 21"/>
          <p:cNvSpPr/>
          <p:nvPr/>
        </p:nvSpPr>
        <p:spPr>
          <a:xfrm>
            <a:off x="9856113" y="5311140"/>
            <a:ext cx="2515195" cy="249079"/>
          </a:xfrm>
          <a:prstGeom prst="rect">
            <a:avLst/>
          </a:prstGeom>
          <a:noFill/>
          <a:ln/>
        </p:spPr>
        <p:txBody>
          <a:bodyPr wrap="none" lIns="0" tIns="0" rIns="0" bIns="0" rtlCol="0" anchor="t"/>
          <a:lstStyle/>
          <a:p>
            <a:pPr marL="0" indent="0" algn="l">
              <a:lnSpc>
                <a:spcPts val="1950"/>
              </a:lnSpc>
              <a:buNone/>
            </a:pPr>
            <a:r>
              <a:rPr lang="en-US" sz="1550" b="1" dirty="0">
                <a:latin typeface="Times New Roman" panose="02020603050405020304" pitchFamily="18" charset="0"/>
                <a:ea typeface="Unbounded Bold" pitchFamily="34" charset="-122"/>
                <a:cs typeface="Times New Roman" panose="02020603050405020304" pitchFamily="18" charset="0"/>
              </a:rPr>
              <a:t>Feature Importance</a:t>
            </a:r>
            <a:endParaRPr lang="en-US" sz="1550" dirty="0">
              <a:latin typeface="Times New Roman" panose="02020603050405020304" pitchFamily="18" charset="0"/>
              <a:cs typeface="Times New Roman" panose="02020603050405020304" pitchFamily="18" charset="0"/>
            </a:endParaRPr>
          </a:p>
        </p:txBody>
      </p:sp>
      <p:sp>
        <p:nvSpPr>
          <p:cNvPr id="24" name="Text 22"/>
          <p:cNvSpPr/>
          <p:nvPr/>
        </p:nvSpPr>
        <p:spPr>
          <a:xfrm>
            <a:off x="9856113" y="5655826"/>
            <a:ext cx="4033957" cy="510064"/>
          </a:xfrm>
          <a:prstGeom prst="rect">
            <a:avLst/>
          </a:prstGeom>
          <a:noFill/>
          <a:ln/>
        </p:spPr>
        <p:txBody>
          <a:bodyPr wrap="square" lIns="0" tIns="0" rIns="0" bIns="0" rtlCol="0" anchor="t"/>
          <a:lstStyle/>
          <a:p>
            <a:pPr marL="0" indent="0" algn="l">
              <a:lnSpc>
                <a:spcPts val="2000"/>
              </a:lnSpc>
              <a:buNone/>
            </a:pPr>
            <a:r>
              <a:rPr lang="en-US" sz="1250" dirty="0">
                <a:latin typeface="Times New Roman" panose="02020603050405020304" pitchFamily="18" charset="0"/>
                <a:ea typeface="Open Sans" pitchFamily="34" charset="-122"/>
                <a:cs typeface="Times New Roman" panose="02020603050405020304" pitchFamily="18" charset="0"/>
              </a:rPr>
              <a:t>Cung cấp khả năng giải thích rõ ràng (biết được feature nào quan trọng nhất).</a:t>
            </a:r>
            <a:endParaRPr lang="en-US" sz="1250" dirty="0">
              <a:latin typeface="Times New Roman" panose="02020603050405020304" pitchFamily="18" charset="0"/>
              <a:cs typeface="Times New Roman" panose="02020603050405020304" pitchFamily="18" charset="0"/>
            </a:endParaRPr>
          </a:p>
        </p:txBody>
      </p:sp>
      <p:sp>
        <p:nvSpPr>
          <p:cNvPr id="25" name="Text 23"/>
          <p:cNvSpPr/>
          <p:nvPr/>
        </p:nvSpPr>
        <p:spPr>
          <a:xfrm>
            <a:off x="558046" y="6587252"/>
            <a:ext cx="3188851" cy="398502"/>
          </a:xfrm>
          <a:prstGeom prst="rect">
            <a:avLst/>
          </a:prstGeom>
          <a:noFill/>
          <a:ln/>
        </p:spPr>
        <p:txBody>
          <a:bodyPr wrap="none" lIns="0" tIns="0" rIns="0" bIns="0" rtlCol="0" anchor="t"/>
          <a:lstStyle/>
          <a:p>
            <a:pPr marL="0" indent="0" algn="l">
              <a:lnSpc>
                <a:spcPts val="3100"/>
              </a:lnSpc>
              <a:buNone/>
            </a:pPr>
            <a:r>
              <a:rPr lang="en-US" sz="2500" b="1" dirty="0">
                <a:latin typeface="Times New Roman" panose="02020603050405020304" pitchFamily="18" charset="0"/>
                <a:ea typeface="Unbounded Bold" pitchFamily="34" charset="-122"/>
                <a:cs typeface="Times New Roman" panose="02020603050405020304" pitchFamily="18" charset="0"/>
              </a:rPr>
              <a:t>4. Kết luận</a:t>
            </a:r>
            <a:endParaRPr lang="en-US" sz="2500" dirty="0">
              <a:latin typeface="Times New Roman" panose="02020603050405020304" pitchFamily="18" charset="0"/>
              <a:cs typeface="Times New Roman" panose="02020603050405020304" pitchFamily="18" charset="0"/>
            </a:endParaRPr>
          </a:p>
        </p:txBody>
      </p:sp>
      <p:sp>
        <p:nvSpPr>
          <p:cNvPr id="26" name="Text 24"/>
          <p:cNvSpPr/>
          <p:nvPr/>
        </p:nvSpPr>
        <p:spPr>
          <a:xfrm>
            <a:off x="558046" y="7224832"/>
            <a:ext cx="13514308" cy="255032"/>
          </a:xfrm>
          <a:prstGeom prst="rect">
            <a:avLst/>
          </a:prstGeom>
          <a:noFill/>
          <a:ln/>
        </p:spPr>
        <p:txBody>
          <a:bodyPr wrap="none" lIns="0" tIns="0" rIns="0" bIns="0" rtlCol="0" anchor="t"/>
          <a:lstStyle/>
          <a:p>
            <a:pPr marL="342900" indent="-342900" algn="l">
              <a:lnSpc>
                <a:spcPts val="2000"/>
              </a:lnSpc>
              <a:buSzPct val="100000"/>
              <a:buChar char="•"/>
            </a:pPr>
            <a:r>
              <a:rPr lang="en-US" sz="1250" dirty="0">
                <a:latin typeface="Times New Roman" panose="02020603050405020304" pitchFamily="18" charset="0"/>
                <a:ea typeface="Open Sans" pitchFamily="34" charset="-122"/>
                <a:cs typeface="Times New Roman" panose="02020603050405020304" pitchFamily="18" charset="0"/>
              </a:rPr>
              <a:t>XGBoost là mô hình tối ưu nhất cho bài toán phân loại nhạc này.</a:t>
            </a:r>
            <a:endParaRPr lang="en-US" sz="1250" dirty="0">
              <a:latin typeface="Times New Roman" panose="02020603050405020304" pitchFamily="18" charset="0"/>
              <a:cs typeface="Times New Roman" panose="02020603050405020304" pitchFamily="18" charset="0"/>
            </a:endParaRPr>
          </a:p>
        </p:txBody>
      </p:sp>
      <p:sp>
        <p:nvSpPr>
          <p:cNvPr id="27" name="Text 25"/>
          <p:cNvSpPr/>
          <p:nvPr/>
        </p:nvSpPr>
        <p:spPr>
          <a:xfrm>
            <a:off x="558046" y="7535585"/>
            <a:ext cx="13514308" cy="255032"/>
          </a:xfrm>
          <a:prstGeom prst="rect">
            <a:avLst/>
          </a:prstGeom>
          <a:noFill/>
          <a:ln/>
        </p:spPr>
        <p:txBody>
          <a:bodyPr wrap="none" lIns="0" tIns="0" rIns="0" bIns="0" rtlCol="0" anchor="t"/>
          <a:lstStyle/>
          <a:p>
            <a:pPr marL="342900" indent="-342900" algn="l">
              <a:lnSpc>
                <a:spcPts val="2000"/>
              </a:lnSpc>
              <a:buSzPct val="100000"/>
              <a:buChar char="•"/>
            </a:pPr>
            <a:r>
              <a:rPr lang="en-US" sz="1250" dirty="0">
                <a:latin typeface="Times New Roman" panose="02020603050405020304" pitchFamily="18" charset="0"/>
                <a:ea typeface="Open Sans" pitchFamily="34" charset="-122"/>
                <a:cs typeface="Times New Roman" panose="02020603050405020304" pitchFamily="18" charset="0"/>
              </a:rPr>
              <a:t>Sự kết hợp giữa XGBoost và chiến lược Feature Engineering (Exp 2) đã giải quyết được các vấn đề cốt lõi: Dữ liệu lệch, Đa cộng tuyến và Nhiễu.</a:t>
            </a:r>
            <a:endParaRPr lang="en-US" sz="12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sp>
        <p:nvSpPr>
          <p:cNvPr id="2" name="Text 0"/>
          <p:cNvSpPr/>
          <p:nvPr/>
        </p:nvSpPr>
        <p:spPr>
          <a:xfrm>
            <a:off x="716280" y="889397"/>
            <a:ext cx="8546544" cy="639485"/>
          </a:xfrm>
          <a:prstGeom prst="rect">
            <a:avLst/>
          </a:prstGeom>
          <a:noFill/>
          <a:ln/>
        </p:spPr>
        <p:txBody>
          <a:bodyPr wrap="none" lIns="0" tIns="0" rIns="0" bIns="0" rtlCol="0" anchor="t"/>
          <a:lstStyle/>
          <a:p>
            <a:pPr marL="0" indent="0" algn="l">
              <a:lnSpc>
                <a:spcPts val="5000"/>
              </a:lnSpc>
              <a:buNone/>
            </a:pPr>
            <a:r>
              <a:rPr lang="en-US" sz="4000" b="1" dirty="0">
                <a:latin typeface="Times New Roman" panose="02020603050405020304" pitchFamily="18" charset="0"/>
                <a:ea typeface="Unbounded Bold" pitchFamily="34" charset="-122"/>
                <a:cs typeface="Times New Roman" panose="02020603050405020304" pitchFamily="18" charset="0"/>
              </a:rPr>
              <a:t>Hướng Phát triển Tiếp theo</a:t>
            </a:r>
            <a:endParaRPr lang="en-US" sz="4000" dirty="0">
              <a:latin typeface="Times New Roman" panose="02020603050405020304" pitchFamily="18" charset="0"/>
              <a:cs typeface="Times New Roman" panose="02020603050405020304" pitchFamily="18" charset="0"/>
            </a:endParaRPr>
          </a:p>
        </p:txBody>
      </p:sp>
      <p:sp>
        <p:nvSpPr>
          <p:cNvPr id="3" name="Shape 1"/>
          <p:cNvSpPr/>
          <p:nvPr/>
        </p:nvSpPr>
        <p:spPr>
          <a:xfrm>
            <a:off x="716280" y="1938099"/>
            <a:ext cx="4262914" cy="5401985"/>
          </a:xfrm>
          <a:prstGeom prst="roundRect">
            <a:avLst>
              <a:gd name="adj" fmla="val 2016"/>
            </a:avLst>
          </a:prstGeom>
          <a:solidFill>
            <a:srgbClr val="D6F5EE"/>
          </a:solidFill>
          <a:ln w="7620">
            <a:solidFill>
              <a:srgbClr val="BCDBD4"/>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4" name="Text 2"/>
          <p:cNvSpPr/>
          <p:nvPr/>
        </p:nvSpPr>
        <p:spPr>
          <a:xfrm>
            <a:off x="928449" y="2150269"/>
            <a:ext cx="3838575" cy="639604"/>
          </a:xfrm>
          <a:prstGeom prst="rect">
            <a:avLst/>
          </a:prstGeom>
          <a:noFill/>
          <a:ln/>
        </p:spPr>
        <p:txBody>
          <a:bodyPr wrap="square" lIns="0" tIns="0" rIns="0" bIns="0" rtlCol="0" anchor="t"/>
          <a:lstStyle/>
          <a:p>
            <a:pPr marL="0" indent="0" algn="l">
              <a:lnSpc>
                <a:spcPts val="2500"/>
              </a:lnSpc>
              <a:buNone/>
            </a:pPr>
            <a:r>
              <a:rPr lang="en-US" sz="2000" b="1" dirty="0">
                <a:latin typeface="Times New Roman" panose="02020603050405020304" pitchFamily="18" charset="0"/>
                <a:ea typeface="Unbounded Bold" pitchFamily="34" charset="-122"/>
                <a:cs typeface="Times New Roman" panose="02020603050405020304" pitchFamily="18" charset="0"/>
              </a:rPr>
              <a:t>Tối ưu tham số (Advanced Tuning)</a:t>
            </a:r>
            <a:endParaRPr lang="en-US" sz="2000" dirty="0">
              <a:latin typeface="Times New Roman" panose="02020603050405020304" pitchFamily="18" charset="0"/>
              <a:cs typeface="Times New Roman" panose="02020603050405020304" pitchFamily="18" charset="0"/>
            </a:endParaRPr>
          </a:p>
        </p:txBody>
      </p:sp>
      <p:sp>
        <p:nvSpPr>
          <p:cNvPr id="5" name="Text 3"/>
          <p:cNvSpPr/>
          <p:nvPr/>
        </p:nvSpPr>
        <p:spPr>
          <a:xfrm>
            <a:off x="928449" y="2912626"/>
            <a:ext cx="3838575" cy="982266"/>
          </a:xfrm>
          <a:prstGeom prst="rect">
            <a:avLst/>
          </a:prstGeom>
          <a:noFill/>
          <a:ln/>
        </p:spPr>
        <p:txBody>
          <a:bodyPr wrap="square" lIns="0" tIns="0" rIns="0" bIns="0" rtlCol="0" anchor="t"/>
          <a:lstStyle/>
          <a:p>
            <a:pPr marL="342900" indent="-342900" algn="l">
              <a:lnSpc>
                <a:spcPts val="2550"/>
              </a:lnSpc>
              <a:buSzPct val="100000"/>
              <a:buChar char="•"/>
            </a:pPr>
            <a:r>
              <a:rPr lang="en-US" sz="1600" b="1" dirty="0">
                <a:latin typeface="Times New Roman" panose="02020603050405020304" pitchFamily="18" charset="0"/>
                <a:ea typeface="Open Sans" pitchFamily="34" charset="-122"/>
                <a:cs typeface="Times New Roman" panose="02020603050405020304" pitchFamily="18" charset="0"/>
              </a:rPr>
              <a:t>Vấn đề:</a:t>
            </a:r>
            <a:r>
              <a:rPr lang="en-US" sz="1600" dirty="0">
                <a:latin typeface="Times New Roman" panose="02020603050405020304" pitchFamily="18" charset="0"/>
                <a:ea typeface="Open Sans" pitchFamily="34" charset="-122"/>
                <a:cs typeface="Times New Roman" panose="02020603050405020304" pitchFamily="18" charset="0"/>
              </a:rPr>
              <a:t> Các mô hình hiện tại chủ yếu chạy với tham số mặc định hoặc tinh chỉnh thủ công.</a:t>
            </a:r>
            <a:endParaRPr lang="en-US" sz="1600" dirty="0">
              <a:latin typeface="Times New Roman" panose="02020603050405020304" pitchFamily="18" charset="0"/>
              <a:cs typeface="Times New Roman" panose="02020603050405020304" pitchFamily="18" charset="0"/>
            </a:endParaRPr>
          </a:p>
        </p:txBody>
      </p:sp>
      <p:sp>
        <p:nvSpPr>
          <p:cNvPr id="6" name="Text 4"/>
          <p:cNvSpPr/>
          <p:nvPr/>
        </p:nvSpPr>
        <p:spPr>
          <a:xfrm>
            <a:off x="928449" y="3966448"/>
            <a:ext cx="3838575" cy="654844"/>
          </a:xfrm>
          <a:prstGeom prst="rect">
            <a:avLst/>
          </a:prstGeom>
          <a:noFill/>
          <a:ln/>
        </p:spPr>
        <p:txBody>
          <a:bodyPr wrap="square" lIns="0" tIns="0" rIns="0" bIns="0" rtlCol="0" anchor="t"/>
          <a:lstStyle/>
          <a:p>
            <a:pPr marL="342900" indent="-342900" algn="l">
              <a:lnSpc>
                <a:spcPts val="2550"/>
              </a:lnSpc>
              <a:buSzPct val="100000"/>
              <a:buChar char="•"/>
            </a:pPr>
            <a:r>
              <a:rPr lang="en-US" sz="1600" b="1" dirty="0">
                <a:latin typeface="Times New Roman" panose="02020603050405020304" pitchFamily="18" charset="0"/>
                <a:ea typeface="Open Sans" pitchFamily="34" charset="-122"/>
                <a:cs typeface="Times New Roman" panose="02020603050405020304" pitchFamily="18" charset="0"/>
              </a:rPr>
              <a:t>Giải pháp:</a:t>
            </a:r>
            <a:r>
              <a:rPr lang="en-US" sz="1600" dirty="0">
                <a:latin typeface="Times New Roman" panose="02020603050405020304" pitchFamily="18" charset="0"/>
                <a:ea typeface="Open Sans" pitchFamily="34" charset="-122"/>
                <a:cs typeface="Times New Roman" panose="02020603050405020304" pitchFamily="18" charset="0"/>
              </a:rPr>
              <a:t> Sử dụng Optuna hoặc Bayesian Optimization.</a:t>
            </a:r>
            <a:endParaRPr lang="en-US" sz="1600" dirty="0">
              <a:latin typeface="Times New Roman" panose="02020603050405020304" pitchFamily="18" charset="0"/>
              <a:cs typeface="Times New Roman" panose="02020603050405020304" pitchFamily="18" charset="0"/>
            </a:endParaRPr>
          </a:p>
        </p:txBody>
      </p:sp>
      <p:sp>
        <p:nvSpPr>
          <p:cNvPr id="7" name="Text 5"/>
          <p:cNvSpPr/>
          <p:nvPr/>
        </p:nvSpPr>
        <p:spPr>
          <a:xfrm>
            <a:off x="928449" y="4692848"/>
            <a:ext cx="3838575" cy="1309688"/>
          </a:xfrm>
          <a:prstGeom prst="rect">
            <a:avLst/>
          </a:prstGeom>
          <a:noFill/>
          <a:ln/>
        </p:spPr>
        <p:txBody>
          <a:bodyPr wrap="square" lIns="0" tIns="0" rIns="0" bIns="0" rtlCol="0" anchor="t"/>
          <a:lstStyle/>
          <a:p>
            <a:pPr marL="342900" indent="-342900" algn="l">
              <a:lnSpc>
                <a:spcPts val="2550"/>
              </a:lnSpc>
              <a:buSzPct val="100000"/>
              <a:buChar char="•"/>
            </a:pPr>
            <a:r>
              <a:rPr lang="en-US" sz="1600" b="1" dirty="0">
                <a:latin typeface="Times New Roman" panose="02020603050405020304" pitchFamily="18" charset="0"/>
                <a:ea typeface="Open Sans" pitchFamily="34" charset="-122"/>
                <a:cs typeface="Times New Roman" panose="02020603050405020304" pitchFamily="18" charset="0"/>
              </a:rPr>
              <a:t>Mục tiêu:</a:t>
            </a:r>
            <a:r>
              <a:rPr lang="en-US" sz="1600" dirty="0">
                <a:latin typeface="Times New Roman" panose="02020603050405020304" pitchFamily="18" charset="0"/>
                <a:ea typeface="Open Sans" pitchFamily="34" charset="-122"/>
                <a:cs typeface="Times New Roman" panose="02020603050405020304" pitchFamily="18" charset="0"/>
              </a:rPr>
              <a:t> Tự động tìm bộ tham số tối ưu (Learning rate, Max depth, Subsample) để đẩy Accuracy từ 61% → 63-65%.</a:t>
            </a:r>
            <a:endParaRPr lang="en-US" sz="1600" dirty="0">
              <a:latin typeface="Times New Roman" panose="02020603050405020304" pitchFamily="18" charset="0"/>
              <a:cs typeface="Times New Roman" panose="02020603050405020304" pitchFamily="18" charset="0"/>
            </a:endParaRPr>
          </a:p>
        </p:txBody>
      </p:sp>
      <p:sp>
        <p:nvSpPr>
          <p:cNvPr id="8" name="Shape 6"/>
          <p:cNvSpPr/>
          <p:nvPr/>
        </p:nvSpPr>
        <p:spPr>
          <a:xfrm>
            <a:off x="5183743" y="1938099"/>
            <a:ext cx="4262914" cy="5401985"/>
          </a:xfrm>
          <a:prstGeom prst="roundRect">
            <a:avLst>
              <a:gd name="adj" fmla="val 2016"/>
            </a:avLst>
          </a:prstGeom>
          <a:solidFill>
            <a:srgbClr val="D6F5EE"/>
          </a:solidFill>
          <a:ln w="7620">
            <a:solidFill>
              <a:srgbClr val="BCDBD4"/>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9" name="Text 7"/>
          <p:cNvSpPr/>
          <p:nvPr/>
        </p:nvSpPr>
        <p:spPr>
          <a:xfrm>
            <a:off x="5395912" y="2150269"/>
            <a:ext cx="3838575" cy="639604"/>
          </a:xfrm>
          <a:prstGeom prst="rect">
            <a:avLst/>
          </a:prstGeom>
          <a:noFill/>
          <a:ln/>
        </p:spPr>
        <p:txBody>
          <a:bodyPr wrap="square" lIns="0" tIns="0" rIns="0" bIns="0" rtlCol="0" anchor="t"/>
          <a:lstStyle/>
          <a:p>
            <a:pPr marL="0" indent="0" algn="l">
              <a:lnSpc>
                <a:spcPts val="2500"/>
              </a:lnSpc>
              <a:buNone/>
            </a:pPr>
            <a:r>
              <a:rPr lang="en-US" sz="2000" b="1" dirty="0">
                <a:latin typeface="Times New Roman" panose="02020603050405020304" pitchFamily="18" charset="0"/>
                <a:ea typeface="Unbounded Bold" pitchFamily="34" charset="-122"/>
                <a:cs typeface="Times New Roman" panose="02020603050405020304" pitchFamily="18" charset="0"/>
              </a:rPr>
              <a:t>Kỹ thuật Ensemble Stacking</a:t>
            </a:r>
            <a:endParaRPr lang="en-US" sz="2000" dirty="0">
              <a:latin typeface="Times New Roman" panose="02020603050405020304" pitchFamily="18" charset="0"/>
              <a:cs typeface="Times New Roman" panose="02020603050405020304" pitchFamily="18" charset="0"/>
            </a:endParaRPr>
          </a:p>
        </p:txBody>
      </p:sp>
      <p:sp>
        <p:nvSpPr>
          <p:cNvPr id="10" name="Text 8"/>
          <p:cNvSpPr/>
          <p:nvPr/>
        </p:nvSpPr>
        <p:spPr>
          <a:xfrm>
            <a:off x="5395912" y="2912626"/>
            <a:ext cx="3838575" cy="1309688"/>
          </a:xfrm>
          <a:prstGeom prst="rect">
            <a:avLst/>
          </a:prstGeom>
          <a:noFill/>
          <a:ln/>
        </p:spPr>
        <p:txBody>
          <a:bodyPr wrap="square" lIns="0" tIns="0" rIns="0" bIns="0" rtlCol="0" anchor="t"/>
          <a:lstStyle/>
          <a:p>
            <a:pPr marL="342900" indent="-342900" algn="l">
              <a:lnSpc>
                <a:spcPts val="2550"/>
              </a:lnSpc>
              <a:buSzPct val="100000"/>
              <a:buChar char="•"/>
            </a:pPr>
            <a:r>
              <a:rPr lang="en-US" sz="1600" b="1" dirty="0">
                <a:latin typeface="Times New Roman" panose="02020603050405020304" pitchFamily="18" charset="0"/>
                <a:ea typeface="Open Sans" pitchFamily="34" charset="-122"/>
                <a:cs typeface="Times New Roman" panose="02020603050405020304" pitchFamily="18" charset="0"/>
              </a:rPr>
              <a:t>Vấn đề:</a:t>
            </a:r>
            <a:r>
              <a:rPr lang="en-US" sz="1600" dirty="0">
                <a:latin typeface="Times New Roman" panose="02020603050405020304" pitchFamily="18" charset="0"/>
                <a:ea typeface="Open Sans" pitchFamily="34" charset="-122"/>
                <a:cs typeface="Times New Roman" panose="02020603050405020304" pitchFamily="18" charset="0"/>
              </a:rPr>
              <a:t> XGBoost dù tốt nhưng vẫn có điểm mù. SVM dù thấp hơn nhưng lại giỏi ở không gian nhiều chiều.</a:t>
            </a:r>
            <a:endParaRPr lang="en-US" sz="1600" dirty="0">
              <a:latin typeface="Times New Roman" panose="02020603050405020304" pitchFamily="18" charset="0"/>
              <a:cs typeface="Times New Roman" panose="02020603050405020304" pitchFamily="18" charset="0"/>
            </a:endParaRPr>
          </a:p>
        </p:txBody>
      </p:sp>
      <p:sp>
        <p:nvSpPr>
          <p:cNvPr id="11" name="Text 9"/>
          <p:cNvSpPr/>
          <p:nvPr/>
        </p:nvSpPr>
        <p:spPr>
          <a:xfrm>
            <a:off x="5395912" y="4293870"/>
            <a:ext cx="3838575" cy="654844"/>
          </a:xfrm>
          <a:prstGeom prst="rect">
            <a:avLst/>
          </a:prstGeom>
          <a:noFill/>
          <a:ln/>
        </p:spPr>
        <p:txBody>
          <a:bodyPr wrap="square" lIns="0" tIns="0" rIns="0" bIns="0" rtlCol="0" anchor="t"/>
          <a:lstStyle/>
          <a:p>
            <a:pPr marL="342900" indent="-342900" algn="l">
              <a:lnSpc>
                <a:spcPts val="2550"/>
              </a:lnSpc>
              <a:buSzPct val="100000"/>
              <a:buChar char="•"/>
            </a:pPr>
            <a:r>
              <a:rPr lang="en-US" sz="1600" b="1" dirty="0">
                <a:latin typeface="Times New Roman" panose="02020603050405020304" pitchFamily="18" charset="0"/>
                <a:ea typeface="Open Sans" pitchFamily="34" charset="-122"/>
                <a:cs typeface="Times New Roman" panose="02020603050405020304" pitchFamily="18" charset="0"/>
              </a:rPr>
              <a:t>Giải pháp:</a:t>
            </a:r>
            <a:r>
              <a:rPr lang="en-US" sz="1600" dirty="0">
                <a:latin typeface="Times New Roman" panose="02020603050405020304" pitchFamily="18" charset="0"/>
                <a:ea typeface="Open Sans" pitchFamily="34" charset="-122"/>
                <a:cs typeface="Times New Roman" panose="02020603050405020304" pitchFamily="18" charset="0"/>
              </a:rPr>
              <a:t> Xây dựng mô hình Stacking (Meta-learner).</a:t>
            </a:r>
            <a:endParaRPr lang="en-US" sz="1600" dirty="0">
              <a:latin typeface="Times New Roman" panose="02020603050405020304" pitchFamily="18" charset="0"/>
              <a:cs typeface="Times New Roman" panose="02020603050405020304" pitchFamily="18" charset="0"/>
            </a:endParaRPr>
          </a:p>
        </p:txBody>
      </p:sp>
      <p:sp>
        <p:nvSpPr>
          <p:cNvPr id="12" name="Text 10"/>
          <p:cNvSpPr/>
          <p:nvPr/>
        </p:nvSpPr>
        <p:spPr>
          <a:xfrm>
            <a:off x="5395912" y="5020270"/>
            <a:ext cx="3838575" cy="654844"/>
          </a:xfrm>
          <a:prstGeom prst="rect">
            <a:avLst/>
          </a:prstGeom>
          <a:noFill/>
          <a:ln/>
        </p:spPr>
        <p:txBody>
          <a:bodyPr wrap="square" lIns="0" tIns="0" rIns="0" bIns="0" rtlCol="0" anchor="t"/>
          <a:lstStyle/>
          <a:p>
            <a:pPr marL="685800" lvl="1" indent="-342900" algn="l">
              <a:lnSpc>
                <a:spcPts val="2550"/>
              </a:lnSpc>
              <a:buSzPct val="100000"/>
              <a:buChar char="•"/>
            </a:pPr>
            <a:r>
              <a:rPr lang="en-US" sz="1600" dirty="0">
                <a:latin typeface="Times New Roman" panose="02020603050405020304" pitchFamily="18" charset="0"/>
                <a:ea typeface="Open Sans" pitchFamily="34" charset="-122"/>
                <a:cs typeface="Times New Roman" panose="02020603050405020304" pitchFamily="18" charset="0"/>
              </a:rPr>
              <a:t>Level 1: XGBoost + LightGBM + SVM + Random Forest.</a:t>
            </a:r>
            <a:endParaRPr lang="en-US" sz="1600" dirty="0">
              <a:latin typeface="Times New Roman" panose="02020603050405020304" pitchFamily="18" charset="0"/>
              <a:cs typeface="Times New Roman" panose="02020603050405020304" pitchFamily="18" charset="0"/>
            </a:endParaRPr>
          </a:p>
        </p:txBody>
      </p:sp>
      <p:sp>
        <p:nvSpPr>
          <p:cNvPr id="13" name="Text 11"/>
          <p:cNvSpPr/>
          <p:nvPr/>
        </p:nvSpPr>
        <p:spPr>
          <a:xfrm>
            <a:off x="5395912" y="5746671"/>
            <a:ext cx="3838575" cy="654844"/>
          </a:xfrm>
          <a:prstGeom prst="rect">
            <a:avLst/>
          </a:prstGeom>
          <a:noFill/>
          <a:ln/>
        </p:spPr>
        <p:txBody>
          <a:bodyPr wrap="square" lIns="0" tIns="0" rIns="0" bIns="0" rtlCol="0" anchor="t"/>
          <a:lstStyle/>
          <a:p>
            <a:pPr marL="685800" lvl="1" indent="-342900" algn="l">
              <a:lnSpc>
                <a:spcPts val="2550"/>
              </a:lnSpc>
              <a:buSzPct val="100000"/>
              <a:buChar char="•"/>
            </a:pPr>
            <a:r>
              <a:rPr lang="en-US" sz="1600" dirty="0">
                <a:latin typeface="Times New Roman" panose="02020603050405020304" pitchFamily="18" charset="0"/>
                <a:ea typeface="Open Sans" pitchFamily="34" charset="-122"/>
                <a:cs typeface="Times New Roman" panose="02020603050405020304" pitchFamily="18" charset="0"/>
              </a:rPr>
              <a:t>Level 2: Logistic Regression (học từ dự đoán của Level 1).</a:t>
            </a:r>
            <a:endParaRPr lang="en-US" sz="1600" dirty="0">
              <a:latin typeface="Times New Roman" panose="02020603050405020304" pitchFamily="18" charset="0"/>
              <a:cs typeface="Times New Roman" panose="02020603050405020304" pitchFamily="18" charset="0"/>
            </a:endParaRPr>
          </a:p>
        </p:txBody>
      </p:sp>
      <p:sp>
        <p:nvSpPr>
          <p:cNvPr id="14" name="Text 12"/>
          <p:cNvSpPr/>
          <p:nvPr/>
        </p:nvSpPr>
        <p:spPr>
          <a:xfrm>
            <a:off x="5395912" y="6473071"/>
            <a:ext cx="3838575" cy="654844"/>
          </a:xfrm>
          <a:prstGeom prst="rect">
            <a:avLst/>
          </a:prstGeom>
          <a:noFill/>
          <a:ln/>
        </p:spPr>
        <p:txBody>
          <a:bodyPr wrap="square" lIns="0" tIns="0" rIns="0" bIns="0" rtlCol="0" anchor="t"/>
          <a:lstStyle/>
          <a:p>
            <a:pPr marL="342900" indent="-342900" algn="l">
              <a:lnSpc>
                <a:spcPts val="2550"/>
              </a:lnSpc>
              <a:buSzPct val="100000"/>
              <a:buChar char="•"/>
            </a:pPr>
            <a:r>
              <a:rPr lang="en-US" sz="1600" b="1" dirty="0">
                <a:latin typeface="Times New Roman" panose="02020603050405020304" pitchFamily="18" charset="0"/>
                <a:ea typeface="Open Sans" pitchFamily="34" charset="-122"/>
                <a:cs typeface="Times New Roman" panose="02020603050405020304" pitchFamily="18" charset="0"/>
              </a:rPr>
              <a:t>Kỳ vọng:</a:t>
            </a:r>
            <a:r>
              <a:rPr lang="en-US" sz="1600" dirty="0">
                <a:latin typeface="Times New Roman" panose="02020603050405020304" pitchFamily="18" charset="0"/>
                <a:ea typeface="Open Sans" pitchFamily="34" charset="-122"/>
                <a:cs typeface="Times New Roman" panose="02020603050405020304" pitchFamily="18" charset="0"/>
              </a:rPr>
              <a:t> Giảm Variance, tăng độ ổn định trên tập dữ liệu lạ.</a:t>
            </a:r>
            <a:endParaRPr lang="en-US" sz="1600" dirty="0">
              <a:latin typeface="Times New Roman" panose="02020603050405020304" pitchFamily="18" charset="0"/>
              <a:cs typeface="Times New Roman" panose="02020603050405020304" pitchFamily="18" charset="0"/>
            </a:endParaRPr>
          </a:p>
        </p:txBody>
      </p:sp>
      <p:sp>
        <p:nvSpPr>
          <p:cNvPr id="15" name="Shape 13"/>
          <p:cNvSpPr/>
          <p:nvPr/>
        </p:nvSpPr>
        <p:spPr>
          <a:xfrm>
            <a:off x="9651206" y="1938099"/>
            <a:ext cx="4262914" cy="5401985"/>
          </a:xfrm>
          <a:prstGeom prst="roundRect">
            <a:avLst>
              <a:gd name="adj" fmla="val 2016"/>
            </a:avLst>
          </a:prstGeom>
          <a:solidFill>
            <a:srgbClr val="D6F5EE"/>
          </a:solidFill>
          <a:ln w="7620">
            <a:solidFill>
              <a:srgbClr val="BCDBD4"/>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16" name="Text 14"/>
          <p:cNvSpPr/>
          <p:nvPr/>
        </p:nvSpPr>
        <p:spPr>
          <a:xfrm>
            <a:off x="9863376" y="2150269"/>
            <a:ext cx="3838575" cy="639604"/>
          </a:xfrm>
          <a:prstGeom prst="rect">
            <a:avLst/>
          </a:prstGeom>
          <a:noFill/>
          <a:ln/>
        </p:spPr>
        <p:txBody>
          <a:bodyPr wrap="square" lIns="0" tIns="0" rIns="0" bIns="0" rtlCol="0" anchor="t"/>
          <a:lstStyle/>
          <a:p>
            <a:pPr marL="0" indent="0" algn="l">
              <a:lnSpc>
                <a:spcPts val="2500"/>
              </a:lnSpc>
              <a:buNone/>
            </a:pPr>
            <a:r>
              <a:rPr lang="en-US" sz="2000" b="1" dirty="0">
                <a:latin typeface="Times New Roman" panose="02020603050405020304" pitchFamily="18" charset="0"/>
                <a:ea typeface="Unbounded Bold" pitchFamily="34" charset="-122"/>
                <a:cs typeface="Times New Roman" panose="02020603050405020304" pitchFamily="18" charset="0"/>
              </a:rPr>
              <a:t>Deep Learning (Mạng Nơ-ron)</a:t>
            </a:r>
            <a:endParaRPr lang="en-US" sz="2000" dirty="0">
              <a:latin typeface="Times New Roman" panose="02020603050405020304" pitchFamily="18" charset="0"/>
              <a:cs typeface="Times New Roman" panose="02020603050405020304" pitchFamily="18" charset="0"/>
            </a:endParaRPr>
          </a:p>
        </p:txBody>
      </p:sp>
      <p:sp>
        <p:nvSpPr>
          <p:cNvPr id="17" name="Text 15"/>
          <p:cNvSpPr/>
          <p:nvPr/>
        </p:nvSpPr>
        <p:spPr>
          <a:xfrm>
            <a:off x="9863376" y="2912626"/>
            <a:ext cx="3838575" cy="982266"/>
          </a:xfrm>
          <a:prstGeom prst="rect">
            <a:avLst/>
          </a:prstGeom>
          <a:noFill/>
          <a:ln/>
        </p:spPr>
        <p:txBody>
          <a:bodyPr wrap="square" lIns="0" tIns="0" rIns="0" bIns="0" rtlCol="0" anchor="t"/>
          <a:lstStyle/>
          <a:p>
            <a:pPr marL="342900" indent="-342900" algn="l">
              <a:lnSpc>
                <a:spcPts val="2550"/>
              </a:lnSpc>
              <a:buSzPct val="100000"/>
              <a:buChar char="•"/>
            </a:pPr>
            <a:r>
              <a:rPr lang="en-US" sz="1600" b="1" dirty="0">
                <a:latin typeface="Times New Roman" panose="02020603050405020304" pitchFamily="18" charset="0"/>
                <a:ea typeface="Open Sans" pitchFamily="34" charset="-122"/>
                <a:cs typeface="Times New Roman" panose="02020603050405020304" pitchFamily="18" charset="0"/>
              </a:rPr>
              <a:t>Vấn đề:</a:t>
            </a:r>
            <a:r>
              <a:rPr lang="en-US" sz="1600" dirty="0">
                <a:latin typeface="Times New Roman" panose="02020603050405020304" pitchFamily="18" charset="0"/>
                <a:ea typeface="Open Sans" pitchFamily="34" charset="-122"/>
                <a:cs typeface="Times New Roman" panose="02020603050405020304" pitchFamily="18" charset="0"/>
              </a:rPr>
              <a:t> Giới hạn của mô hình truyền thống với dữ liệu phi tuyến cực đoan.</a:t>
            </a:r>
            <a:endParaRPr lang="en-US" sz="1600" dirty="0">
              <a:latin typeface="Times New Roman" panose="02020603050405020304" pitchFamily="18" charset="0"/>
              <a:cs typeface="Times New Roman" panose="02020603050405020304" pitchFamily="18" charset="0"/>
            </a:endParaRPr>
          </a:p>
        </p:txBody>
      </p:sp>
      <p:sp>
        <p:nvSpPr>
          <p:cNvPr id="18" name="Text 16"/>
          <p:cNvSpPr/>
          <p:nvPr/>
        </p:nvSpPr>
        <p:spPr>
          <a:xfrm>
            <a:off x="9863376" y="3966448"/>
            <a:ext cx="3838575" cy="1637109"/>
          </a:xfrm>
          <a:prstGeom prst="rect">
            <a:avLst/>
          </a:prstGeom>
          <a:noFill/>
          <a:ln/>
        </p:spPr>
        <p:txBody>
          <a:bodyPr wrap="square" lIns="0" tIns="0" rIns="0" bIns="0" rtlCol="0" anchor="t"/>
          <a:lstStyle/>
          <a:p>
            <a:pPr marL="342900" indent="-342900" algn="l">
              <a:lnSpc>
                <a:spcPts val="2550"/>
              </a:lnSpc>
              <a:buSzPct val="100000"/>
              <a:buChar char="•"/>
            </a:pPr>
            <a:r>
              <a:rPr lang="en-US" sz="1600" b="1" dirty="0">
                <a:latin typeface="Times New Roman" panose="02020603050405020304" pitchFamily="18" charset="0"/>
                <a:ea typeface="Open Sans" pitchFamily="34" charset="-122"/>
                <a:cs typeface="Times New Roman" panose="02020603050405020304" pitchFamily="18" charset="0"/>
              </a:rPr>
              <a:t>Giải pháp:</a:t>
            </a:r>
            <a:r>
              <a:rPr lang="en-US" sz="1600" dirty="0">
                <a:latin typeface="Times New Roman" panose="02020603050405020304" pitchFamily="18" charset="0"/>
                <a:ea typeface="Open Sans" pitchFamily="34" charset="-122"/>
                <a:cs typeface="Times New Roman" panose="02020603050405020304" pitchFamily="18" charset="0"/>
              </a:rPr>
              <a:t> Thử nghiệm TabNet (Deep Learning cho dữ liệu bảng) hoặc Multi-Layer Perceptron (MLP) với các lớp Dropout để chống Overfitting.</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sp>
        <p:nvSpPr>
          <p:cNvPr id="2" name="Text 0"/>
          <p:cNvSpPr/>
          <p:nvPr/>
        </p:nvSpPr>
        <p:spPr>
          <a:xfrm>
            <a:off x="712589" y="636032"/>
            <a:ext cx="5457706" cy="636151"/>
          </a:xfrm>
          <a:prstGeom prst="rect">
            <a:avLst/>
          </a:prstGeom>
          <a:noFill/>
          <a:ln/>
        </p:spPr>
        <p:txBody>
          <a:bodyPr wrap="none" lIns="0" tIns="0" rIns="0" bIns="0" rtlCol="0" anchor="t"/>
          <a:lstStyle/>
          <a:p>
            <a:pPr marL="0" indent="0" algn="l">
              <a:lnSpc>
                <a:spcPts val="5000"/>
              </a:lnSpc>
              <a:buNone/>
            </a:pPr>
            <a:r>
              <a:rPr lang="en-US" sz="4000" b="1" dirty="0">
                <a:latin typeface="Times New Roman" panose="02020603050405020304" pitchFamily="18" charset="0"/>
                <a:ea typeface="Unbounded Bold" pitchFamily="34" charset="-122"/>
                <a:cs typeface="Times New Roman" panose="02020603050405020304" pitchFamily="18" charset="0"/>
              </a:rPr>
              <a:t>Tổng kết Báo cáo</a:t>
            </a:r>
            <a:endParaRPr lang="en-US" sz="4000" dirty="0">
              <a:latin typeface="Times New Roman" panose="02020603050405020304" pitchFamily="18" charset="0"/>
              <a:cs typeface="Times New Roman" panose="02020603050405020304" pitchFamily="18" charset="0"/>
            </a:endParaRPr>
          </a:p>
        </p:txBody>
      </p:sp>
      <p:sp>
        <p:nvSpPr>
          <p:cNvPr id="3" name="Text 1"/>
          <p:cNvSpPr/>
          <p:nvPr/>
        </p:nvSpPr>
        <p:spPr>
          <a:xfrm>
            <a:off x="712589" y="1760815"/>
            <a:ext cx="7724418" cy="325755"/>
          </a:xfrm>
          <a:prstGeom prst="rect">
            <a:avLst/>
          </a:prstGeom>
          <a:noFill/>
          <a:ln/>
        </p:spPr>
        <p:txBody>
          <a:bodyPr wrap="none" lIns="0" tIns="0" rIns="0" bIns="0" rtlCol="0" anchor="t"/>
          <a:lstStyle/>
          <a:p>
            <a:pPr marL="0" indent="0" algn="l">
              <a:lnSpc>
                <a:spcPts val="2550"/>
              </a:lnSpc>
              <a:buNone/>
            </a:pPr>
            <a:r>
              <a:rPr lang="en-US" sz="1600" b="1" dirty="0">
                <a:latin typeface="Times New Roman" panose="02020603050405020304" pitchFamily="18" charset="0"/>
                <a:ea typeface="Open Sans" pitchFamily="34" charset="-122"/>
                <a:cs typeface="Times New Roman" panose="02020603050405020304" pitchFamily="18" charset="0"/>
              </a:rPr>
              <a:t>1. Sức mạnh của Feature Engineering (Bài học lớn nhất):</a:t>
            </a:r>
            <a:endParaRPr lang="en-US" sz="1600" dirty="0">
              <a:latin typeface="Times New Roman" panose="02020603050405020304" pitchFamily="18" charset="0"/>
              <a:cs typeface="Times New Roman" panose="02020603050405020304" pitchFamily="18" charset="0"/>
            </a:endParaRPr>
          </a:p>
        </p:txBody>
      </p:sp>
      <p:sp>
        <p:nvSpPr>
          <p:cNvPr id="4" name="Text 2"/>
          <p:cNvSpPr/>
          <p:nvPr/>
        </p:nvSpPr>
        <p:spPr>
          <a:xfrm>
            <a:off x="712589" y="2269808"/>
            <a:ext cx="7724418" cy="325755"/>
          </a:xfrm>
          <a:prstGeom prst="rect">
            <a:avLst/>
          </a:prstGeom>
          <a:noFill/>
          <a:ln/>
        </p:spPr>
        <p:txBody>
          <a:bodyPr wrap="none" lIns="0" tIns="0" rIns="0" bIns="0" rtlCol="0" anchor="t"/>
          <a:lstStyle/>
          <a:p>
            <a:pPr marL="342900" indent="-342900" algn="l">
              <a:lnSpc>
                <a:spcPts val="2550"/>
              </a:lnSpc>
              <a:buSzPct val="100000"/>
              <a:buChar char="•"/>
            </a:pPr>
            <a:r>
              <a:rPr lang="en-US" sz="1600" dirty="0">
                <a:latin typeface="Times New Roman" panose="02020603050405020304" pitchFamily="18" charset="0"/>
                <a:ea typeface="Open Sans" pitchFamily="34" charset="-122"/>
                <a:cs typeface="Times New Roman" panose="02020603050405020304" pitchFamily="18" charset="0"/>
              </a:rPr>
              <a:t>Thực tế: Mô hình xịn (XGBoost) + Dữ liệu thô (Exp 1) = Kết quả tệ (54%).</a:t>
            </a:r>
            <a:endParaRPr lang="en-US" sz="1600" dirty="0">
              <a:latin typeface="Times New Roman" panose="02020603050405020304" pitchFamily="18" charset="0"/>
              <a:cs typeface="Times New Roman" panose="02020603050405020304" pitchFamily="18" charset="0"/>
            </a:endParaRPr>
          </a:p>
        </p:txBody>
      </p:sp>
      <p:sp>
        <p:nvSpPr>
          <p:cNvPr id="5" name="Text 3"/>
          <p:cNvSpPr/>
          <p:nvPr/>
        </p:nvSpPr>
        <p:spPr>
          <a:xfrm>
            <a:off x="712589" y="2666762"/>
            <a:ext cx="7724418" cy="325755"/>
          </a:xfrm>
          <a:prstGeom prst="rect">
            <a:avLst/>
          </a:prstGeom>
          <a:noFill/>
          <a:ln/>
        </p:spPr>
        <p:txBody>
          <a:bodyPr wrap="none" lIns="0" tIns="0" rIns="0" bIns="0" rtlCol="0" anchor="t"/>
          <a:lstStyle/>
          <a:p>
            <a:pPr marL="342900" indent="-342900" algn="l">
              <a:lnSpc>
                <a:spcPts val="2550"/>
              </a:lnSpc>
              <a:buSzPct val="100000"/>
              <a:buChar char="•"/>
            </a:pPr>
            <a:r>
              <a:rPr lang="en-US" sz="1600" dirty="0">
                <a:latin typeface="Times New Roman" panose="02020603050405020304" pitchFamily="18" charset="0"/>
                <a:ea typeface="Open Sans" pitchFamily="34" charset="-122"/>
                <a:cs typeface="Times New Roman" panose="02020603050405020304" pitchFamily="18" charset="0"/>
              </a:rPr>
              <a:t>Đột phá: Mô hình xịn + Dữ liệu đã xử lý (Exp 2) = Kết quả tốt (61%).</a:t>
            </a:r>
            <a:endParaRPr lang="en-US" sz="1600" dirty="0">
              <a:latin typeface="Times New Roman" panose="02020603050405020304" pitchFamily="18" charset="0"/>
              <a:cs typeface="Times New Roman" panose="02020603050405020304" pitchFamily="18" charset="0"/>
            </a:endParaRPr>
          </a:p>
        </p:txBody>
      </p:sp>
      <p:sp>
        <p:nvSpPr>
          <p:cNvPr id="6" name="Text 4"/>
          <p:cNvSpPr/>
          <p:nvPr/>
        </p:nvSpPr>
        <p:spPr>
          <a:xfrm>
            <a:off x="712589" y="3063716"/>
            <a:ext cx="7724418" cy="651510"/>
          </a:xfrm>
          <a:prstGeom prst="rect">
            <a:avLst/>
          </a:prstGeom>
          <a:noFill/>
          <a:ln/>
        </p:spPr>
        <p:txBody>
          <a:bodyPr wrap="square" lIns="0" tIns="0" rIns="0" bIns="0" rtlCol="0" anchor="t"/>
          <a:lstStyle/>
          <a:p>
            <a:pPr marL="342900" indent="-342900" algn="l">
              <a:lnSpc>
                <a:spcPts val="2550"/>
              </a:lnSpc>
              <a:buSzPct val="100000"/>
              <a:buChar char="•"/>
            </a:pPr>
            <a:r>
              <a:rPr lang="en-US" sz="1600" dirty="0">
                <a:latin typeface="Times New Roman" panose="02020603050405020304" pitchFamily="18" charset="0"/>
                <a:ea typeface="Open Sans" pitchFamily="34" charset="-122"/>
                <a:cs typeface="Times New Roman" panose="02020603050405020304" pitchFamily="18" charset="0"/>
              </a:rPr>
              <a:t>Kết luận: "Data Quality &gt; Model Complexity". Việc tạo biến tương tác (Energy_Loudness) và xử lý biến chu kỳ (Key) đóng vai trò quyết định.</a:t>
            </a:r>
            <a:endParaRPr lang="en-US" sz="1600" dirty="0">
              <a:latin typeface="Times New Roman" panose="02020603050405020304" pitchFamily="18" charset="0"/>
              <a:cs typeface="Times New Roman" panose="02020603050405020304" pitchFamily="18" charset="0"/>
            </a:endParaRPr>
          </a:p>
        </p:txBody>
      </p:sp>
      <p:sp>
        <p:nvSpPr>
          <p:cNvPr id="7" name="Text 5"/>
          <p:cNvSpPr/>
          <p:nvPr/>
        </p:nvSpPr>
        <p:spPr>
          <a:xfrm>
            <a:off x="712589" y="3898463"/>
            <a:ext cx="7724418" cy="325755"/>
          </a:xfrm>
          <a:prstGeom prst="rect">
            <a:avLst/>
          </a:prstGeom>
          <a:noFill/>
          <a:ln/>
        </p:spPr>
        <p:txBody>
          <a:bodyPr wrap="none" lIns="0" tIns="0" rIns="0" bIns="0" rtlCol="0" anchor="t"/>
          <a:lstStyle/>
          <a:p>
            <a:pPr marL="0" indent="0" algn="l">
              <a:lnSpc>
                <a:spcPts val="2550"/>
              </a:lnSpc>
              <a:buNone/>
            </a:pPr>
            <a:r>
              <a:rPr lang="en-US" sz="1600" b="1" dirty="0">
                <a:latin typeface="Times New Roman" panose="02020603050405020304" pitchFamily="18" charset="0"/>
                <a:ea typeface="Open Sans" pitchFamily="34" charset="-122"/>
                <a:cs typeface="Times New Roman" panose="02020603050405020304" pitchFamily="18" charset="0"/>
              </a:rPr>
              <a:t>2. Mô hình chiến thắng: XGBoost:</a:t>
            </a:r>
            <a:endParaRPr lang="en-US" sz="1600" dirty="0">
              <a:latin typeface="Times New Roman" panose="02020603050405020304" pitchFamily="18" charset="0"/>
              <a:cs typeface="Times New Roman" panose="02020603050405020304" pitchFamily="18" charset="0"/>
            </a:endParaRPr>
          </a:p>
        </p:txBody>
      </p:sp>
      <p:sp>
        <p:nvSpPr>
          <p:cNvPr id="8" name="Text 6"/>
          <p:cNvSpPr/>
          <p:nvPr/>
        </p:nvSpPr>
        <p:spPr>
          <a:xfrm>
            <a:off x="712589" y="4407456"/>
            <a:ext cx="7724418" cy="651510"/>
          </a:xfrm>
          <a:prstGeom prst="rect">
            <a:avLst/>
          </a:prstGeom>
          <a:noFill/>
          <a:ln/>
        </p:spPr>
        <p:txBody>
          <a:bodyPr wrap="square" lIns="0" tIns="0" rIns="0" bIns="0" rtlCol="0" anchor="t"/>
          <a:lstStyle/>
          <a:p>
            <a:pPr marL="342900" indent="-342900" algn="l">
              <a:lnSpc>
                <a:spcPts val="2550"/>
              </a:lnSpc>
              <a:buSzPct val="100000"/>
              <a:buChar char="•"/>
            </a:pPr>
            <a:r>
              <a:rPr lang="en-US" sz="1600" dirty="0">
                <a:latin typeface="Times New Roman" panose="02020603050405020304" pitchFamily="18" charset="0"/>
                <a:ea typeface="Open Sans" pitchFamily="34" charset="-122"/>
                <a:cs typeface="Times New Roman" panose="02020603050405020304" pitchFamily="18" charset="0"/>
              </a:rPr>
              <a:t>Đã chứng minh được khả năng cân bằng tốt nhất giữa độ chính xác và khả năng tổng quát hóa.</a:t>
            </a:r>
            <a:endParaRPr lang="en-US" sz="1600" dirty="0">
              <a:latin typeface="Times New Roman" panose="02020603050405020304" pitchFamily="18" charset="0"/>
              <a:cs typeface="Times New Roman" panose="02020603050405020304" pitchFamily="18" charset="0"/>
            </a:endParaRPr>
          </a:p>
        </p:txBody>
      </p:sp>
      <p:sp>
        <p:nvSpPr>
          <p:cNvPr id="9" name="Text 7"/>
          <p:cNvSpPr/>
          <p:nvPr/>
        </p:nvSpPr>
        <p:spPr>
          <a:xfrm>
            <a:off x="712589" y="5130165"/>
            <a:ext cx="7724418" cy="325755"/>
          </a:xfrm>
          <a:prstGeom prst="rect">
            <a:avLst/>
          </a:prstGeom>
          <a:noFill/>
          <a:ln/>
        </p:spPr>
        <p:txBody>
          <a:bodyPr wrap="none" lIns="0" tIns="0" rIns="0" bIns="0" rtlCol="0" anchor="t"/>
          <a:lstStyle/>
          <a:p>
            <a:pPr marL="342900" indent="-342900" algn="l">
              <a:lnSpc>
                <a:spcPts val="2550"/>
              </a:lnSpc>
              <a:buSzPct val="100000"/>
              <a:buChar char="•"/>
            </a:pPr>
            <a:r>
              <a:rPr lang="en-US" sz="1600" dirty="0">
                <a:latin typeface="Times New Roman" panose="02020603050405020304" pitchFamily="18" charset="0"/>
                <a:ea typeface="Open Sans" pitchFamily="34" charset="-122"/>
                <a:cs typeface="Times New Roman" panose="02020603050405020304" pitchFamily="18" charset="0"/>
              </a:rPr>
              <a:t>Là lựa chọn an toàn và hiệu quả nhất cho bài toán phân loại nhạc này.</a:t>
            </a:r>
            <a:endParaRPr lang="en-US" sz="1600" dirty="0">
              <a:latin typeface="Times New Roman" panose="02020603050405020304" pitchFamily="18" charset="0"/>
              <a:cs typeface="Times New Roman" panose="02020603050405020304" pitchFamily="18" charset="0"/>
            </a:endParaRPr>
          </a:p>
        </p:txBody>
      </p:sp>
      <p:sp>
        <p:nvSpPr>
          <p:cNvPr id="10" name="Text 8"/>
          <p:cNvSpPr/>
          <p:nvPr/>
        </p:nvSpPr>
        <p:spPr>
          <a:xfrm>
            <a:off x="712589" y="5639157"/>
            <a:ext cx="7724418" cy="325755"/>
          </a:xfrm>
          <a:prstGeom prst="rect">
            <a:avLst/>
          </a:prstGeom>
          <a:noFill/>
          <a:ln/>
        </p:spPr>
        <p:txBody>
          <a:bodyPr wrap="none" lIns="0" tIns="0" rIns="0" bIns="0" rtlCol="0" anchor="t"/>
          <a:lstStyle/>
          <a:p>
            <a:pPr marL="0" indent="0" algn="l">
              <a:lnSpc>
                <a:spcPts val="2550"/>
              </a:lnSpc>
              <a:buNone/>
            </a:pPr>
            <a:r>
              <a:rPr lang="en-US" sz="1600" b="1" dirty="0">
                <a:latin typeface="Times New Roman" panose="02020603050405020304" pitchFamily="18" charset="0"/>
                <a:ea typeface="Open Sans" pitchFamily="34" charset="-122"/>
                <a:cs typeface="Times New Roman" panose="02020603050405020304" pitchFamily="18" charset="0"/>
              </a:rPr>
              <a:t>3. Giá trị thực tiễn:</a:t>
            </a:r>
            <a:endParaRPr lang="en-US" sz="1600" dirty="0">
              <a:latin typeface="Times New Roman" panose="02020603050405020304" pitchFamily="18" charset="0"/>
              <a:cs typeface="Times New Roman" panose="02020603050405020304" pitchFamily="18" charset="0"/>
            </a:endParaRPr>
          </a:p>
        </p:txBody>
      </p:sp>
      <p:sp>
        <p:nvSpPr>
          <p:cNvPr id="11" name="Text 9"/>
          <p:cNvSpPr/>
          <p:nvPr/>
        </p:nvSpPr>
        <p:spPr>
          <a:xfrm>
            <a:off x="712589" y="6148149"/>
            <a:ext cx="7724418" cy="651510"/>
          </a:xfrm>
          <a:prstGeom prst="rect">
            <a:avLst/>
          </a:prstGeom>
          <a:noFill/>
          <a:ln/>
        </p:spPr>
        <p:txBody>
          <a:bodyPr wrap="square" lIns="0" tIns="0" rIns="0" bIns="0" rtlCol="0" anchor="t"/>
          <a:lstStyle/>
          <a:p>
            <a:pPr marL="342900" indent="-342900" algn="l">
              <a:lnSpc>
                <a:spcPts val="2550"/>
              </a:lnSpc>
              <a:buSzPct val="100000"/>
              <a:buChar char="•"/>
            </a:pPr>
            <a:r>
              <a:rPr lang="en-US" sz="1600" dirty="0">
                <a:latin typeface="Times New Roman" panose="02020603050405020304" pitchFamily="18" charset="0"/>
                <a:ea typeface="Open Sans" pitchFamily="34" charset="-122"/>
                <a:cs typeface="Times New Roman" panose="02020603050405020304" pitchFamily="18" charset="0"/>
              </a:rPr>
              <a:t>Dự án đã xây dựng được quy trình (Pipeline) tự động từ khâu xử lý dữ liệu đến dự báo.</a:t>
            </a:r>
            <a:endParaRPr lang="en-US" sz="1600" dirty="0">
              <a:latin typeface="Times New Roman" panose="02020603050405020304" pitchFamily="18" charset="0"/>
              <a:cs typeface="Times New Roman" panose="02020603050405020304" pitchFamily="18" charset="0"/>
            </a:endParaRPr>
          </a:p>
        </p:txBody>
      </p:sp>
      <p:sp>
        <p:nvSpPr>
          <p:cNvPr id="12" name="Text 10"/>
          <p:cNvSpPr/>
          <p:nvPr/>
        </p:nvSpPr>
        <p:spPr>
          <a:xfrm>
            <a:off x="712589" y="6870859"/>
            <a:ext cx="7724418" cy="651510"/>
          </a:xfrm>
          <a:prstGeom prst="rect">
            <a:avLst/>
          </a:prstGeom>
          <a:noFill/>
          <a:ln/>
        </p:spPr>
        <p:txBody>
          <a:bodyPr wrap="square" lIns="0" tIns="0" rIns="0" bIns="0" rtlCol="0" anchor="t"/>
          <a:lstStyle/>
          <a:p>
            <a:pPr marL="342900" indent="-342900" algn="l">
              <a:lnSpc>
                <a:spcPts val="2550"/>
              </a:lnSpc>
              <a:buSzPct val="100000"/>
              <a:buChar char="•"/>
            </a:pPr>
            <a:r>
              <a:rPr lang="en-US" sz="1600" dirty="0">
                <a:latin typeface="Times New Roman" panose="02020603050405020304" pitchFamily="18" charset="0"/>
                <a:ea typeface="Open Sans" pitchFamily="34" charset="-122"/>
                <a:cs typeface="Times New Roman" panose="02020603050405020304" pitchFamily="18" charset="0"/>
              </a:rPr>
              <a:t>Có thể ứng dụng để hỗ trợ gán nhãn tự động cho các hệ thống nghe nhạc trực tuyến (Recommender Systems).</a:t>
            </a:r>
            <a:endParaRPr lang="en-US" sz="1600" dirty="0">
              <a:latin typeface="Times New Roman" panose="02020603050405020304" pitchFamily="18" charset="0"/>
              <a:cs typeface="Times New Roman" panose="02020603050405020304" pitchFamily="18" charset="0"/>
            </a:endParaRPr>
          </a:p>
        </p:txBody>
      </p:sp>
      <p:pic>
        <p:nvPicPr>
          <p:cNvPr id="13" name="Image 0" descr="preencoded.png"/>
          <p:cNvPicPr>
            <a:picLocks noChangeAspect="1"/>
          </p:cNvPicPr>
          <p:nvPr/>
        </p:nvPicPr>
        <p:blipFill>
          <a:blip r:embed="rId3"/>
          <a:stretch>
            <a:fillRect/>
          </a:stretch>
        </p:blipFill>
        <p:spPr>
          <a:xfrm>
            <a:off x="8941356" y="1806535"/>
            <a:ext cx="4983956" cy="498395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199793"/>
            <a:ext cx="5670590" cy="708779"/>
          </a:xfrm>
          <a:prstGeom prst="rect">
            <a:avLst/>
          </a:prstGeom>
          <a:noFill/>
          <a:ln/>
        </p:spPr>
        <p:txBody>
          <a:bodyPr wrap="none" lIns="0" tIns="0" rIns="0" bIns="0" rtlCol="0" anchor="t"/>
          <a:lstStyle/>
          <a:p>
            <a:pPr marL="0" indent="0" algn="l">
              <a:lnSpc>
                <a:spcPts val="5550"/>
              </a:lnSpc>
              <a:buNone/>
            </a:pPr>
            <a:r>
              <a:rPr lang="en-US" sz="4450" b="1" dirty="0">
                <a:latin typeface="Times New Roman" panose="02020603050405020304" pitchFamily="18" charset="0"/>
                <a:ea typeface="Unbounded Bold" pitchFamily="34" charset="-122"/>
                <a:cs typeface="Times New Roman" panose="02020603050405020304" pitchFamily="18" charset="0"/>
              </a:rPr>
              <a:t>Lộ trình dự án</a:t>
            </a:r>
            <a:endParaRPr lang="en-US" sz="4450" dirty="0">
              <a:latin typeface="Times New Roman" panose="02020603050405020304" pitchFamily="18" charset="0"/>
              <a:cs typeface="Times New Roman" panose="02020603050405020304" pitchFamily="18" charset="0"/>
            </a:endParaRPr>
          </a:p>
        </p:txBody>
      </p:sp>
      <p:sp>
        <p:nvSpPr>
          <p:cNvPr id="3" name="Text 1"/>
          <p:cNvSpPr/>
          <p:nvPr/>
        </p:nvSpPr>
        <p:spPr>
          <a:xfrm>
            <a:off x="793790" y="2362200"/>
            <a:ext cx="13042821" cy="362903"/>
          </a:xfrm>
          <a:prstGeom prst="rect">
            <a:avLst/>
          </a:prstGeom>
          <a:noFill/>
          <a:ln/>
        </p:spPr>
        <p:txBody>
          <a:bodyPr wrap="none" lIns="0" tIns="0" rIns="0" bIns="0" rtlCol="0" anchor="t"/>
          <a:lstStyle/>
          <a:p>
            <a:pPr marL="0" indent="0" algn="l">
              <a:lnSpc>
                <a:spcPts val="2850"/>
              </a:lnSpc>
              <a:buNone/>
            </a:pPr>
            <a:r>
              <a:rPr lang="en-US" sz="1750" dirty="0">
                <a:latin typeface="Times New Roman" panose="02020603050405020304" pitchFamily="18" charset="0"/>
                <a:ea typeface="Open Sans" pitchFamily="34" charset="-122"/>
                <a:cs typeface="Times New Roman" panose="02020603050405020304" pitchFamily="18" charset="0"/>
              </a:rPr>
              <a:t>Chúng tôi sẽ đi theo một lộ trình rõ ràng để đảm bảo dự án thành công, từ thu thập dữ liệu đến triển khai mô hình.</a:t>
            </a:r>
            <a:endParaRPr lang="en-US" sz="1750" dirty="0">
              <a:latin typeface="Times New Roman" panose="02020603050405020304" pitchFamily="18" charset="0"/>
              <a:cs typeface="Times New Roman" panose="02020603050405020304" pitchFamily="18" charset="0"/>
            </a:endParaRPr>
          </a:p>
        </p:txBody>
      </p:sp>
      <p:sp>
        <p:nvSpPr>
          <p:cNvPr id="4" name="Text 2"/>
          <p:cNvSpPr/>
          <p:nvPr/>
        </p:nvSpPr>
        <p:spPr>
          <a:xfrm>
            <a:off x="793790" y="2980253"/>
            <a:ext cx="226814" cy="283488"/>
          </a:xfrm>
          <a:prstGeom prst="rect">
            <a:avLst/>
          </a:prstGeom>
          <a:noFill/>
          <a:ln/>
        </p:spPr>
        <p:txBody>
          <a:bodyPr wrap="none" lIns="0" tIns="0" rIns="0" bIns="0" rtlCol="0" anchor="t"/>
          <a:lstStyle/>
          <a:p>
            <a:pPr marL="0" indent="0" algn="l">
              <a:lnSpc>
                <a:spcPts val="2850"/>
              </a:lnSpc>
              <a:buNone/>
            </a:pPr>
            <a:r>
              <a:rPr lang="en-US" sz="1750" dirty="0">
                <a:latin typeface="Times New Roman" panose="02020603050405020304" pitchFamily="18" charset="0"/>
                <a:ea typeface="Unbounded Light" pitchFamily="34" charset="-122"/>
                <a:cs typeface="Times New Roman" panose="02020603050405020304" pitchFamily="18" charset="0"/>
              </a:rPr>
              <a:t>01</a:t>
            </a:r>
            <a:endParaRPr lang="en-US" sz="1750" dirty="0">
              <a:latin typeface="Times New Roman" panose="02020603050405020304" pitchFamily="18" charset="0"/>
              <a:cs typeface="Times New Roman" panose="02020603050405020304" pitchFamily="18" charset="0"/>
            </a:endParaRPr>
          </a:p>
        </p:txBody>
      </p:sp>
      <p:sp>
        <p:nvSpPr>
          <p:cNvPr id="5" name="Shape 3"/>
          <p:cNvSpPr/>
          <p:nvPr/>
        </p:nvSpPr>
        <p:spPr>
          <a:xfrm>
            <a:off x="793790" y="3335298"/>
            <a:ext cx="4196358" cy="30480"/>
          </a:xfrm>
          <a:prstGeom prst="rect">
            <a:avLst/>
          </a:prstGeom>
          <a:solidFill>
            <a:srgbClr val="26A688"/>
          </a:solidFill>
          <a:ln/>
        </p:spPr>
        <p:txBody>
          <a:bodyPr/>
          <a:lstStyle/>
          <a:p>
            <a:endParaRPr lang="en-US">
              <a:latin typeface="Times New Roman" panose="02020603050405020304" pitchFamily="18" charset="0"/>
              <a:cs typeface="Times New Roman" panose="02020603050405020304" pitchFamily="18" charset="0"/>
            </a:endParaRPr>
          </a:p>
        </p:txBody>
      </p:sp>
      <p:sp>
        <p:nvSpPr>
          <p:cNvPr id="6" name="Text 4"/>
          <p:cNvSpPr/>
          <p:nvPr/>
        </p:nvSpPr>
        <p:spPr>
          <a:xfrm>
            <a:off x="793790" y="3509605"/>
            <a:ext cx="4196358" cy="708660"/>
          </a:xfrm>
          <a:prstGeom prst="rect">
            <a:avLst/>
          </a:prstGeom>
          <a:noFill/>
          <a:ln/>
        </p:spPr>
        <p:txBody>
          <a:bodyPr wrap="square" lIns="0" tIns="0" rIns="0" bIns="0" rtlCol="0" anchor="t"/>
          <a:lstStyle/>
          <a:p>
            <a:pPr marL="0" indent="0" algn="l">
              <a:lnSpc>
                <a:spcPts val="2750"/>
              </a:lnSpc>
              <a:buNone/>
            </a:pPr>
            <a:r>
              <a:rPr lang="en-US" sz="2200" b="1" dirty="0">
                <a:latin typeface="Times New Roman" panose="02020603050405020304" pitchFamily="18" charset="0"/>
                <a:ea typeface="Unbounded Bold" pitchFamily="34" charset="-122"/>
                <a:cs typeface="Times New Roman" panose="02020603050405020304" pitchFamily="18" charset="0"/>
              </a:rPr>
              <a:t>Thu thập Dữ liệu &amp; Tiền xử lý</a:t>
            </a:r>
            <a:endParaRPr lang="en-US" sz="2200" dirty="0">
              <a:latin typeface="Times New Roman" panose="02020603050405020304" pitchFamily="18" charset="0"/>
              <a:cs typeface="Times New Roman" panose="02020603050405020304" pitchFamily="18" charset="0"/>
            </a:endParaRPr>
          </a:p>
        </p:txBody>
      </p:sp>
      <p:sp>
        <p:nvSpPr>
          <p:cNvPr id="7" name="Text 5"/>
          <p:cNvSpPr/>
          <p:nvPr/>
        </p:nvSpPr>
        <p:spPr>
          <a:xfrm>
            <a:off x="793790" y="4354354"/>
            <a:ext cx="4196358" cy="725805"/>
          </a:xfrm>
          <a:prstGeom prst="rect">
            <a:avLst/>
          </a:prstGeom>
          <a:noFill/>
          <a:ln/>
        </p:spPr>
        <p:txBody>
          <a:bodyPr wrap="square" lIns="0" tIns="0" rIns="0" bIns="0" rtlCol="0" anchor="t"/>
          <a:lstStyle/>
          <a:p>
            <a:pPr marL="0" indent="0" algn="l">
              <a:lnSpc>
                <a:spcPts val="2850"/>
              </a:lnSpc>
              <a:buNone/>
            </a:pPr>
            <a:r>
              <a:rPr lang="en-US" sz="1750" dirty="0">
                <a:latin typeface="Times New Roman" panose="02020603050405020304" pitchFamily="18" charset="0"/>
                <a:ea typeface="Open Sans" pitchFamily="34" charset="-122"/>
                <a:cs typeface="Times New Roman" panose="02020603050405020304" pitchFamily="18" charset="0"/>
              </a:rPr>
              <a:t>Tập hợp và làm sạch tập dữ liệu âm nhạc lớn.</a:t>
            </a:r>
            <a:endParaRPr lang="en-US" sz="1750" dirty="0">
              <a:latin typeface="Times New Roman" panose="02020603050405020304" pitchFamily="18" charset="0"/>
              <a:cs typeface="Times New Roman" panose="02020603050405020304" pitchFamily="18" charset="0"/>
            </a:endParaRPr>
          </a:p>
        </p:txBody>
      </p:sp>
      <p:sp>
        <p:nvSpPr>
          <p:cNvPr id="8" name="Text 6"/>
          <p:cNvSpPr/>
          <p:nvPr/>
        </p:nvSpPr>
        <p:spPr>
          <a:xfrm>
            <a:off x="5216962" y="2980253"/>
            <a:ext cx="226814" cy="283488"/>
          </a:xfrm>
          <a:prstGeom prst="rect">
            <a:avLst/>
          </a:prstGeom>
          <a:noFill/>
          <a:ln/>
        </p:spPr>
        <p:txBody>
          <a:bodyPr wrap="none" lIns="0" tIns="0" rIns="0" bIns="0" rtlCol="0" anchor="t"/>
          <a:lstStyle/>
          <a:p>
            <a:pPr marL="0" indent="0" algn="l">
              <a:lnSpc>
                <a:spcPts val="2850"/>
              </a:lnSpc>
              <a:buNone/>
            </a:pPr>
            <a:r>
              <a:rPr lang="en-US" sz="1750" dirty="0">
                <a:latin typeface="Times New Roman" panose="02020603050405020304" pitchFamily="18" charset="0"/>
                <a:ea typeface="Unbounded Light" pitchFamily="34" charset="-122"/>
                <a:cs typeface="Times New Roman" panose="02020603050405020304" pitchFamily="18" charset="0"/>
              </a:rPr>
              <a:t>02</a:t>
            </a:r>
            <a:endParaRPr lang="en-US" sz="1750" dirty="0">
              <a:latin typeface="Times New Roman" panose="02020603050405020304" pitchFamily="18" charset="0"/>
              <a:cs typeface="Times New Roman" panose="02020603050405020304" pitchFamily="18" charset="0"/>
            </a:endParaRPr>
          </a:p>
        </p:txBody>
      </p:sp>
      <p:sp>
        <p:nvSpPr>
          <p:cNvPr id="9" name="Shape 7"/>
          <p:cNvSpPr/>
          <p:nvPr/>
        </p:nvSpPr>
        <p:spPr>
          <a:xfrm>
            <a:off x="5216962" y="3335298"/>
            <a:ext cx="4196358" cy="30480"/>
          </a:xfrm>
          <a:prstGeom prst="rect">
            <a:avLst/>
          </a:prstGeom>
          <a:solidFill>
            <a:srgbClr val="26A688"/>
          </a:solidFill>
          <a:ln/>
        </p:spPr>
        <p:txBody>
          <a:bodyPr/>
          <a:lstStyle/>
          <a:p>
            <a:endParaRPr lang="en-US">
              <a:latin typeface="Times New Roman" panose="02020603050405020304" pitchFamily="18" charset="0"/>
              <a:cs typeface="Times New Roman" panose="02020603050405020304" pitchFamily="18" charset="0"/>
            </a:endParaRPr>
          </a:p>
        </p:txBody>
      </p:sp>
      <p:sp>
        <p:nvSpPr>
          <p:cNvPr id="10" name="Text 8"/>
          <p:cNvSpPr/>
          <p:nvPr/>
        </p:nvSpPr>
        <p:spPr>
          <a:xfrm>
            <a:off x="5216962" y="3509605"/>
            <a:ext cx="4196358" cy="708660"/>
          </a:xfrm>
          <a:prstGeom prst="rect">
            <a:avLst/>
          </a:prstGeom>
          <a:noFill/>
          <a:ln/>
        </p:spPr>
        <p:txBody>
          <a:bodyPr wrap="square" lIns="0" tIns="0" rIns="0" bIns="0" rtlCol="0" anchor="t"/>
          <a:lstStyle/>
          <a:p>
            <a:pPr marL="0" indent="0" algn="l">
              <a:lnSpc>
                <a:spcPts val="2750"/>
              </a:lnSpc>
              <a:buNone/>
            </a:pPr>
            <a:r>
              <a:rPr lang="en-US" sz="2200" b="1" dirty="0">
                <a:latin typeface="Times New Roman" panose="02020603050405020304" pitchFamily="18" charset="0"/>
                <a:ea typeface="Unbounded Bold" pitchFamily="34" charset="-122"/>
                <a:cs typeface="Times New Roman" panose="02020603050405020304" pitchFamily="18" charset="0"/>
              </a:rPr>
              <a:t>Trích xuất Đặc trưng &amp; Kỹ thuật</a:t>
            </a:r>
            <a:endParaRPr lang="en-US" sz="2200" dirty="0">
              <a:latin typeface="Times New Roman" panose="02020603050405020304" pitchFamily="18" charset="0"/>
              <a:cs typeface="Times New Roman" panose="02020603050405020304" pitchFamily="18" charset="0"/>
            </a:endParaRPr>
          </a:p>
        </p:txBody>
      </p:sp>
      <p:sp>
        <p:nvSpPr>
          <p:cNvPr id="11" name="Text 9"/>
          <p:cNvSpPr/>
          <p:nvPr/>
        </p:nvSpPr>
        <p:spPr>
          <a:xfrm>
            <a:off x="5216962" y="4354354"/>
            <a:ext cx="4196358" cy="725805"/>
          </a:xfrm>
          <a:prstGeom prst="rect">
            <a:avLst/>
          </a:prstGeom>
          <a:noFill/>
          <a:ln/>
        </p:spPr>
        <p:txBody>
          <a:bodyPr wrap="square" lIns="0" tIns="0" rIns="0" bIns="0" rtlCol="0" anchor="t"/>
          <a:lstStyle/>
          <a:p>
            <a:pPr marL="0" indent="0" algn="l">
              <a:lnSpc>
                <a:spcPts val="2850"/>
              </a:lnSpc>
              <a:buNone/>
            </a:pPr>
            <a:r>
              <a:rPr lang="en-US" sz="1750" dirty="0">
                <a:latin typeface="Times New Roman" panose="02020603050405020304" pitchFamily="18" charset="0"/>
                <a:ea typeface="Open Sans" pitchFamily="34" charset="-122"/>
                <a:cs typeface="Times New Roman" panose="02020603050405020304" pitchFamily="18" charset="0"/>
              </a:rPr>
              <a:t>Phát triển các đặc trưng âm học mạnh mẽ.</a:t>
            </a:r>
            <a:endParaRPr lang="en-US" sz="1750" dirty="0">
              <a:latin typeface="Times New Roman" panose="02020603050405020304" pitchFamily="18" charset="0"/>
              <a:cs typeface="Times New Roman" panose="02020603050405020304" pitchFamily="18" charset="0"/>
            </a:endParaRPr>
          </a:p>
        </p:txBody>
      </p:sp>
      <p:sp>
        <p:nvSpPr>
          <p:cNvPr id="12" name="Text 10"/>
          <p:cNvSpPr/>
          <p:nvPr/>
        </p:nvSpPr>
        <p:spPr>
          <a:xfrm>
            <a:off x="9640133" y="2980253"/>
            <a:ext cx="226814" cy="283488"/>
          </a:xfrm>
          <a:prstGeom prst="rect">
            <a:avLst/>
          </a:prstGeom>
          <a:noFill/>
          <a:ln/>
        </p:spPr>
        <p:txBody>
          <a:bodyPr wrap="none" lIns="0" tIns="0" rIns="0" bIns="0" rtlCol="0" anchor="t"/>
          <a:lstStyle/>
          <a:p>
            <a:pPr marL="0" indent="0" algn="l">
              <a:lnSpc>
                <a:spcPts val="2850"/>
              </a:lnSpc>
              <a:buNone/>
            </a:pPr>
            <a:r>
              <a:rPr lang="en-US" sz="1750" dirty="0">
                <a:latin typeface="Times New Roman" panose="02020603050405020304" pitchFamily="18" charset="0"/>
                <a:ea typeface="Unbounded Light" pitchFamily="34" charset="-122"/>
                <a:cs typeface="Times New Roman" panose="02020603050405020304" pitchFamily="18" charset="0"/>
              </a:rPr>
              <a:t>03</a:t>
            </a:r>
            <a:endParaRPr lang="en-US" sz="1750" dirty="0">
              <a:latin typeface="Times New Roman" panose="02020603050405020304" pitchFamily="18" charset="0"/>
              <a:cs typeface="Times New Roman" panose="02020603050405020304" pitchFamily="18" charset="0"/>
            </a:endParaRPr>
          </a:p>
        </p:txBody>
      </p:sp>
      <p:sp>
        <p:nvSpPr>
          <p:cNvPr id="13" name="Shape 11"/>
          <p:cNvSpPr/>
          <p:nvPr/>
        </p:nvSpPr>
        <p:spPr>
          <a:xfrm>
            <a:off x="9640133" y="3335298"/>
            <a:ext cx="4196358" cy="30480"/>
          </a:xfrm>
          <a:prstGeom prst="rect">
            <a:avLst/>
          </a:prstGeom>
          <a:solidFill>
            <a:srgbClr val="26A688"/>
          </a:solidFill>
          <a:ln/>
        </p:spPr>
        <p:txBody>
          <a:bodyPr/>
          <a:lstStyle/>
          <a:p>
            <a:endParaRPr lang="en-US">
              <a:latin typeface="Times New Roman" panose="02020603050405020304" pitchFamily="18" charset="0"/>
              <a:cs typeface="Times New Roman" panose="02020603050405020304" pitchFamily="18" charset="0"/>
            </a:endParaRPr>
          </a:p>
        </p:txBody>
      </p:sp>
      <p:sp>
        <p:nvSpPr>
          <p:cNvPr id="14" name="Text 12"/>
          <p:cNvSpPr/>
          <p:nvPr/>
        </p:nvSpPr>
        <p:spPr>
          <a:xfrm>
            <a:off x="9640133" y="3509605"/>
            <a:ext cx="4196358" cy="708660"/>
          </a:xfrm>
          <a:prstGeom prst="rect">
            <a:avLst/>
          </a:prstGeom>
          <a:noFill/>
          <a:ln/>
        </p:spPr>
        <p:txBody>
          <a:bodyPr wrap="square" lIns="0" tIns="0" rIns="0" bIns="0" rtlCol="0" anchor="t"/>
          <a:lstStyle/>
          <a:p>
            <a:pPr marL="0" indent="0" algn="l">
              <a:lnSpc>
                <a:spcPts val="2750"/>
              </a:lnSpc>
              <a:buNone/>
            </a:pPr>
            <a:r>
              <a:rPr lang="en-US" sz="2200" b="1" dirty="0">
                <a:latin typeface="Times New Roman" panose="02020603050405020304" pitchFamily="18" charset="0"/>
                <a:ea typeface="Unbounded Bold" pitchFamily="34" charset="-122"/>
                <a:cs typeface="Times New Roman" panose="02020603050405020304" pitchFamily="18" charset="0"/>
              </a:rPr>
              <a:t>Phát triển &amp; Đào tạo Mô hình</a:t>
            </a:r>
            <a:endParaRPr lang="en-US" sz="2200" dirty="0">
              <a:latin typeface="Times New Roman" panose="02020603050405020304" pitchFamily="18" charset="0"/>
              <a:cs typeface="Times New Roman" panose="02020603050405020304" pitchFamily="18" charset="0"/>
            </a:endParaRPr>
          </a:p>
        </p:txBody>
      </p:sp>
      <p:sp>
        <p:nvSpPr>
          <p:cNvPr id="15" name="Text 13"/>
          <p:cNvSpPr/>
          <p:nvPr/>
        </p:nvSpPr>
        <p:spPr>
          <a:xfrm>
            <a:off x="9640133" y="4354354"/>
            <a:ext cx="4196358" cy="725805"/>
          </a:xfrm>
          <a:prstGeom prst="rect">
            <a:avLst/>
          </a:prstGeom>
          <a:noFill/>
          <a:ln/>
        </p:spPr>
        <p:txBody>
          <a:bodyPr wrap="square" lIns="0" tIns="0" rIns="0" bIns="0" rtlCol="0" anchor="t"/>
          <a:lstStyle/>
          <a:p>
            <a:pPr marL="0" indent="0" algn="l">
              <a:lnSpc>
                <a:spcPts val="2850"/>
              </a:lnSpc>
              <a:buNone/>
            </a:pPr>
            <a:r>
              <a:rPr lang="en-US" sz="1750" dirty="0">
                <a:latin typeface="Times New Roman" panose="02020603050405020304" pitchFamily="18" charset="0"/>
                <a:ea typeface="Open Sans" pitchFamily="34" charset="-122"/>
                <a:cs typeface="Times New Roman" panose="02020603050405020304" pitchFamily="18" charset="0"/>
              </a:rPr>
              <a:t>Xây dựng và tối ưu hóa các mô hình phân loại.</a:t>
            </a:r>
            <a:endParaRPr lang="en-US" sz="1750" dirty="0">
              <a:latin typeface="Times New Roman" panose="02020603050405020304" pitchFamily="18" charset="0"/>
              <a:cs typeface="Times New Roman" panose="02020603050405020304" pitchFamily="18" charset="0"/>
            </a:endParaRPr>
          </a:p>
        </p:txBody>
      </p:sp>
      <p:sp>
        <p:nvSpPr>
          <p:cNvPr id="16" name="Text 14"/>
          <p:cNvSpPr/>
          <p:nvPr/>
        </p:nvSpPr>
        <p:spPr>
          <a:xfrm>
            <a:off x="793790" y="5476994"/>
            <a:ext cx="226814" cy="283488"/>
          </a:xfrm>
          <a:prstGeom prst="rect">
            <a:avLst/>
          </a:prstGeom>
          <a:noFill/>
          <a:ln/>
        </p:spPr>
        <p:txBody>
          <a:bodyPr wrap="none" lIns="0" tIns="0" rIns="0" bIns="0" rtlCol="0" anchor="t"/>
          <a:lstStyle/>
          <a:p>
            <a:pPr marL="0" indent="0" algn="l">
              <a:lnSpc>
                <a:spcPts val="2850"/>
              </a:lnSpc>
              <a:buNone/>
            </a:pPr>
            <a:r>
              <a:rPr lang="en-US" sz="1750" dirty="0">
                <a:latin typeface="Times New Roman" panose="02020603050405020304" pitchFamily="18" charset="0"/>
                <a:ea typeface="Unbounded Light" pitchFamily="34" charset="-122"/>
                <a:cs typeface="Times New Roman" panose="02020603050405020304" pitchFamily="18" charset="0"/>
              </a:rPr>
              <a:t>04</a:t>
            </a:r>
            <a:endParaRPr lang="en-US" sz="1750" dirty="0">
              <a:latin typeface="Times New Roman" panose="02020603050405020304" pitchFamily="18" charset="0"/>
              <a:cs typeface="Times New Roman" panose="02020603050405020304" pitchFamily="18" charset="0"/>
            </a:endParaRPr>
          </a:p>
        </p:txBody>
      </p:sp>
      <p:sp>
        <p:nvSpPr>
          <p:cNvPr id="17" name="Shape 15"/>
          <p:cNvSpPr/>
          <p:nvPr/>
        </p:nvSpPr>
        <p:spPr>
          <a:xfrm>
            <a:off x="793790" y="5832038"/>
            <a:ext cx="6407944" cy="30480"/>
          </a:xfrm>
          <a:prstGeom prst="rect">
            <a:avLst/>
          </a:prstGeom>
          <a:solidFill>
            <a:srgbClr val="26A688"/>
          </a:solidFill>
          <a:ln/>
        </p:spPr>
        <p:txBody>
          <a:bodyPr/>
          <a:lstStyle/>
          <a:p>
            <a:endParaRPr lang="en-US">
              <a:latin typeface="Times New Roman" panose="02020603050405020304" pitchFamily="18" charset="0"/>
              <a:cs typeface="Times New Roman" panose="02020603050405020304" pitchFamily="18" charset="0"/>
            </a:endParaRPr>
          </a:p>
        </p:txBody>
      </p:sp>
      <p:sp>
        <p:nvSpPr>
          <p:cNvPr id="18" name="Text 16"/>
          <p:cNvSpPr/>
          <p:nvPr/>
        </p:nvSpPr>
        <p:spPr>
          <a:xfrm>
            <a:off x="793790" y="6006346"/>
            <a:ext cx="3765232" cy="354330"/>
          </a:xfrm>
          <a:prstGeom prst="rect">
            <a:avLst/>
          </a:prstGeom>
          <a:noFill/>
          <a:ln/>
        </p:spPr>
        <p:txBody>
          <a:bodyPr wrap="none" lIns="0" tIns="0" rIns="0" bIns="0" rtlCol="0" anchor="t"/>
          <a:lstStyle/>
          <a:p>
            <a:pPr marL="0" indent="0" algn="l">
              <a:lnSpc>
                <a:spcPts val="2750"/>
              </a:lnSpc>
              <a:buNone/>
            </a:pPr>
            <a:r>
              <a:rPr lang="en-US" sz="2200" b="1" dirty="0">
                <a:latin typeface="Times New Roman" panose="02020603050405020304" pitchFamily="18" charset="0"/>
                <a:ea typeface="Unbounded Bold" pitchFamily="34" charset="-122"/>
                <a:cs typeface="Times New Roman" panose="02020603050405020304" pitchFamily="18" charset="0"/>
              </a:rPr>
              <a:t>Đánh giá &amp; Tinh chỉnh</a:t>
            </a:r>
            <a:endParaRPr lang="en-US" sz="2200" dirty="0">
              <a:latin typeface="Times New Roman" panose="02020603050405020304" pitchFamily="18" charset="0"/>
              <a:cs typeface="Times New Roman" panose="02020603050405020304" pitchFamily="18" charset="0"/>
            </a:endParaRPr>
          </a:p>
        </p:txBody>
      </p:sp>
      <p:sp>
        <p:nvSpPr>
          <p:cNvPr id="19" name="Text 17"/>
          <p:cNvSpPr/>
          <p:nvPr/>
        </p:nvSpPr>
        <p:spPr>
          <a:xfrm>
            <a:off x="793790" y="6496764"/>
            <a:ext cx="6407944" cy="362903"/>
          </a:xfrm>
          <a:prstGeom prst="rect">
            <a:avLst/>
          </a:prstGeom>
          <a:noFill/>
          <a:ln/>
        </p:spPr>
        <p:txBody>
          <a:bodyPr wrap="none" lIns="0" tIns="0" rIns="0" bIns="0" rtlCol="0" anchor="t"/>
          <a:lstStyle/>
          <a:p>
            <a:pPr marL="0" indent="0" algn="l">
              <a:lnSpc>
                <a:spcPts val="2850"/>
              </a:lnSpc>
              <a:buNone/>
            </a:pPr>
            <a:r>
              <a:rPr lang="en-US" sz="1750" dirty="0">
                <a:latin typeface="Times New Roman" panose="02020603050405020304" pitchFamily="18" charset="0"/>
                <a:ea typeface="Open Sans" pitchFamily="34" charset="-122"/>
                <a:cs typeface="Times New Roman" panose="02020603050405020304" pitchFamily="18" charset="0"/>
              </a:rPr>
              <a:t>Đánh giá hiệu suất và điều chỉnh mô hình.</a:t>
            </a:r>
            <a:endParaRPr lang="en-US" sz="1750" dirty="0">
              <a:latin typeface="Times New Roman" panose="02020603050405020304" pitchFamily="18" charset="0"/>
              <a:cs typeface="Times New Roman" panose="02020603050405020304" pitchFamily="18" charset="0"/>
            </a:endParaRPr>
          </a:p>
        </p:txBody>
      </p:sp>
      <p:sp>
        <p:nvSpPr>
          <p:cNvPr id="20" name="Text 18"/>
          <p:cNvSpPr/>
          <p:nvPr/>
        </p:nvSpPr>
        <p:spPr>
          <a:xfrm>
            <a:off x="7428548" y="5476994"/>
            <a:ext cx="226814" cy="283488"/>
          </a:xfrm>
          <a:prstGeom prst="rect">
            <a:avLst/>
          </a:prstGeom>
          <a:noFill/>
          <a:ln/>
        </p:spPr>
        <p:txBody>
          <a:bodyPr wrap="none" lIns="0" tIns="0" rIns="0" bIns="0" rtlCol="0" anchor="t"/>
          <a:lstStyle/>
          <a:p>
            <a:pPr marL="0" indent="0" algn="l">
              <a:lnSpc>
                <a:spcPts val="2850"/>
              </a:lnSpc>
              <a:buNone/>
            </a:pPr>
            <a:r>
              <a:rPr lang="en-US" sz="1750" dirty="0">
                <a:latin typeface="Times New Roman" panose="02020603050405020304" pitchFamily="18" charset="0"/>
                <a:ea typeface="Unbounded Light" pitchFamily="34" charset="-122"/>
                <a:cs typeface="Times New Roman" panose="02020603050405020304" pitchFamily="18" charset="0"/>
              </a:rPr>
              <a:t>05</a:t>
            </a:r>
            <a:endParaRPr lang="en-US" sz="1750" dirty="0">
              <a:latin typeface="Times New Roman" panose="02020603050405020304" pitchFamily="18" charset="0"/>
              <a:cs typeface="Times New Roman" panose="02020603050405020304" pitchFamily="18" charset="0"/>
            </a:endParaRPr>
          </a:p>
        </p:txBody>
      </p:sp>
      <p:sp>
        <p:nvSpPr>
          <p:cNvPr id="21" name="Shape 19"/>
          <p:cNvSpPr/>
          <p:nvPr/>
        </p:nvSpPr>
        <p:spPr>
          <a:xfrm>
            <a:off x="7428548" y="5832038"/>
            <a:ext cx="6407944" cy="30480"/>
          </a:xfrm>
          <a:prstGeom prst="rect">
            <a:avLst/>
          </a:prstGeom>
          <a:solidFill>
            <a:srgbClr val="26A688"/>
          </a:solidFill>
          <a:ln/>
        </p:spPr>
        <p:txBody>
          <a:bodyPr/>
          <a:lstStyle/>
          <a:p>
            <a:endParaRPr lang="en-US">
              <a:latin typeface="Times New Roman" panose="02020603050405020304" pitchFamily="18" charset="0"/>
              <a:cs typeface="Times New Roman" panose="02020603050405020304" pitchFamily="18" charset="0"/>
            </a:endParaRPr>
          </a:p>
        </p:txBody>
      </p:sp>
      <p:sp>
        <p:nvSpPr>
          <p:cNvPr id="22" name="Text 20"/>
          <p:cNvSpPr/>
          <p:nvPr/>
        </p:nvSpPr>
        <p:spPr>
          <a:xfrm>
            <a:off x="7428548" y="6006346"/>
            <a:ext cx="3742849" cy="354330"/>
          </a:xfrm>
          <a:prstGeom prst="rect">
            <a:avLst/>
          </a:prstGeom>
          <a:noFill/>
          <a:ln/>
        </p:spPr>
        <p:txBody>
          <a:bodyPr wrap="none" lIns="0" tIns="0" rIns="0" bIns="0" rtlCol="0" anchor="t"/>
          <a:lstStyle/>
          <a:p>
            <a:pPr marL="0" indent="0" algn="l">
              <a:lnSpc>
                <a:spcPts val="2750"/>
              </a:lnSpc>
              <a:buNone/>
            </a:pPr>
            <a:r>
              <a:rPr lang="en-US" sz="2200" b="1" dirty="0">
                <a:latin typeface="Times New Roman" panose="02020603050405020304" pitchFamily="18" charset="0"/>
                <a:ea typeface="Unbounded Bold" pitchFamily="34" charset="-122"/>
                <a:cs typeface="Times New Roman" panose="02020603050405020304" pitchFamily="18" charset="0"/>
              </a:rPr>
              <a:t>Triển khai &amp; Giám sát</a:t>
            </a:r>
            <a:endParaRPr lang="en-US" sz="2200" dirty="0">
              <a:latin typeface="Times New Roman" panose="02020603050405020304" pitchFamily="18" charset="0"/>
              <a:cs typeface="Times New Roman" panose="02020603050405020304" pitchFamily="18" charset="0"/>
            </a:endParaRPr>
          </a:p>
        </p:txBody>
      </p:sp>
      <p:sp>
        <p:nvSpPr>
          <p:cNvPr id="23" name="Text 21"/>
          <p:cNvSpPr/>
          <p:nvPr/>
        </p:nvSpPr>
        <p:spPr>
          <a:xfrm>
            <a:off x="7428548" y="6496764"/>
            <a:ext cx="6407944" cy="362903"/>
          </a:xfrm>
          <a:prstGeom prst="rect">
            <a:avLst/>
          </a:prstGeom>
          <a:noFill/>
          <a:ln/>
        </p:spPr>
        <p:txBody>
          <a:bodyPr wrap="none" lIns="0" tIns="0" rIns="0" bIns="0" rtlCol="0" anchor="t"/>
          <a:lstStyle/>
          <a:p>
            <a:pPr marL="0" indent="0" algn="l">
              <a:lnSpc>
                <a:spcPts val="2850"/>
              </a:lnSpc>
              <a:buNone/>
            </a:pPr>
            <a:r>
              <a:rPr lang="en-US" sz="1750" dirty="0">
                <a:latin typeface="Times New Roman" panose="02020603050405020304" pitchFamily="18" charset="0"/>
                <a:ea typeface="Open Sans" pitchFamily="34" charset="-122"/>
                <a:cs typeface="Times New Roman" panose="02020603050405020304" pitchFamily="18" charset="0"/>
              </a:rPr>
              <a:t>Tích hợp giải pháp vào hệ thống hiện có.</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60176" y="361474"/>
            <a:ext cx="4420049" cy="410885"/>
          </a:xfrm>
          <a:prstGeom prst="rect">
            <a:avLst/>
          </a:prstGeom>
          <a:noFill/>
          <a:ln/>
        </p:spPr>
        <p:txBody>
          <a:bodyPr wrap="none" lIns="0" tIns="0" rIns="0" bIns="0" rtlCol="0" anchor="t"/>
          <a:lstStyle/>
          <a:p>
            <a:pPr marL="0" indent="0" algn="l">
              <a:lnSpc>
                <a:spcPts val="3200"/>
              </a:lnSpc>
              <a:buNone/>
            </a:pPr>
            <a:r>
              <a:rPr lang="en-US" sz="3500" b="1" dirty="0">
                <a:latin typeface="Times New Roman" panose="02020603050405020304" pitchFamily="18" charset="0"/>
                <a:ea typeface="Unbounded Bold" pitchFamily="34" charset="-122"/>
                <a:cs typeface="Times New Roman" panose="02020603050405020304" pitchFamily="18" charset="0"/>
              </a:rPr>
              <a:t>Tổng </a:t>
            </a:r>
            <a:r>
              <a:rPr lang="en-US" sz="3500" b="1" dirty="0">
                <a:latin typeface="Times New Roman" panose="02020603050405020304" pitchFamily="18" charset="0"/>
                <a:ea typeface="Open Sans" panose="020B0606030504020204" pitchFamily="34" charset="0"/>
                <a:cs typeface="Times New Roman" panose="02020603050405020304" pitchFamily="18" charset="0"/>
              </a:rPr>
              <a:t>quan</a:t>
            </a:r>
            <a:r>
              <a:rPr lang="en-US" sz="3500" b="1" dirty="0">
                <a:latin typeface="Times New Roman" panose="02020603050405020304" pitchFamily="18" charset="0"/>
                <a:ea typeface="Unbounded Bold" pitchFamily="34" charset="-122"/>
                <a:cs typeface="Times New Roman" panose="02020603050405020304" pitchFamily="18" charset="0"/>
              </a:rPr>
              <a:t> về dữ liệu</a:t>
            </a:r>
            <a:endParaRPr lang="en-US" sz="3500"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5B78B3DB-B281-9605-DFEC-97A3675543BF}"/>
              </a:ext>
            </a:extLst>
          </p:cNvPr>
          <p:cNvSpPr txBox="1"/>
          <p:nvPr/>
        </p:nvSpPr>
        <p:spPr>
          <a:xfrm>
            <a:off x="460173" y="1118622"/>
            <a:ext cx="10346078" cy="600293"/>
          </a:xfrm>
          <a:prstGeom prst="rect">
            <a:avLst/>
          </a:prstGeom>
          <a:noFill/>
        </p:spPr>
        <p:txBody>
          <a:bodyPr wrap="square">
            <a:spAutoFit/>
          </a:bodyPr>
          <a:lstStyle/>
          <a:p>
            <a:pPr>
              <a:lnSpc>
                <a:spcPct val="150000"/>
              </a:lnSpc>
            </a:pPr>
            <a:r>
              <a:rPr lang="en-US" sz="2500" b="1" dirty="0" err="1">
                <a:latin typeface="Times New Roman" panose="02020603050405020304" pitchFamily="18" charset="0"/>
                <a:cs typeface="Times New Roman" panose="02020603050405020304" pitchFamily="18" charset="0"/>
              </a:rPr>
              <a:t>Cấu</a:t>
            </a:r>
            <a:r>
              <a:rPr lang="en-US" sz="2500" b="1" dirty="0">
                <a:latin typeface="Times New Roman" panose="02020603050405020304" pitchFamily="18" charset="0"/>
                <a:cs typeface="Times New Roman" panose="02020603050405020304" pitchFamily="18" charset="0"/>
              </a:rPr>
              <a:t> Trúc </a:t>
            </a:r>
            <a:r>
              <a:rPr lang="en-US" sz="2500" b="1" dirty="0" err="1">
                <a:latin typeface="Times New Roman" panose="02020603050405020304" pitchFamily="18" charset="0"/>
                <a:cs typeface="Times New Roman" panose="02020603050405020304" pitchFamily="18" charset="0"/>
              </a:rPr>
              <a:t>Tập</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Dữ</a:t>
            </a:r>
            <a:r>
              <a:rPr lang="en-US" sz="2500" b="1" dirty="0">
                <a:latin typeface="Times New Roman" panose="02020603050405020304" pitchFamily="18" charset="0"/>
                <a:cs typeface="Times New Roman" panose="02020603050405020304" pitchFamily="18" charset="0"/>
              </a:rPr>
              <a:t> Liệu</a:t>
            </a:r>
          </a:p>
        </p:txBody>
      </p:sp>
      <p:sp>
        <p:nvSpPr>
          <p:cNvPr id="25" name="TextBox 24">
            <a:extLst>
              <a:ext uri="{FF2B5EF4-FFF2-40B4-BE49-F238E27FC236}">
                <a16:creationId xmlns:a16="http://schemas.microsoft.com/office/drawing/2014/main" id="{7A6D36EA-605B-7961-388F-F4864EBFB083}"/>
              </a:ext>
            </a:extLst>
          </p:cNvPr>
          <p:cNvSpPr txBox="1"/>
          <p:nvPr/>
        </p:nvSpPr>
        <p:spPr>
          <a:xfrm>
            <a:off x="460173" y="1748259"/>
            <a:ext cx="7315202" cy="447880"/>
          </a:xfrm>
          <a:prstGeom prst="rect">
            <a:avLst/>
          </a:prstGeom>
          <a:noFill/>
        </p:spPr>
        <p:txBody>
          <a:bodyPr wrap="square">
            <a:spAutoFit/>
          </a:bodyPr>
          <a:lstStyle/>
          <a:p>
            <a:pPr>
              <a:lnSpc>
                <a:spcPct val="150000"/>
              </a:lnSpc>
            </a:pPr>
            <a:r>
              <a:rPr lang="en-US" sz="1750" b="1" dirty="0" err="1">
                <a:latin typeface="Times New Roman" panose="02020603050405020304" pitchFamily="18" charset="0"/>
                <a:cs typeface="Times New Roman" panose="02020603050405020304" pitchFamily="18" charset="0"/>
              </a:rPr>
              <a:t>Tổng</a:t>
            </a:r>
            <a:r>
              <a:rPr lang="en-US" sz="1750" b="1" dirty="0">
                <a:latin typeface="Times New Roman" panose="02020603050405020304" pitchFamily="18" charset="0"/>
                <a:cs typeface="Times New Roman" panose="02020603050405020304" pitchFamily="18" charset="0"/>
              </a:rPr>
              <a:t> </a:t>
            </a:r>
            <a:r>
              <a:rPr lang="en-US" sz="1750" b="1" dirty="0" err="1">
                <a:latin typeface="Times New Roman" panose="02020603050405020304" pitchFamily="18" charset="0"/>
                <a:cs typeface="Times New Roman" panose="02020603050405020304" pitchFamily="18" charset="0"/>
              </a:rPr>
              <a:t>quan</a:t>
            </a:r>
            <a:r>
              <a:rPr lang="en-US" sz="1750" b="1" dirty="0">
                <a:latin typeface="Times New Roman" panose="02020603050405020304" pitchFamily="18" charset="0"/>
                <a:cs typeface="Times New Roman" panose="02020603050405020304" pitchFamily="18" charset="0"/>
              </a:rPr>
              <a:t>:</a:t>
            </a:r>
            <a:r>
              <a:rPr lang="en-US" sz="1750" dirty="0">
                <a:latin typeface="Times New Roman" panose="02020603050405020304" pitchFamily="18" charset="0"/>
                <a:cs typeface="Times New Roman" panose="02020603050405020304" pitchFamily="18" charset="0"/>
              </a:rPr>
              <a:t> 17,996 </a:t>
            </a:r>
            <a:r>
              <a:rPr lang="en-US" sz="1750" dirty="0" err="1">
                <a:latin typeface="Times New Roman" panose="02020603050405020304" pitchFamily="18" charset="0"/>
                <a:cs typeface="Times New Roman" panose="02020603050405020304" pitchFamily="18" charset="0"/>
              </a:rPr>
              <a:t>bản</a:t>
            </a:r>
            <a:r>
              <a:rPr lang="en-US" sz="1750" dirty="0">
                <a:latin typeface="Times New Roman" panose="02020603050405020304" pitchFamily="18" charset="0"/>
                <a:cs typeface="Times New Roman" panose="02020603050405020304" pitchFamily="18" charset="0"/>
              </a:rPr>
              <a:t> </a:t>
            </a:r>
            <a:r>
              <a:rPr lang="en-US" sz="1750" dirty="0" err="1">
                <a:latin typeface="Times New Roman" panose="02020603050405020304" pitchFamily="18" charset="0"/>
                <a:cs typeface="Times New Roman" panose="02020603050405020304" pitchFamily="18" charset="0"/>
              </a:rPr>
              <a:t>ghi</a:t>
            </a:r>
            <a:r>
              <a:rPr lang="en-US" sz="1750" dirty="0">
                <a:latin typeface="Times New Roman" panose="02020603050405020304" pitchFamily="18" charset="0"/>
                <a:cs typeface="Times New Roman" panose="02020603050405020304" pitchFamily="18" charset="0"/>
              </a:rPr>
              <a:t> (samples) </a:t>
            </a:r>
            <a:r>
              <a:rPr lang="en-US" sz="1750" dirty="0" err="1">
                <a:latin typeface="Times New Roman" panose="02020603050405020304" pitchFamily="18" charset="0"/>
                <a:cs typeface="Times New Roman" panose="02020603050405020304" pitchFamily="18" charset="0"/>
              </a:rPr>
              <a:t>từ</a:t>
            </a:r>
            <a:r>
              <a:rPr lang="en-US" sz="1750" dirty="0">
                <a:latin typeface="Times New Roman" panose="02020603050405020304" pitchFamily="18" charset="0"/>
                <a:cs typeface="Times New Roman" panose="02020603050405020304" pitchFamily="18" charset="0"/>
              </a:rPr>
              <a:t> Kaggle Music Dataset.</a:t>
            </a:r>
          </a:p>
        </p:txBody>
      </p:sp>
      <p:sp>
        <p:nvSpPr>
          <p:cNvPr id="28" name="TextBox 27">
            <a:extLst>
              <a:ext uri="{FF2B5EF4-FFF2-40B4-BE49-F238E27FC236}">
                <a16:creationId xmlns:a16="http://schemas.microsoft.com/office/drawing/2014/main" id="{69FCDEA5-F66C-6327-7B19-4D93F12DB915}"/>
              </a:ext>
            </a:extLst>
          </p:cNvPr>
          <p:cNvSpPr txBox="1"/>
          <p:nvPr/>
        </p:nvSpPr>
        <p:spPr>
          <a:xfrm>
            <a:off x="460173" y="2267616"/>
            <a:ext cx="7315202" cy="1255793"/>
          </a:xfrm>
          <a:prstGeom prst="rect">
            <a:avLst/>
          </a:prstGeom>
          <a:noFill/>
        </p:spPr>
        <p:txBody>
          <a:bodyPr wrap="square">
            <a:spAutoFit/>
          </a:bodyPr>
          <a:lstStyle/>
          <a:p>
            <a:pPr>
              <a:lnSpc>
                <a:spcPct val="150000"/>
              </a:lnSpc>
            </a:pPr>
            <a:r>
              <a:rPr lang="en-US" sz="1750" b="1" dirty="0" err="1">
                <a:latin typeface="Times New Roman" panose="02020603050405020304" pitchFamily="18" charset="0"/>
                <a:cs typeface="Times New Roman" panose="02020603050405020304" pitchFamily="18" charset="0"/>
              </a:rPr>
              <a:t>Phân</a:t>
            </a:r>
            <a:r>
              <a:rPr lang="en-US" sz="1750" b="1" dirty="0">
                <a:latin typeface="Times New Roman" panose="02020603050405020304" pitchFamily="18" charset="0"/>
                <a:cs typeface="Times New Roman" panose="02020603050405020304" pitchFamily="18" charset="0"/>
              </a:rPr>
              <a:t> chia (Split):</a:t>
            </a:r>
            <a:r>
              <a:rPr lang="en-US" sz="1750" dirty="0">
                <a:latin typeface="Times New Roman" panose="02020603050405020304" pitchFamily="18" charset="0"/>
                <a:cs typeface="Times New Roman" panose="02020603050405020304" pitchFamily="18" charset="0"/>
              </a:rPr>
              <a:t> </a:t>
            </a:r>
          </a:p>
          <a:p>
            <a:pPr>
              <a:lnSpc>
                <a:spcPct val="150000"/>
              </a:lnSpc>
            </a:pPr>
            <a:r>
              <a:rPr lang="en-US" sz="1750" dirty="0">
                <a:latin typeface="Times New Roman" panose="02020603050405020304" pitchFamily="18" charset="0"/>
                <a:cs typeface="Times New Roman" panose="02020603050405020304" pitchFamily="18" charset="0"/>
              </a:rPr>
              <a:t>   - </a:t>
            </a:r>
            <a:r>
              <a:rPr lang="en-US" sz="1750" dirty="0" err="1">
                <a:latin typeface="Times New Roman" panose="02020603050405020304" pitchFamily="18" charset="0"/>
                <a:cs typeface="Times New Roman" panose="02020603050405020304" pitchFamily="18" charset="0"/>
              </a:rPr>
              <a:t>Tập</a:t>
            </a:r>
            <a:r>
              <a:rPr lang="en-US" sz="1750" dirty="0">
                <a:latin typeface="Times New Roman" panose="02020603050405020304" pitchFamily="18" charset="0"/>
                <a:cs typeface="Times New Roman" panose="02020603050405020304" pitchFamily="18" charset="0"/>
              </a:rPr>
              <a:t> </a:t>
            </a:r>
            <a:r>
              <a:rPr lang="en-US" sz="1750" dirty="0" err="1">
                <a:latin typeface="Times New Roman" panose="02020603050405020304" pitchFamily="18" charset="0"/>
                <a:cs typeface="Times New Roman" panose="02020603050405020304" pitchFamily="18" charset="0"/>
              </a:rPr>
              <a:t>Huấn</a:t>
            </a:r>
            <a:r>
              <a:rPr lang="en-US" sz="1750" dirty="0">
                <a:latin typeface="Times New Roman" panose="02020603050405020304" pitchFamily="18" charset="0"/>
                <a:cs typeface="Times New Roman" panose="02020603050405020304" pitchFamily="18" charset="0"/>
              </a:rPr>
              <a:t> </a:t>
            </a:r>
            <a:r>
              <a:rPr lang="en-US" sz="1750" dirty="0" err="1">
                <a:latin typeface="Times New Roman" panose="02020603050405020304" pitchFamily="18" charset="0"/>
                <a:cs typeface="Times New Roman" panose="02020603050405020304" pitchFamily="18" charset="0"/>
              </a:rPr>
              <a:t>luyện</a:t>
            </a:r>
            <a:r>
              <a:rPr lang="en-US" sz="1750" dirty="0">
                <a:latin typeface="Times New Roman" panose="02020603050405020304" pitchFamily="18" charset="0"/>
                <a:cs typeface="Times New Roman" panose="02020603050405020304" pitchFamily="18" charset="0"/>
              </a:rPr>
              <a:t> (Train): 14,396 </a:t>
            </a:r>
            <a:r>
              <a:rPr lang="en-US" sz="1750" dirty="0" err="1">
                <a:latin typeface="Times New Roman" panose="02020603050405020304" pitchFamily="18" charset="0"/>
                <a:cs typeface="Times New Roman" panose="02020603050405020304" pitchFamily="18" charset="0"/>
              </a:rPr>
              <a:t>dòng</a:t>
            </a:r>
            <a:r>
              <a:rPr lang="en-US" sz="1750" dirty="0">
                <a:latin typeface="Times New Roman" panose="02020603050405020304" pitchFamily="18" charset="0"/>
                <a:cs typeface="Times New Roman" panose="02020603050405020304" pitchFamily="18" charset="0"/>
              </a:rPr>
              <a:t>.</a:t>
            </a:r>
          </a:p>
          <a:p>
            <a:pPr>
              <a:lnSpc>
                <a:spcPct val="150000"/>
              </a:lnSpc>
            </a:pPr>
            <a:r>
              <a:rPr lang="en-US" sz="1750" dirty="0">
                <a:latin typeface="Times New Roman" panose="02020603050405020304" pitchFamily="18" charset="0"/>
                <a:cs typeface="Times New Roman" panose="02020603050405020304" pitchFamily="18" charset="0"/>
              </a:rPr>
              <a:t>   - </a:t>
            </a:r>
            <a:r>
              <a:rPr lang="en-US" sz="1750" dirty="0" err="1">
                <a:latin typeface="Times New Roman" panose="02020603050405020304" pitchFamily="18" charset="0"/>
                <a:cs typeface="Times New Roman" panose="02020603050405020304" pitchFamily="18" charset="0"/>
              </a:rPr>
              <a:t>Tập</a:t>
            </a:r>
            <a:r>
              <a:rPr lang="en-US" sz="1750" dirty="0">
                <a:latin typeface="Times New Roman" panose="02020603050405020304" pitchFamily="18" charset="0"/>
                <a:cs typeface="Times New Roman" panose="02020603050405020304" pitchFamily="18" charset="0"/>
              </a:rPr>
              <a:t> </a:t>
            </a:r>
            <a:r>
              <a:rPr lang="en-US" sz="1750" dirty="0" err="1">
                <a:latin typeface="Times New Roman" panose="02020603050405020304" pitchFamily="18" charset="0"/>
                <a:cs typeface="Times New Roman" panose="02020603050405020304" pitchFamily="18" charset="0"/>
              </a:rPr>
              <a:t>Kiểm</a:t>
            </a:r>
            <a:r>
              <a:rPr lang="en-US" sz="1750" dirty="0">
                <a:latin typeface="Times New Roman" panose="02020603050405020304" pitchFamily="18" charset="0"/>
                <a:cs typeface="Times New Roman" panose="02020603050405020304" pitchFamily="18" charset="0"/>
              </a:rPr>
              <a:t> </a:t>
            </a:r>
            <a:r>
              <a:rPr lang="en-US" sz="1750" dirty="0" err="1">
                <a:latin typeface="Times New Roman" panose="02020603050405020304" pitchFamily="18" charset="0"/>
                <a:cs typeface="Times New Roman" panose="02020603050405020304" pitchFamily="18" charset="0"/>
              </a:rPr>
              <a:t>tra</a:t>
            </a:r>
            <a:r>
              <a:rPr lang="en-US" sz="1750" dirty="0">
                <a:latin typeface="Times New Roman" panose="02020603050405020304" pitchFamily="18" charset="0"/>
                <a:cs typeface="Times New Roman" panose="02020603050405020304" pitchFamily="18" charset="0"/>
              </a:rPr>
              <a:t> (Test): 3,600 </a:t>
            </a:r>
            <a:r>
              <a:rPr lang="en-US" sz="1750" dirty="0" err="1">
                <a:latin typeface="Times New Roman" panose="02020603050405020304" pitchFamily="18" charset="0"/>
                <a:cs typeface="Times New Roman" panose="02020603050405020304" pitchFamily="18" charset="0"/>
              </a:rPr>
              <a:t>dòng</a:t>
            </a:r>
            <a:r>
              <a:rPr lang="en-US" sz="1750" dirty="0">
                <a:latin typeface="Times New Roman" panose="02020603050405020304" pitchFamily="18" charset="0"/>
                <a:cs typeface="Times New Roman" panose="02020603050405020304" pitchFamily="18" charset="0"/>
              </a:rPr>
              <a:t>.</a:t>
            </a:r>
          </a:p>
        </p:txBody>
      </p:sp>
      <p:sp>
        <p:nvSpPr>
          <p:cNvPr id="39" name="TextBox 38">
            <a:extLst>
              <a:ext uri="{FF2B5EF4-FFF2-40B4-BE49-F238E27FC236}">
                <a16:creationId xmlns:a16="http://schemas.microsoft.com/office/drawing/2014/main" id="{0EA82A6C-B8D2-DF15-C1D1-F3F360701D39}"/>
              </a:ext>
            </a:extLst>
          </p:cNvPr>
          <p:cNvSpPr txBox="1"/>
          <p:nvPr/>
        </p:nvSpPr>
        <p:spPr>
          <a:xfrm>
            <a:off x="460172" y="3550041"/>
            <a:ext cx="10512625" cy="857094"/>
          </a:xfrm>
          <a:prstGeom prst="rect">
            <a:avLst/>
          </a:prstGeom>
          <a:noFill/>
        </p:spPr>
        <p:txBody>
          <a:bodyPr wrap="square">
            <a:spAutoFit/>
          </a:bodyPr>
          <a:lstStyle/>
          <a:p>
            <a:pPr>
              <a:lnSpc>
                <a:spcPct val="150000"/>
              </a:lnSpc>
            </a:pPr>
            <a:r>
              <a:rPr lang="vi-VN" sz="1750" b="1" dirty="0">
                <a:latin typeface="+mj-lt"/>
              </a:rPr>
              <a:t>Đặc trưng (Input):</a:t>
            </a:r>
            <a:r>
              <a:rPr lang="vi-VN" sz="1750" dirty="0">
                <a:latin typeface="+mj-lt"/>
              </a:rPr>
              <a:t> 13 biến âm thanh số (Audio Features) như </a:t>
            </a:r>
            <a:r>
              <a:rPr lang="vi-VN" sz="1750" i="1" dirty="0">
                <a:latin typeface="+mj-lt"/>
              </a:rPr>
              <a:t>Danceability, Energy, Tempo</a:t>
            </a:r>
            <a:r>
              <a:rPr lang="vi-VN" sz="1750" dirty="0">
                <a:latin typeface="+mj-lt"/>
              </a:rPr>
              <a:t>... và 2 biến định danh (</a:t>
            </a:r>
            <a:r>
              <a:rPr lang="vi-VN" sz="1750" i="1" dirty="0">
                <a:latin typeface="+mj-lt"/>
              </a:rPr>
              <a:t>Artist Name, Track Name</a:t>
            </a:r>
            <a:r>
              <a:rPr lang="vi-VN" sz="1750" dirty="0">
                <a:latin typeface="+mj-lt"/>
              </a:rPr>
              <a:t>).</a:t>
            </a:r>
            <a:endParaRPr lang="en-US" sz="1750" dirty="0">
              <a:latin typeface="+mj-lt"/>
            </a:endParaRPr>
          </a:p>
        </p:txBody>
      </p:sp>
      <p:sp>
        <p:nvSpPr>
          <p:cNvPr id="41" name="TextBox 40">
            <a:extLst>
              <a:ext uri="{FF2B5EF4-FFF2-40B4-BE49-F238E27FC236}">
                <a16:creationId xmlns:a16="http://schemas.microsoft.com/office/drawing/2014/main" id="{BEC5DAED-A59E-0050-931C-D0FAFED5BB31}"/>
              </a:ext>
            </a:extLst>
          </p:cNvPr>
          <p:cNvSpPr txBox="1"/>
          <p:nvPr/>
        </p:nvSpPr>
        <p:spPr>
          <a:xfrm>
            <a:off x="460176" y="4433767"/>
            <a:ext cx="10512625" cy="447880"/>
          </a:xfrm>
          <a:prstGeom prst="rect">
            <a:avLst/>
          </a:prstGeom>
          <a:noFill/>
        </p:spPr>
        <p:txBody>
          <a:bodyPr wrap="square">
            <a:spAutoFit/>
          </a:bodyPr>
          <a:lstStyle/>
          <a:p>
            <a:pPr>
              <a:lnSpc>
                <a:spcPct val="150000"/>
              </a:lnSpc>
            </a:pPr>
            <a:r>
              <a:rPr lang="en-US" sz="1750" b="1" dirty="0" err="1">
                <a:latin typeface="Times New Roman" panose="02020603050405020304" pitchFamily="18" charset="0"/>
                <a:cs typeface="Times New Roman" panose="02020603050405020304" pitchFamily="18" charset="0"/>
              </a:rPr>
              <a:t>Mục</a:t>
            </a:r>
            <a:r>
              <a:rPr lang="en-US" sz="1750" b="1" dirty="0">
                <a:latin typeface="Times New Roman" panose="02020603050405020304" pitchFamily="18" charset="0"/>
                <a:cs typeface="Times New Roman" panose="02020603050405020304" pitchFamily="18" charset="0"/>
              </a:rPr>
              <a:t> </a:t>
            </a:r>
            <a:r>
              <a:rPr lang="en-US" sz="1750" b="1" dirty="0" err="1">
                <a:latin typeface="Times New Roman" panose="02020603050405020304" pitchFamily="18" charset="0"/>
                <a:cs typeface="Times New Roman" panose="02020603050405020304" pitchFamily="18" charset="0"/>
              </a:rPr>
              <a:t>tiêu</a:t>
            </a:r>
            <a:r>
              <a:rPr lang="en-US" sz="1750" b="1" dirty="0">
                <a:latin typeface="Times New Roman" panose="02020603050405020304" pitchFamily="18" charset="0"/>
                <a:cs typeface="Times New Roman" panose="02020603050405020304" pitchFamily="18" charset="0"/>
              </a:rPr>
              <a:t> (Target):</a:t>
            </a:r>
            <a:r>
              <a:rPr lang="en-US" sz="1750" dirty="0">
                <a:latin typeface="Times New Roman" panose="02020603050405020304" pitchFamily="18" charset="0"/>
                <a:cs typeface="Times New Roman" panose="02020603050405020304" pitchFamily="18" charset="0"/>
              </a:rPr>
              <a:t> </a:t>
            </a:r>
            <a:r>
              <a:rPr lang="en-US" sz="1750" dirty="0" err="1">
                <a:latin typeface="Times New Roman" panose="02020603050405020304" pitchFamily="18" charset="0"/>
                <a:cs typeface="Times New Roman" panose="02020603050405020304" pitchFamily="18" charset="0"/>
              </a:rPr>
              <a:t>Biến</a:t>
            </a:r>
            <a:r>
              <a:rPr lang="en-US" sz="1750" dirty="0">
                <a:latin typeface="Times New Roman" panose="02020603050405020304" pitchFamily="18" charset="0"/>
                <a:cs typeface="Times New Roman" panose="02020603050405020304" pitchFamily="18" charset="0"/>
              </a:rPr>
              <a:t> Class </a:t>
            </a:r>
            <a:r>
              <a:rPr lang="en-US" sz="1750" dirty="0" err="1">
                <a:latin typeface="Times New Roman" panose="02020603050405020304" pitchFamily="18" charset="0"/>
                <a:cs typeface="Times New Roman" panose="02020603050405020304" pitchFamily="18" charset="0"/>
              </a:rPr>
              <a:t>gồm</a:t>
            </a:r>
            <a:r>
              <a:rPr lang="en-US" sz="1750" dirty="0">
                <a:latin typeface="Times New Roman" panose="02020603050405020304" pitchFamily="18" charset="0"/>
                <a:cs typeface="Times New Roman" panose="02020603050405020304" pitchFamily="18" charset="0"/>
              </a:rPr>
              <a:t> </a:t>
            </a:r>
            <a:r>
              <a:rPr lang="en-US" sz="1750" b="1" dirty="0">
                <a:latin typeface="Times New Roman" panose="02020603050405020304" pitchFamily="18" charset="0"/>
                <a:cs typeface="Times New Roman" panose="02020603050405020304" pitchFamily="18" charset="0"/>
              </a:rPr>
              <a:t>11 </a:t>
            </a:r>
            <a:r>
              <a:rPr lang="en-US" sz="1750" b="1" dirty="0" err="1">
                <a:latin typeface="Times New Roman" panose="02020603050405020304" pitchFamily="18" charset="0"/>
                <a:cs typeface="Times New Roman" panose="02020603050405020304" pitchFamily="18" charset="0"/>
              </a:rPr>
              <a:t>thể</a:t>
            </a:r>
            <a:r>
              <a:rPr lang="en-US" sz="1750" b="1" dirty="0">
                <a:latin typeface="Times New Roman" panose="02020603050405020304" pitchFamily="18" charset="0"/>
                <a:cs typeface="Times New Roman" panose="02020603050405020304" pitchFamily="18" charset="0"/>
              </a:rPr>
              <a:t> </a:t>
            </a:r>
            <a:r>
              <a:rPr lang="en-US" sz="1750" b="1" dirty="0" err="1">
                <a:latin typeface="Times New Roman" panose="02020603050405020304" pitchFamily="18" charset="0"/>
                <a:cs typeface="Times New Roman" panose="02020603050405020304" pitchFamily="18" charset="0"/>
              </a:rPr>
              <a:t>loại</a:t>
            </a:r>
            <a:r>
              <a:rPr lang="en-US" sz="1750" b="1" dirty="0">
                <a:latin typeface="Times New Roman" panose="02020603050405020304" pitchFamily="18" charset="0"/>
                <a:cs typeface="Times New Roman" panose="02020603050405020304" pitchFamily="18" charset="0"/>
              </a:rPr>
              <a:t> </a:t>
            </a:r>
            <a:r>
              <a:rPr lang="en-US" sz="1750" b="1" dirty="0" err="1">
                <a:latin typeface="Times New Roman" panose="02020603050405020304" pitchFamily="18" charset="0"/>
                <a:cs typeface="Times New Roman" panose="02020603050405020304" pitchFamily="18" charset="0"/>
              </a:rPr>
              <a:t>nhạc</a:t>
            </a:r>
            <a:r>
              <a:rPr lang="en-US" sz="1750" dirty="0">
                <a:latin typeface="Times New Roman" panose="02020603050405020304" pitchFamily="18" charset="0"/>
                <a:cs typeface="Times New Roman" panose="02020603050405020304" pitchFamily="18" charset="0"/>
              </a:rPr>
              <a:t> (</a:t>
            </a:r>
            <a:r>
              <a:rPr lang="en-US" sz="1750" i="1" dirty="0">
                <a:latin typeface="Times New Roman" panose="02020603050405020304" pitchFamily="18" charset="0"/>
                <a:cs typeface="Times New Roman" panose="02020603050405020304" pitchFamily="18" charset="0"/>
              </a:rPr>
              <a:t>Pop, Rock, Jazz, Classical, Hip-hop...</a:t>
            </a:r>
            <a:r>
              <a:rPr lang="en-US" sz="1750" dirty="0">
                <a:latin typeface="Times New Roman" panose="02020603050405020304" pitchFamily="18" charset="0"/>
                <a:cs typeface="Times New Roman" panose="02020603050405020304" pitchFamily="18" charset="0"/>
              </a:rPr>
              <a:t>).</a:t>
            </a:r>
          </a:p>
        </p:txBody>
      </p:sp>
      <p:sp>
        <p:nvSpPr>
          <p:cNvPr id="43" name="TextBox 42">
            <a:extLst>
              <a:ext uri="{FF2B5EF4-FFF2-40B4-BE49-F238E27FC236}">
                <a16:creationId xmlns:a16="http://schemas.microsoft.com/office/drawing/2014/main" id="{09B06970-C79A-0EC3-3DCA-0FD8F37AC09A}"/>
              </a:ext>
            </a:extLst>
          </p:cNvPr>
          <p:cNvSpPr txBox="1"/>
          <p:nvPr/>
        </p:nvSpPr>
        <p:spPr>
          <a:xfrm>
            <a:off x="460171" y="4955149"/>
            <a:ext cx="12495539" cy="873572"/>
          </a:xfrm>
          <a:prstGeom prst="rect">
            <a:avLst/>
          </a:prstGeom>
          <a:noFill/>
        </p:spPr>
        <p:txBody>
          <a:bodyPr wrap="square">
            <a:spAutoFit/>
          </a:bodyPr>
          <a:lstStyle/>
          <a:p>
            <a:pPr>
              <a:lnSpc>
                <a:spcPct val="150000"/>
              </a:lnSpc>
            </a:pPr>
            <a:r>
              <a:rPr lang="en-US" dirty="0">
                <a:latin typeface="Times New Roman" panose="02020603050405020304" pitchFamily="18" charset="0"/>
                <a:cs typeface="Times New Roman" panose="02020603050405020304" pitchFamily="18" charset="0"/>
              </a:rPr>
              <a:t>V</a:t>
            </a:r>
            <a:r>
              <a:rPr lang="vi-VN" dirty="0">
                <a:latin typeface="Times New Roman" panose="02020603050405020304" pitchFamily="18" charset="0"/>
                <a:cs typeface="Times New Roman" panose="02020603050405020304" pitchFamily="18" charset="0"/>
              </a:rPr>
              <a:t>iệc phân chia dữ liệu sử </a:t>
            </a:r>
            <a:r>
              <a:rPr lang="vi-VN" sz="1750" dirty="0">
                <a:latin typeface="Times New Roman" panose="02020603050405020304" pitchFamily="18" charset="0"/>
                <a:cs typeface="Times New Roman" panose="02020603050405020304" pitchFamily="18" charset="0"/>
              </a:rPr>
              <a:t>dụng</a:t>
            </a:r>
            <a:r>
              <a:rPr lang="vi-VN" dirty="0">
                <a:latin typeface="Times New Roman" panose="02020603050405020304" pitchFamily="18" charset="0"/>
                <a:cs typeface="Times New Roman" panose="02020603050405020304" pitchFamily="18" charset="0"/>
              </a:rPr>
              <a:t> phương pháp </a:t>
            </a:r>
            <a:r>
              <a:rPr lang="vi-VN" b="1" dirty="0">
                <a:latin typeface="Times New Roman" panose="02020603050405020304" pitchFamily="18" charset="0"/>
                <a:cs typeface="Times New Roman" panose="02020603050405020304" pitchFamily="18" charset="0"/>
              </a:rPr>
              <a:t>Stratified Shuffle Split</a:t>
            </a:r>
            <a:r>
              <a:rPr lang="vi-VN" dirty="0">
                <a:latin typeface="Times New Roman" panose="02020603050405020304" pitchFamily="18" charset="0"/>
                <a:cs typeface="Times New Roman" panose="02020603050405020304" pitchFamily="18" charset="0"/>
              </a:rPr>
              <a:t> để đảm bảo tỷ lệ các thể loại nhạc trong tập Train và Test là đồng nhất, tránh sai lệch khi đánh giá.</a:t>
            </a:r>
            <a:endParaRPr lang="en-US" dirty="0">
              <a:latin typeface="Times New Roman" panose="02020603050405020304" pitchFamily="18" charset="0"/>
              <a:cs typeface="Times New Roman" panose="02020603050405020304" pitchFamily="18" charset="0"/>
            </a:endParaRPr>
          </a:p>
        </p:txBody>
      </p:sp>
      <p:sp>
        <p:nvSpPr>
          <p:cNvPr id="52" name="TextBox 51">
            <a:extLst>
              <a:ext uri="{FF2B5EF4-FFF2-40B4-BE49-F238E27FC236}">
                <a16:creationId xmlns:a16="http://schemas.microsoft.com/office/drawing/2014/main" id="{073DA9EA-40F8-4716-3D76-92EC8FF3DCCD}"/>
              </a:ext>
            </a:extLst>
          </p:cNvPr>
          <p:cNvSpPr txBox="1"/>
          <p:nvPr/>
        </p:nvSpPr>
        <p:spPr>
          <a:xfrm>
            <a:off x="460176" y="6007403"/>
            <a:ext cx="7315200" cy="477054"/>
          </a:xfrm>
          <a:prstGeom prst="rect">
            <a:avLst/>
          </a:prstGeom>
          <a:noFill/>
        </p:spPr>
        <p:txBody>
          <a:bodyPr wrap="square">
            <a:spAutoFit/>
          </a:bodyPr>
          <a:lstStyle/>
          <a:p>
            <a:r>
              <a:rPr lang="en-US" sz="2500" b="1" dirty="0" err="1">
                <a:latin typeface="Times New Roman" panose="02020603050405020304" pitchFamily="18" charset="0"/>
                <a:cs typeface="Times New Roman" panose="02020603050405020304" pitchFamily="18" charset="0"/>
              </a:rPr>
              <a:t>Phân</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Bố</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Mục</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Tiêu</a:t>
            </a:r>
            <a:endParaRPr lang="en-US" sz="2500" b="1" dirty="0">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17DB4CB4-8D45-4863-CED2-F74D93BDD258}"/>
              </a:ext>
            </a:extLst>
          </p:cNvPr>
          <p:cNvSpPr txBox="1"/>
          <p:nvPr/>
        </p:nvSpPr>
        <p:spPr>
          <a:xfrm>
            <a:off x="460171" y="6574977"/>
            <a:ext cx="7315200"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Quan </a:t>
            </a:r>
            <a:r>
              <a:rPr lang="en-US" b="1" dirty="0" err="1">
                <a:latin typeface="Times New Roman" panose="02020603050405020304" pitchFamily="18" charset="0"/>
                <a:cs typeface="Times New Roman" panose="02020603050405020304" pitchFamily="18" charset="0"/>
              </a:rPr>
              <a:t>sát</a:t>
            </a:r>
            <a:r>
              <a:rPr lang="en-US" b="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sự</a:t>
            </a:r>
            <a:r>
              <a:rPr lang="en-US"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mất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cân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bằng</a:t>
            </a:r>
            <a:r>
              <a:rPr lang="en-US" b="1" dirty="0">
                <a:latin typeface="Times New Roman" panose="02020603050405020304" pitchFamily="18" charset="0"/>
                <a:cs typeface="Times New Roman" panose="02020603050405020304" pitchFamily="18" charset="0"/>
              </a:rPr>
              <a:t> (Imbalance)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rõ</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rệt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giữa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nhóm</a:t>
            </a:r>
            <a:r>
              <a:rPr lang="en-US" dirty="0">
                <a:latin typeface="Times New Roman" panose="02020603050405020304" pitchFamily="18" charset="0"/>
                <a:cs typeface="Times New Roman" panose="02020603050405020304" pitchFamily="18" charset="0"/>
              </a:rPr>
              <a:t>.</a:t>
            </a:r>
          </a:p>
        </p:txBody>
      </p:sp>
      <p:sp>
        <p:nvSpPr>
          <p:cNvPr id="55" name="Rectangle 6">
            <a:extLst>
              <a:ext uri="{FF2B5EF4-FFF2-40B4-BE49-F238E27FC236}">
                <a16:creationId xmlns:a16="http://schemas.microsoft.com/office/drawing/2014/main" id="{724B4A05-68E2-236C-BD9D-E864F3FE1546}"/>
              </a:ext>
            </a:extLst>
          </p:cNvPr>
          <p:cNvSpPr>
            <a:spLocks noChangeArrowheads="1"/>
          </p:cNvSpPr>
          <p:nvPr/>
        </p:nvSpPr>
        <p:spPr bwMode="auto">
          <a:xfrm>
            <a:off x="460170" y="7034829"/>
            <a:ext cx="1310907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1" eaLnBrk="0" fontAlgn="base" hangingPunct="0">
              <a:spcBef>
                <a:spcPct val="0"/>
              </a:spcBef>
              <a:spcAft>
                <a:spcPct val="0"/>
              </a:spcAft>
              <a:buFontTx/>
              <a:buChar char="•"/>
            </a:pPr>
            <a:r>
              <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b="1" i="0" u="none" strike="noStrike" cap="none" normalizeH="0" baseline="0" dirty="0" err="1">
                <a:ln>
                  <a:noFill/>
                </a:ln>
                <a:effectLst/>
                <a:latin typeface="Times New Roman" panose="02020603050405020304" pitchFamily="18" charset="0"/>
                <a:cs typeface="Times New Roman" panose="02020603050405020304" pitchFamily="18" charset="0"/>
              </a:rPr>
              <a:t>Nhóm</a:t>
            </a:r>
            <a:r>
              <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b="1" i="0" u="none" strike="noStrike" cap="none" normalizeH="0" baseline="0" dirty="0" err="1">
                <a:ln>
                  <a:noFill/>
                </a:ln>
                <a:effectLst/>
                <a:latin typeface="Times New Roman" panose="02020603050405020304" pitchFamily="18" charset="0"/>
                <a:cs typeface="Times New Roman" panose="02020603050405020304" pitchFamily="18" charset="0"/>
              </a:rPr>
              <a:t>đa</a:t>
            </a:r>
            <a:r>
              <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b="1" i="0" u="none" strike="noStrike" cap="none" normalizeH="0" baseline="0" dirty="0" err="1">
                <a:ln>
                  <a:noFill/>
                </a:ln>
                <a:effectLst/>
                <a:latin typeface="Times New Roman" panose="02020603050405020304" pitchFamily="18" charset="0"/>
                <a:cs typeface="Times New Roman" panose="02020603050405020304" pitchFamily="18" charset="0"/>
              </a:rPr>
              <a:t>số</a:t>
            </a:r>
            <a:r>
              <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rPr>
              <a:t> (Majority):</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Class 10 </a:t>
            </a:r>
            <a:r>
              <a:rPr kumimoji="0" lang="en-US" altLang="en-US" b="0" i="0" u="none" strike="noStrike" cap="none" normalizeH="0" baseline="0" dirty="0" err="1">
                <a:ln>
                  <a:noFill/>
                </a:ln>
                <a:effectLst/>
                <a:latin typeface="Times New Roman" panose="02020603050405020304" pitchFamily="18" charset="0"/>
                <a:cs typeface="Times New Roman" panose="02020603050405020304" pitchFamily="18" charset="0"/>
              </a:rPr>
              <a:t>chiếm</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effectLst/>
                <a:latin typeface="Times New Roman" panose="02020603050405020304" pitchFamily="18" charset="0"/>
                <a:cs typeface="Times New Roman" panose="02020603050405020304" pitchFamily="18" charset="0"/>
              </a:rPr>
              <a:t>tỷ</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effectLst/>
                <a:latin typeface="Times New Roman" panose="02020603050405020304" pitchFamily="18" charset="0"/>
                <a:cs typeface="Times New Roman" panose="02020603050405020304" pitchFamily="18" charset="0"/>
              </a:rPr>
              <a:t>trọng</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effectLst/>
                <a:latin typeface="Times New Roman" panose="02020603050405020304" pitchFamily="18" charset="0"/>
                <a:cs typeface="Times New Roman" panose="02020603050405020304" pitchFamily="18" charset="0"/>
              </a:rPr>
              <a:t>lớn</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effectLst/>
                <a:latin typeface="Times New Roman" panose="02020603050405020304" pitchFamily="18" charset="0"/>
                <a:cs typeface="Times New Roman" panose="02020603050405020304" pitchFamily="18" charset="0"/>
              </a:rPr>
              <a:t>nhất</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rPr>
              <a:t>~27.5%</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a:t>
            </a:r>
          </a:p>
          <a:p>
            <a:pPr lvl="1" eaLnBrk="0" fontAlgn="base" hangingPunct="0">
              <a:spcBef>
                <a:spcPct val="0"/>
              </a:spcBef>
              <a:spcAft>
                <a:spcPct val="0"/>
              </a:spcAft>
              <a:buFontTx/>
              <a:buChar char="•"/>
            </a:pPr>
            <a:r>
              <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b="1" i="0" u="none" strike="noStrike" cap="none" normalizeH="0" baseline="0" dirty="0" err="1">
                <a:ln>
                  <a:noFill/>
                </a:ln>
                <a:effectLst/>
                <a:latin typeface="Times New Roman" panose="02020603050405020304" pitchFamily="18" charset="0"/>
                <a:cs typeface="Times New Roman" panose="02020603050405020304" pitchFamily="18" charset="0"/>
              </a:rPr>
              <a:t>Nhóm</a:t>
            </a:r>
            <a:r>
              <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b="1" i="0" u="none" strike="noStrike" cap="none" normalizeH="0" baseline="0" dirty="0" err="1">
                <a:ln>
                  <a:noFill/>
                </a:ln>
                <a:effectLst/>
                <a:latin typeface="Times New Roman" panose="02020603050405020304" pitchFamily="18" charset="0"/>
                <a:cs typeface="Times New Roman" panose="02020603050405020304" pitchFamily="18" charset="0"/>
              </a:rPr>
              <a:t>thiểu</a:t>
            </a:r>
            <a:r>
              <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b="1" i="0" u="none" strike="noStrike" cap="none" normalizeH="0" baseline="0" dirty="0" err="1">
                <a:ln>
                  <a:noFill/>
                </a:ln>
                <a:effectLst/>
                <a:latin typeface="Times New Roman" panose="02020603050405020304" pitchFamily="18" charset="0"/>
                <a:cs typeface="Times New Roman" panose="02020603050405020304" pitchFamily="18" charset="0"/>
              </a:rPr>
              <a:t>số</a:t>
            </a:r>
            <a:r>
              <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rPr>
              <a:t> (Minority):</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Class 0, 3, 4 </a:t>
            </a:r>
            <a:r>
              <a:rPr kumimoji="0" lang="en-US" altLang="en-US" b="0" i="0" u="none" strike="noStrike" cap="none" normalizeH="0" baseline="0" dirty="0" err="1">
                <a:ln>
                  <a:noFill/>
                </a:ln>
                <a:effectLst/>
                <a:latin typeface="Times New Roman" panose="02020603050405020304" pitchFamily="18" charset="0"/>
                <a:cs typeface="Times New Roman" panose="02020603050405020304" pitchFamily="18" charset="0"/>
              </a:rPr>
              <a:t>có</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effectLst/>
                <a:latin typeface="Times New Roman" panose="02020603050405020304" pitchFamily="18" charset="0"/>
                <a:cs typeface="Times New Roman" panose="02020603050405020304" pitchFamily="18" charset="0"/>
              </a:rPr>
              <a:t>số</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effectLst/>
                <a:latin typeface="Times New Roman" panose="02020603050405020304" pitchFamily="18" charset="0"/>
                <a:cs typeface="Times New Roman" panose="02020603050405020304" pitchFamily="18" charset="0"/>
              </a:rPr>
              <a:t>lượng</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effectLst/>
                <a:latin typeface="Times New Roman" panose="02020603050405020304" pitchFamily="18" charset="0"/>
                <a:cs typeface="Times New Roman" panose="02020603050405020304" pitchFamily="18" charset="0"/>
              </a:rPr>
              <a:t>mẫu</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effectLst/>
                <a:latin typeface="Times New Roman" panose="02020603050405020304" pitchFamily="18" charset="0"/>
                <a:cs typeface="Times New Roman" panose="02020603050405020304" pitchFamily="18" charset="0"/>
              </a:rPr>
              <a:t>rất</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effectLst/>
                <a:latin typeface="Times New Roman" panose="02020603050405020304" pitchFamily="18" charset="0"/>
                <a:cs typeface="Times New Roman" panose="02020603050405020304" pitchFamily="18" charset="0"/>
              </a:rPr>
              <a:t>ít</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(&lt; 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376102" y="113791"/>
            <a:ext cx="13042821" cy="832207"/>
          </a:xfrm>
          <a:prstGeom prst="rect">
            <a:avLst/>
          </a:prstGeom>
          <a:noFill/>
          <a:ln/>
        </p:spPr>
        <p:txBody>
          <a:bodyPr wrap="square" lIns="0" tIns="0" rIns="0" bIns="0" rtlCol="0" anchor="t"/>
          <a:lstStyle/>
          <a:p>
            <a:pPr marL="0" indent="0" algn="l">
              <a:lnSpc>
                <a:spcPts val="5550"/>
              </a:lnSpc>
              <a:buNone/>
            </a:pPr>
            <a:r>
              <a:rPr lang="en-US" sz="4450" b="1" dirty="0">
                <a:latin typeface="Times New Roman" panose="02020603050405020304" pitchFamily="18" charset="0"/>
                <a:ea typeface="Open Sans" panose="020B0606030504020204" pitchFamily="34" charset="0"/>
                <a:cs typeface="Times New Roman" panose="02020603050405020304" pitchFamily="18" charset="0"/>
              </a:rPr>
              <a:t>Kiểm tra dữ liệu thiếu (Missing Values)</a:t>
            </a:r>
            <a:endParaRPr lang="en-US" sz="4450" dirty="0">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3" name="Text 1"/>
          <p:cNvSpPr/>
          <p:nvPr/>
        </p:nvSpPr>
        <p:spPr>
          <a:xfrm>
            <a:off x="368601" y="1030655"/>
            <a:ext cx="13042821" cy="441490"/>
          </a:xfrm>
          <a:prstGeom prst="rect">
            <a:avLst/>
          </a:prstGeom>
          <a:noFill/>
          <a:ln/>
        </p:spPr>
        <p:txBody>
          <a:bodyPr wrap="none" lIns="0" tIns="0" rIns="0" bIns="0" rtlCol="0" anchor="t"/>
          <a:lstStyle/>
          <a:p>
            <a:pPr marL="0" indent="0" algn="l">
              <a:lnSpc>
                <a:spcPts val="2850"/>
              </a:lnSpc>
              <a:buNone/>
            </a:pPr>
            <a:r>
              <a:rPr lang="en-US" sz="1750" dirty="0">
                <a:latin typeface="Times New Roman" panose="02020603050405020304" pitchFamily="18" charset="0"/>
                <a:ea typeface="Open Sans" pitchFamily="34" charset="-122"/>
                <a:cs typeface="Times New Roman" panose="02020603050405020304" pitchFamily="18" charset="0"/>
              </a:rPr>
              <a:t>Phân tích dữ liệu thiếu trong tập dữ liệu để đưa ra chiến lược xử lý phù hợp.</a:t>
            </a:r>
            <a:endParaRPr lang="en-US" sz="1750" dirty="0">
              <a:latin typeface="Times New Roman" panose="02020603050405020304" pitchFamily="18" charset="0"/>
              <a:cs typeface="Times New Roman" panose="02020603050405020304" pitchFamily="18" charset="0"/>
            </a:endParaRPr>
          </a:p>
        </p:txBody>
      </p:sp>
      <p:sp>
        <p:nvSpPr>
          <p:cNvPr id="4" name="Text 2"/>
          <p:cNvSpPr/>
          <p:nvPr/>
        </p:nvSpPr>
        <p:spPr>
          <a:xfrm>
            <a:off x="376102" y="1562811"/>
            <a:ext cx="4217432" cy="354330"/>
          </a:xfrm>
          <a:prstGeom prst="rect">
            <a:avLst/>
          </a:prstGeom>
          <a:noFill/>
          <a:ln/>
        </p:spPr>
        <p:txBody>
          <a:bodyPr wrap="none" lIns="0" tIns="0" rIns="0" bIns="0" rtlCol="0" anchor="t"/>
          <a:lstStyle/>
          <a:p>
            <a:pPr marL="0" indent="0" algn="l">
              <a:lnSpc>
                <a:spcPts val="2750"/>
              </a:lnSpc>
              <a:buNone/>
            </a:pPr>
            <a:r>
              <a:rPr lang="en-US" sz="2200" b="1" dirty="0">
                <a:latin typeface="Times New Roman" panose="02020603050405020304" pitchFamily="18" charset="0"/>
                <a:ea typeface="Open Sans" panose="020B0606030504020204" pitchFamily="34" charset="0"/>
                <a:cs typeface="Times New Roman" panose="02020603050405020304" pitchFamily="18" charset="0"/>
              </a:rPr>
              <a:t>Hiện trạng dữ liệu thiếu: </a:t>
            </a:r>
            <a:endParaRPr lang="en-US" sz="2200" dirty="0">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5" name="Text 3"/>
          <p:cNvSpPr/>
          <p:nvPr/>
        </p:nvSpPr>
        <p:spPr>
          <a:xfrm>
            <a:off x="368601" y="2607134"/>
            <a:ext cx="7604284" cy="362903"/>
          </a:xfrm>
          <a:prstGeom prst="rect">
            <a:avLst/>
          </a:prstGeom>
          <a:noFill/>
          <a:ln/>
        </p:spPr>
        <p:txBody>
          <a:bodyPr wrap="none" lIns="0" tIns="0" rIns="0" bIns="0" rtlCol="0" anchor="t"/>
          <a:lstStyle/>
          <a:p>
            <a:pPr marL="800100" lvl="1" indent="-342900">
              <a:lnSpc>
                <a:spcPts val="2850"/>
              </a:lnSpc>
              <a:buSzPct val="100000"/>
              <a:buChar char="•"/>
            </a:pPr>
            <a:r>
              <a:rPr lang="en-US" sz="1750" dirty="0">
                <a:latin typeface="Times New Roman" panose="02020603050405020304" pitchFamily="18" charset="0"/>
                <a:ea typeface="Open Sans" pitchFamily="34" charset="-122"/>
                <a:cs typeface="Times New Roman" panose="02020603050405020304" pitchFamily="18" charset="0"/>
              </a:rPr>
              <a:t>instrumentalness: </a:t>
            </a:r>
            <a:r>
              <a:rPr lang="en-US" sz="1750" dirty="0" err="1">
                <a:latin typeface="Times New Roman" panose="02020603050405020304" pitchFamily="18" charset="0"/>
                <a:cs typeface="Times New Roman" panose="02020603050405020304" pitchFamily="18" charset="0"/>
              </a:rPr>
              <a:t>Thiếu</a:t>
            </a:r>
            <a:r>
              <a:rPr lang="en-US" sz="1750" dirty="0">
                <a:latin typeface="Times New Roman" panose="02020603050405020304" pitchFamily="18" charset="0"/>
                <a:cs typeface="Times New Roman" panose="02020603050405020304" pitchFamily="18" charset="0"/>
              </a:rPr>
              <a:t> 3,541 </a:t>
            </a:r>
            <a:r>
              <a:rPr lang="en-US" sz="1750" dirty="0" err="1">
                <a:latin typeface="Times New Roman" panose="02020603050405020304" pitchFamily="18" charset="0"/>
                <a:cs typeface="Times New Roman" panose="02020603050405020304" pitchFamily="18" charset="0"/>
              </a:rPr>
              <a:t>dòng</a:t>
            </a:r>
            <a:r>
              <a:rPr lang="en-US" sz="1750" dirty="0">
                <a:latin typeface="Times New Roman" panose="02020603050405020304" pitchFamily="18" charset="0"/>
                <a:cs typeface="Times New Roman" panose="02020603050405020304" pitchFamily="18" charset="0"/>
              </a:rPr>
              <a:t> (~24.6%) </a:t>
            </a:r>
            <a:r>
              <a:rPr lang="en-US" sz="1750" dirty="0">
                <a:latin typeface="Times New Roman" panose="02020603050405020304" pitchFamily="18" charset="0"/>
                <a:ea typeface="Open Sans" pitchFamily="34" charset="-122"/>
                <a:cs typeface="Times New Roman" panose="02020603050405020304" pitchFamily="18" charset="0"/>
              </a:rPr>
              <a:t>(Nhiều nhất)</a:t>
            </a:r>
            <a:endParaRPr lang="en-US" sz="1750" dirty="0">
              <a:latin typeface="Times New Roman" panose="02020603050405020304" pitchFamily="18" charset="0"/>
              <a:cs typeface="Times New Roman" panose="02020603050405020304" pitchFamily="18" charset="0"/>
            </a:endParaRPr>
          </a:p>
        </p:txBody>
      </p:sp>
      <p:sp>
        <p:nvSpPr>
          <p:cNvPr id="6" name="Text 4"/>
          <p:cNvSpPr/>
          <p:nvPr/>
        </p:nvSpPr>
        <p:spPr>
          <a:xfrm>
            <a:off x="368601" y="3049332"/>
            <a:ext cx="7604284" cy="362903"/>
          </a:xfrm>
          <a:prstGeom prst="rect">
            <a:avLst/>
          </a:prstGeom>
          <a:noFill/>
          <a:ln/>
        </p:spPr>
        <p:txBody>
          <a:bodyPr wrap="none" lIns="0" tIns="0" rIns="0" bIns="0" rtlCol="0" anchor="t"/>
          <a:lstStyle/>
          <a:p>
            <a:pPr marL="800100" lvl="1" indent="-342900">
              <a:lnSpc>
                <a:spcPts val="2850"/>
              </a:lnSpc>
              <a:buSzPct val="100000"/>
              <a:buChar char="•"/>
            </a:pPr>
            <a:r>
              <a:rPr lang="en-US" sz="1750" dirty="0">
                <a:latin typeface="Times New Roman" panose="02020603050405020304" pitchFamily="18" charset="0"/>
                <a:ea typeface="Open Sans" pitchFamily="34" charset="-122"/>
                <a:cs typeface="Times New Roman" panose="02020603050405020304" pitchFamily="18" charset="0"/>
              </a:rPr>
              <a:t>key: </a:t>
            </a:r>
            <a:r>
              <a:rPr lang="en-US" sz="1750" dirty="0" err="1">
                <a:latin typeface="Times New Roman" panose="02020603050405020304" pitchFamily="18" charset="0"/>
                <a:cs typeface="Times New Roman" panose="02020603050405020304" pitchFamily="18" charset="0"/>
              </a:rPr>
              <a:t>Thiếu</a:t>
            </a:r>
            <a:r>
              <a:rPr lang="en-US" sz="1750" dirty="0">
                <a:latin typeface="Times New Roman" panose="02020603050405020304" pitchFamily="18" charset="0"/>
                <a:cs typeface="Times New Roman" panose="02020603050405020304" pitchFamily="18" charset="0"/>
              </a:rPr>
              <a:t> 1,609 </a:t>
            </a:r>
            <a:r>
              <a:rPr lang="en-US" sz="1750" dirty="0" err="1">
                <a:latin typeface="Times New Roman" panose="02020603050405020304" pitchFamily="18" charset="0"/>
                <a:cs typeface="Times New Roman" panose="02020603050405020304" pitchFamily="18" charset="0"/>
              </a:rPr>
              <a:t>dòng</a:t>
            </a:r>
            <a:r>
              <a:rPr lang="en-US" sz="1750" dirty="0">
                <a:latin typeface="Times New Roman" panose="02020603050405020304" pitchFamily="18" charset="0"/>
                <a:cs typeface="Times New Roman" panose="02020603050405020304" pitchFamily="18" charset="0"/>
              </a:rPr>
              <a:t> (~11.2%)</a:t>
            </a:r>
          </a:p>
        </p:txBody>
      </p:sp>
      <p:sp>
        <p:nvSpPr>
          <p:cNvPr id="7" name="Text 5"/>
          <p:cNvSpPr/>
          <p:nvPr/>
        </p:nvSpPr>
        <p:spPr>
          <a:xfrm>
            <a:off x="368601" y="3491530"/>
            <a:ext cx="7604284" cy="362903"/>
          </a:xfrm>
          <a:prstGeom prst="rect">
            <a:avLst/>
          </a:prstGeom>
          <a:noFill/>
          <a:ln/>
        </p:spPr>
        <p:txBody>
          <a:bodyPr wrap="none" lIns="0" tIns="0" rIns="0" bIns="0" rtlCol="0" anchor="t"/>
          <a:lstStyle/>
          <a:p>
            <a:pPr marL="800100" lvl="1" indent="-342900">
              <a:lnSpc>
                <a:spcPts val="2850"/>
              </a:lnSpc>
              <a:buSzPct val="100000"/>
              <a:buChar char="•"/>
            </a:pPr>
            <a:r>
              <a:rPr lang="en-US" sz="1750">
                <a:latin typeface="Times New Roman" panose="02020603050405020304" pitchFamily="18" charset="0"/>
                <a:ea typeface="Open Sans" pitchFamily="34" charset="-122"/>
                <a:cs typeface="Times New Roman" panose="02020603050405020304" pitchFamily="18" charset="0"/>
              </a:rPr>
              <a:t>popularity: T</a:t>
            </a:r>
            <a:r>
              <a:rPr lang="en-US" sz="1750">
                <a:latin typeface="Times New Roman" panose="02020603050405020304" pitchFamily="18" charset="0"/>
                <a:cs typeface="Times New Roman" panose="02020603050405020304" pitchFamily="18" charset="0"/>
              </a:rPr>
              <a:t>hiếu 333 dòng (~2.3%)</a:t>
            </a:r>
            <a:endParaRPr lang="en-US" sz="1750" dirty="0">
              <a:latin typeface="Times New Roman" panose="02020603050405020304" pitchFamily="18" charset="0"/>
              <a:cs typeface="Times New Roman" panose="02020603050405020304" pitchFamily="18" charset="0"/>
            </a:endParaRPr>
          </a:p>
        </p:txBody>
      </p:sp>
      <p:sp>
        <p:nvSpPr>
          <p:cNvPr id="8" name="Text 6"/>
          <p:cNvSpPr/>
          <p:nvPr/>
        </p:nvSpPr>
        <p:spPr>
          <a:xfrm>
            <a:off x="368601" y="4081247"/>
            <a:ext cx="2835235" cy="354330"/>
          </a:xfrm>
          <a:prstGeom prst="rect">
            <a:avLst/>
          </a:prstGeom>
          <a:noFill/>
          <a:ln/>
        </p:spPr>
        <p:txBody>
          <a:bodyPr wrap="none" lIns="0" tIns="0" rIns="0" bIns="0" rtlCol="0" anchor="t"/>
          <a:lstStyle/>
          <a:p>
            <a:pPr marL="0" indent="0" algn="l">
              <a:lnSpc>
                <a:spcPts val="2750"/>
              </a:lnSpc>
              <a:buNone/>
            </a:pPr>
            <a:r>
              <a:rPr lang="en-US" sz="2200" b="1" dirty="0" err="1">
                <a:latin typeface="Times New Roman" panose="02020603050405020304" pitchFamily="18" charset="0"/>
                <a:ea typeface="Open Sans" panose="020B0606030504020204" pitchFamily="34" charset="0"/>
                <a:cs typeface="Times New Roman" panose="02020603050405020304" pitchFamily="18" charset="0"/>
              </a:rPr>
              <a:t>Chiến</a:t>
            </a:r>
            <a:r>
              <a:rPr lang="en-US" sz="2200" b="1" dirty="0">
                <a:latin typeface="Times New Roman" panose="02020603050405020304" pitchFamily="18" charset="0"/>
                <a:ea typeface="Open Sans" panose="020B0606030504020204" pitchFamily="34" charset="0"/>
                <a:cs typeface="Times New Roman" panose="02020603050405020304" pitchFamily="18" charset="0"/>
              </a:rPr>
              <a:t> </a:t>
            </a:r>
            <a:r>
              <a:rPr lang="en-US" sz="2200" b="1" dirty="0" err="1">
                <a:latin typeface="Times New Roman" panose="02020603050405020304" pitchFamily="18" charset="0"/>
                <a:ea typeface="Open Sans" panose="020B0606030504020204" pitchFamily="34" charset="0"/>
                <a:cs typeface="Times New Roman" panose="02020603050405020304" pitchFamily="18" charset="0"/>
              </a:rPr>
              <a:t>lược</a:t>
            </a:r>
            <a:r>
              <a:rPr lang="en-US" sz="2200" b="1" dirty="0">
                <a:latin typeface="Times New Roman" panose="02020603050405020304" pitchFamily="18" charset="0"/>
                <a:ea typeface="Open Sans" panose="020B0606030504020204" pitchFamily="34" charset="0"/>
                <a:cs typeface="Times New Roman" panose="02020603050405020304" pitchFamily="18" charset="0"/>
              </a:rPr>
              <a:t> xử lý: </a:t>
            </a:r>
            <a:endParaRPr lang="en-US" sz="2200" dirty="0">
              <a:latin typeface="Times New Roman" panose="02020603050405020304" pitchFamily="18" charset="0"/>
              <a:ea typeface="Open Sans" panose="020B0606030504020204" pitchFamily="34" charset="0"/>
              <a:cs typeface="Times New Roman" panose="02020603050405020304" pitchFamily="18" charset="0"/>
            </a:endParaRPr>
          </a:p>
        </p:txBody>
      </p:sp>
      <p:pic>
        <p:nvPicPr>
          <p:cNvPr id="10" name="Image 0" descr="preencoded.png"/>
          <p:cNvPicPr>
            <a:picLocks noChangeAspect="1"/>
          </p:cNvPicPr>
          <p:nvPr/>
        </p:nvPicPr>
        <p:blipFill>
          <a:blip r:embed="rId3"/>
          <a:stretch>
            <a:fillRect/>
          </a:stretch>
        </p:blipFill>
        <p:spPr>
          <a:xfrm>
            <a:off x="8805334" y="1815704"/>
            <a:ext cx="5546778" cy="3123531"/>
          </a:xfrm>
          <a:prstGeom prst="rect">
            <a:avLst/>
          </a:prstGeom>
        </p:spPr>
      </p:pic>
      <p:sp>
        <p:nvSpPr>
          <p:cNvPr id="11" name="Text 8"/>
          <p:cNvSpPr/>
          <p:nvPr/>
        </p:nvSpPr>
        <p:spPr>
          <a:xfrm>
            <a:off x="8959096" y="6050994"/>
            <a:ext cx="4885015" cy="362903"/>
          </a:xfrm>
          <a:prstGeom prst="rect">
            <a:avLst/>
          </a:prstGeom>
          <a:noFill/>
          <a:ln/>
        </p:spPr>
        <p:txBody>
          <a:bodyPr wrap="none" lIns="0" tIns="0" rIns="0" bIns="0" rtlCol="0" anchor="t"/>
          <a:lstStyle/>
          <a:p>
            <a:pPr marL="0" indent="0" algn="l">
              <a:lnSpc>
                <a:spcPts val="2850"/>
              </a:lnSpc>
              <a:buNone/>
            </a:pPr>
            <a:endParaRPr lang="en-US" sz="175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520688A3-39B6-BB7D-0153-E7EB42C58014}"/>
              </a:ext>
            </a:extLst>
          </p:cNvPr>
          <p:cNvSpPr txBox="1"/>
          <p:nvPr/>
        </p:nvSpPr>
        <p:spPr>
          <a:xfrm>
            <a:off x="278290" y="1937573"/>
            <a:ext cx="7315200" cy="646331"/>
          </a:xfrm>
          <a:prstGeom prst="rect">
            <a:avLst/>
          </a:prstGeom>
          <a:noFill/>
        </p:spPr>
        <p:txBody>
          <a:bodyPr wrap="square">
            <a:spAutoFit/>
          </a:bodyPr>
          <a:lstStyle/>
          <a:p>
            <a:r>
              <a:rPr lang="vi-VN" sz="1750" b="1" dirty="0">
                <a:latin typeface="+mj-lt"/>
              </a:rPr>
              <a:t>Tổng quan:</a:t>
            </a:r>
            <a:r>
              <a:rPr lang="vi-VN" sz="1750" dirty="0">
                <a:latin typeface="+mj-lt"/>
              </a:rPr>
              <a:t> Phát hiện 3 trường thông tin có giá trị khuyết (Null), cần xử lý trước khi đưa vào mô hình.</a:t>
            </a:r>
            <a:endParaRPr lang="en-US" sz="1750" dirty="0">
              <a:latin typeface="+mj-lt"/>
            </a:endParaRPr>
          </a:p>
        </p:txBody>
      </p:sp>
      <p:sp>
        <p:nvSpPr>
          <p:cNvPr id="17" name="TextBox 16">
            <a:extLst>
              <a:ext uri="{FF2B5EF4-FFF2-40B4-BE49-F238E27FC236}">
                <a16:creationId xmlns:a16="http://schemas.microsoft.com/office/drawing/2014/main" id="{610FFC19-500F-6869-EF6B-56D675CAAA52}"/>
              </a:ext>
            </a:extLst>
          </p:cNvPr>
          <p:cNvSpPr txBox="1"/>
          <p:nvPr/>
        </p:nvSpPr>
        <p:spPr>
          <a:xfrm>
            <a:off x="278290" y="4462935"/>
            <a:ext cx="8628644" cy="630942"/>
          </a:xfrm>
          <a:prstGeom prst="rect">
            <a:avLst/>
          </a:prstGeom>
          <a:noFill/>
        </p:spPr>
        <p:txBody>
          <a:bodyPr wrap="square">
            <a:spAutoFit/>
          </a:bodyPr>
          <a:lstStyle/>
          <a:p>
            <a:r>
              <a:rPr lang="en-US" sz="1750" b="1" dirty="0">
                <a:latin typeface="Times New Roman" panose="02020603050405020304" pitchFamily="18" charset="0"/>
                <a:cs typeface="Times New Roman" panose="02020603050405020304" pitchFamily="18" charset="0"/>
              </a:rPr>
              <a:t>Nguyên </a:t>
            </a:r>
            <a:r>
              <a:rPr lang="en-US" sz="1750" b="1" dirty="0" err="1">
                <a:latin typeface="Times New Roman" panose="02020603050405020304" pitchFamily="18" charset="0"/>
                <a:cs typeface="Times New Roman" panose="02020603050405020304" pitchFamily="18" charset="0"/>
              </a:rPr>
              <a:t>tắc</a:t>
            </a:r>
            <a:r>
              <a:rPr lang="en-US" sz="1750" b="1" dirty="0">
                <a:latin typeface="Times New Roman" panose="02020603050405020304" pitchFamily="18" charset="0"/>
                <a:cs typeface="Times New Roman" panose="02020603050405020304" pitchFamily="18" charset="0"/>
              </a:rPr>
              <a:t> </a:t>
            </a:r>
            <a:r>
              <a:rPr lang="en-US" sz="1750" b="1" dirty="0" err="1">
                <a:latin typeface="Times New Roman" panose="02020603050405020304" pitchFamily="18" charset="0"/>
                <a:cs typeface="Times New Roman" panose="02020603050405020304" pitchFamily="18" charset="0"/>
              </a:rPr>
              <a:t>chung</a:t>
            </a:r>
            <a:r>
              <a:rPr lang="vi-VN" sz="1750" b="1" dirty="0">
                <a:latin typeface="Times New Roman" panose="02020603050405020304" pitchFamily="18" charset="0"/>
                <a:cs typeface="Times New Roman" panose="02020603050405020304" pitchFamily="18" charset="0"/>
              </a:rPr>
              <a:t>:</a:t>
            </a:r>
            <a:r>
              <a:rPr lang="vi-VN" sz="1750" dirty="0">
                <a:latin typeface="Times New Roman" panose="02020603050405020304" pitchFamily="18" charset="0"/>
                <a:cs typeface="Times New Roman" panose="02020603050405020304" pitchFamily="18" charset="0"/>
              </a:rPr>
              <a:t> </a:t>
            </a:r>
            <a:r>
              <a:rPr lang="en-US" sz="1750" dirty="0" err="1">
                <a:latin typeface="Times New Roman" panose="02020603050405020304" pitchFamily="18" charset="0"/>
                <a:cs typeface="Times New Roman" panose="02020603050405020304" pitchFamily="18" charset="0"/>
              </a:rPr>
              <a:t>Không</a:t>
            </a:r>
            <a:r>
              <a:rPr lang="en-US" sz="1750" dirty="0">
                <a:latin typeface="Times New Roman" panose="02020603050405020304" pitchFamily="18" charset="0"/>
                <a:cs typeface="Times New Roman" panose="02020603050405020304" pitchFamily="18" charset="0"/>
              </a:rPr>
              <a:t> </a:t>
            </a:r>
            <a:r>
              <a:rPr lang="en-US" sz="1750" dirty="0" err="1">
                <a:latin typeface="Times New Roman" panose="02020603050405020304" pitchFamily="18" charset="0"/>
                <a:cs typeface="Times New Roman" panose="02020603050405020304" pitchFamily="18" charset="0"/>
              </a:rPr>
              <a:t>xóa</a:t>
            </a:r>
            <a:r>
              <a:rPr lang="en-US" sz="1750" dirty="0">
                <a:latin typeface="Times New Roman" panose="02020603050405020304" pitchFamily="18" charset="0"/>
                <a:cs typeface="Times New Roman" panose="02020603050405020304" pitchFamily="18" charset="0"/>
              </a:rPr>
              <a:t> </a:t>
            </a:r>
            <a:r>
              <a:rPr lang="en-US" sz="1750" dirty="0" err="1">
                <a:latin typeface="Times New Roman" panose="02020603050405020304" pitchFamily="18" charset="0"/>
                <a:cs typeface="Times New Roman" panose="02020603050405020304" pitchFamily="18" charset="0"/>
              </a:rPr>
              <a:t>dòng</a:t>
            </a:r>
            <a:r>
              <a:rPr lang="en-US" sz="1750" dirty="0">
                <a:latin typeface="Times New Roman" panose="02020603050405020304" pitchFamily="18" charset="0"/>
                <a:cs typeface="Times New Roman" panose="02020603050405020304" pitchFamily="18" charset="0"/>
              </a:rPr>
              <a:t> </a:t>
            </a:r>
            <a:r>
              <a:rPr lang="en-US" sz="1750" dirty="0" err="1">
                <a:latin typeface="Times New Roman" panose="02020603050405020304" pitchFamily="18" charset="0"/>
                <a:cs typeface="Times New Roman" panose="02020603050405020304" pitchFamily="18" charset="0"/>
              </a:rPr>
              <a:t>vì</a:t>
            </a:r>
            <a:r>
              <a:rPr lang="en-US" sz="1750" dirty="0">
                <a:latin typeface="Times New Roman" panose="02020603050405020304" pitchFamily="18" charset="0"/>
                <a:cs typeface="Times New Roman" panose="02020603050405020304" pitchFamily="18" charset="0"/>
              </a:rPr>
              <a:t> v</a:t>
            </a:r>
            <a:r>
              <a:rPr lang="vi-VN" sz="1750" dirty="0">
                <a:latin typeface="Times New Roman" panose="02020603050405020304" pitchFamily="18" charset="0"/>
                <a:cs typeface="Times New Roman" panose="02020603050405020304" pitchFamily="18" charset="0"/>
              </a:rPr>
              <a:t>iệc xóa bỏ ~25% dữ liệu (do instrumentalness) sẽ làm giảm đáng kể kích thước tập mẫu và gây lãng phí tài nguyên huấn luyện.</a:t>
            </a:r>
            <a:endParaRPr lang="en-US" sz="1750"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BE1E695E-9BEC-49F3-2E3F-C9FB9669A182}"/>
              </a:ext>
            </a:extLst>
          </p:cNvPr>
          <p:cNvSpPr txBox="1"/>
          <p:nvPr/>
        </p:nvSpPr>
        <p:spPr>
          <a:xfrm>
            <a:off x="278289" y="5121235"/>
            <a:ext cx="9226955" cy="361637"/>
          </a:xfrm>
          <a:prstGeom prst="rect">
            <a:avLst/>
          </a:prstGeom>
          <a:noFill/>
        </p:spPr>
        <p:txBody>
          <a:bodyPr wrap="square">
            <a:spAutoFit/>
          </a:bodyPr>
          <a:lstStyle/>
          <a:p>
            <a:pPr>
              <a:buNone/>
            </a:pPr>
            <a:r>
              <a:rPr lang="vi-VN" sz="1750" b="1" dirty="0">
                <a:latin typeface="+mj-lt"/>
              </a:rPr>
              <a:t>Phương pháp điền khuyết (Imputation Method):</a:t>
            </a:r>
            <a:endParaRPr lang="vi-VN" sz="1750" dirty="0">
              <a:latin typeface="+mj-lt"/>
            </a:endParaRPr>
          </a:p>
        </p:txBody>
      </p:sp>
      <p:sp>
        <p:nvSpPr>
          <p:cNvPr id="21" name="TextBox 20">
            <a:extLst>
              <a:ext uri="{FF2B5EF4-FFF2-40B4-BE49-F238E27FC236}">
                <a16:creationId xmlns:a16="http://schemas.microsoft.com/office/drawing/2014/main" id="{13C639AB-D64F-F453-40DB-2CE44B636AE7}"/>
              </a:ext>
            </a:extLst>
          </p:cNvPr>
          <p:cNvSpPr txBox="1"/>
          <p:nvPr/>
        </p:nvSpPr>
        <p:spPr>
          <a:xfrm>
            <a:off x="278290" y="5574694"/>
            <a:ext cx="7315200" cy="369332"/>
          </a:xfrm>
          <a:prstGeom prst="rect">
            <a:avLst/>
          </a:prstGeom>
          <a:noFill/>
        </p:spPr>
        <p:txBody>
          <a:bodyPr wrap="square">
            <a:spAutoFit/>
          </a:bodyPr>
          <a:lstStyle/>
          <a:p>
            <a:r>
              <a:rPr lang="en-US" sz="1750" b="1" dirty="0" err="1">
                <a:latin typeface="Times New Roman" panose="02020603050405020304" pitchFamily="18" charset="0"/>
                <a:cs typeface="Times New Roman" panose="02020603050405020304" pitchFamily="18" charset="0"/>
              </a:rPr>
              <a:t>Biến</a:t>
            </a:r>
            <a:r>
              <a:rPr lang="en-US" sz="1750" b="1" dirty="0">
                <a:latin typeface="Times New Roman" panose="02020603050405020304" pitchFamily="18" charset="0"/>
                <a:cs typeface="Times New Roman" panose="02020603050405020304" pitchFamily="18" charset="0"/>
              </a:rPr>
              <a:t> </a:t>
            </a:r>
            <a:r>
              <a:rPr lang="en-US" sz="1750" b="1" dirty="0" err="1">
                <a:latin typeface="Times New Roman" panose="02020603050405020304" pitchFamily="18" charset="0"/>
                <a:cs typeface="Times New Roman" panose="02020603050405020304" pitchFamily="18" charset="0"/>
              </a:rPr>
              <a:t>số</a:t>
            </a:r>
            <a:r>
              <a:rPr lang="en-US" sz="1750" b="1" dirty="0">
                <a:latin typeface="Times New Roman" panose="02020603050405020304" pitchFamily="18" charset="0"/>
                <a:cs typeface="Times New Roman" panose="02020603050405020304" pitchFamily="18" charset="0"/>
              </a:rPr>
              <a:t> : </a:t>
            </a:r>
            <a:r>
              <a:rPr lang="en-US" sz="1750" dirty="0">
                <a:latin typeface="Times New Roman" panose="02020603050405020304" pitchFamily="18" charset="0"/>
                <a:cs typeface="Times New Roman" panose="02020603050405020304" pitchFamily="18" charset="0"/>
              </a:rPr>
              <a:t>Popularity </a:t>
            </a:r>
            <a:r>
              <a:rPr lang="en-US" sz="1750" dirty="0" err="1">
                <a:latin typeface="Times New Roman" panose="02020603050405020304" pitchFamily="18" charset="0"/>
                <a:cs typeface="Times New Roman" panose="02020603050405020304" pitchFamily="18" charset="0"/>
              </a:rPr>
              <a:t>và</a:t>
            </a:r>
            <a:r>
              <a:rPr lang="en-US" sz="1750" dirty="0">
                <a:latin typeface="Times New Roman" panose="02020603050405020304" pitchFamily="18" charset="0"/>
                <a:cs typeface="Times New Roman" panose="02020603050405020304" pitchFamily="18" charset="0"/>
              </a:rPr>
              <a:t> </a:t>
            </a:r>
            <a:r>
              <a:rPr lang="en-US" sz="1750" dirty="0" err="1">
                <a:latin typeface="Times New Roman" panose="02020603050405020304" pitchFamily="18" charset="0"/>
                <a:cs typeface="Times New Roman" panose="02020603050405020304" pitchFamily="18" charset="0"/>
              </a:rPr>
              <a:t>Instrumentalness</a:t>
            </a:r>
            <a:endParaRPr lang="en-US" sz="175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EBF34BE9-9097-2A42-E134-9E4D501941DB}"/>
              </a:ext>
            </a:extLst>
          </p:cNvPr>
          <p:cNvSpPr txBox="1"/>
          <p:nvPr/>
        </p:nvSpPr>
        <p:spPr>
          <a:xfrm>
            <a:off x="-79022" y="5979992"/>
            <a:ext cx="12722578" cy="795731"/>
          </a:xfrm>
          <a:prstGeom prst="rect">
            <a:avLst/>
          </a:prstGeom>
          <a:noFill/>
        </p:spPr>
        <p:txBody>
          <a:bodyPr wrap="square">
            <a:spAutoFit/>
          </a:bodyPr>
          <a:lstStyle/>
          <a:p>
            <a:pPr marL="800100" lvl="1" indent="-342900">
              <a:lnSpc>
                <a:spcPts val="2850"/>
              </a:lnSpc>
              <a:buSzPct val="100000"/>
              <a:buChar char="•"/>
            </a:pPr>
            <a:r>
              <a:rPr lang="en-US" sz="1750" dirty="0" err="1">
                <a:latin typeface="Times New Roman" panose="02020603050405020304" pitchFamily="18" charset="0"/>
                <a:ea typeface="Open Sans" pitchFamily="34" charset="-122"/>
                <a:cs typeface="Times New Roman" panose="02020603050405020304" pitchFamily="18" charset="0"/>
              </a:rPr>
              <a:t>Giải</a:t>
            </a:r>
            <a:r>
              <a:rPr lang="en-US" sz="1750" dirty="0">
                <a:latin typeface="Times New Roman" panose="02020603050405020304" pitchFamily="18" charset="0"/>
                <a:ea typeface="Open Sans" pitchFamily="34" charset="-122"/>
                <a:cs typeface="Times New Roman" panose="02020603050405020304" pitchFamily="18" charset="0"/>
              </a:rPr>
              <a:t> </a:t>
            </a:r>
            <a:r>
              <a:rPr lang="en-US" sz="1750" dirty="0" err="1">
                <a:latin typeface="Times New Roman" panose="02020603050405020304" pitchFamily="18" charset="0"/>
                <a:ea typeface="Open Sans" pitchFamily="34" charset="-122"/>
                <a:cs typeface="Times New Roman" panose="02020603050405020304" pitchFamily="18" charset="0"/>
              </a:rPr>
              <a:t>pháp</a:t>
            </a:r>
            <a:r>
              <a:rPr lang="en-US" sz="1750" dirty="0">
                <a:latin typeface="Times New Roman" panose="02020603050405020304" pitchFamily="18" charset="0"/>
                <a:ea typeface="Open Sans" pitchFamily="34" charset="-122"/>
                <a:cs typeface="Times New Roman" panose="02020603050405020304" pitchFamily="18" charset="0"/>
              </a:rPr>
              <a:t> : </a:t>
            </a:r>
            <a:r>
              <a:rPr lang="en-US" sz="1750" dirty="0" err="1">
                <a:latin typeface="Times New Roman" panose="02020603050405020304" pitchFamily="18" charset="0"/>
                <a:ea typeface="Open Sans" pitchFamily="34" charset="-122"/>
                <a:cs typeface="Times New Roman" panose="02020603050405020304" pitchFamily="18" charset="0"/>
              </a:rPr>
              <a:t>Điền</a:t>
            </a:r>
            <a:r>
              <a:rPr lang="en-US" sz="1750" dirty="0">
                <a:latin typeface="Times New Roman" panose="02020603050405020304" pitchFamily="18" charset="0"/>
                <a:ea typeface="Open Sans" pitchFamily="34" charset="-122"/>
                <a:cs typeface="Times New Roman" panose="02020603050405020304" pitchFamily="18" charset="0"/>
              </a:rPr>
              <a:t> </a:t>
            </a:r>
            <a:r>
              <a:rPr lang="en-US" sz="1750" dirty="0" err="1">
                <a:latin typeface="Times New Roman" panose="02020603050405020304" pitchFamily="18" charset="0"/>
                <a:ea typeface="Open Sans" pitchFamily="34" charset="-122"/>
                <a:cs typeface="Times New Roman" panose="02020603050405020304" pitchFamily="18" charset="0"/>
              </a:rPr>
              <a:t>bằng</a:t>
            </a:r>
            <a:r>
              <a:rPr lang="en-US" sz="1750" dirty="0">
                <a:latin typeface="Times New Roman" panose="02020603050405020304" pitchFamily="18" charset="0"/>
                <a:ea typeface="Open Sans" pitchFamily="34" charset="-122"/>
                <a:cs typeface="Times New Roman" panose="02020603050405020304" pitchFamily="18" charset="0"/>
              </a:rPr>
              <a:t> Median ( Trung </a:t>
            </a:r>
            <a:r>
              <a:rPr lang="en-US" sz="1750" dirty="0" err="1">
                <a:latin typeface="Times New Roman" panose="02020603050405020304" pitchFamily="18" charset="0"/>
                <a:ea typeface="Open Sans" pitchFamily="34" charset="-122"/>
                <a:cs typeface="Times New Roman" panose="02020603050405020304" pitchFamily="18" charset="0"/>
              </a:rPr>
              <a:t>vị</a:t>
            </a:r>
            <a:r>
              <a:rPr lang="en-US" sz="1750" dirty="0">
                <a:latin typeface="Times New Roman" panose="02020603050405020304" pitchFamily="18" charset="0"/>
                <a:ea typeface="Open Sans" pitchFamily="34" charset="-122"/>
                <a:cs typeface="Times New Roman" panose="02020603050405020304" pitchFamily="18" charset="0"/>
              </a:rPr>
              <a:t> )</a:t>
            </a:r>
          </a:p>
          <a:p>
            <a:pPr marL="800100" lvl="1" indent="-342900">
              <a:lnSpc>
                <a:spcPts val="2850"/>
              </a:lnSpc>
              <a:buSzPct val="100000"/>
              <a:buChar char="•"/>
            </a:pPr>
            <a:r>
              <a:rPr lang="en-US" sz="1750" dirty="0">
                <a:latin typeface="Times New Roman" panose="02020603050405020304" pitchFamily="18" charset="0"/>
                <a:cs typeface="Times New Roman" panose="02020603050405020304" pitchFamily="18" charset="0"/>
              </a:rPr>
              <a:t>Lý do : </a:t>
            </a:r>
            <a:r>
              <a:rPr lang="vi-VN" sz="1750" dirty="0">
                <a:latin typeface="Times New Roman" panose="02020603050405020304" pitchFamily="18" charset="0"/>
                <a:cs typeface="Times New Roman" panose="02020603050405020304" pitchFamily="18" charset="0"/>
              </a:rPr>
              <a:t>Dữ liệu âm nhạc thường bị lệch (Skewed) hoặc có Outliers. Dùng Median an toàn và bền vững hơn Mean (Trung bình).</a:t>
            </a:r>
            <a:endParaRPr lang="en-US" sz="175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E50AF293-0048-9595-4DD8-49B00EDE533A}"/>
              </a:ext>
            </a:extLst>
          </p:cNvPr>
          <p:cNvSpPr txBox="1"/>
          <p:nvPr/>
        </p:nvSpPr>
        <p:spPr>
          <a:xfrm>
            <a:off x="368601" y="6870050"/>
            <a:ext cx="7315200" cy="369332"/>
          </a:xfrm>
          <a:prstGeom prst="rect">
            <a:avLst/>
          </a:prstGeom>
          <a:noFill/>
        </p:spPr>
        <p:txBody>
          <a:bodyPr wrap="square">
            <a:spAutoFit/>
          </a:bodyPr>
          <a:lstStyle/>
          <a:p>
            <a:r>
              <a:rPr lang="en-US" sz="1750" b="1" dirty="0" err="1">
                <a:latin typeface="Times New Roman" panose="02020603050405020304" pitchFamily="18" charset="0"/>
                <a:cs typeface="Times New Roman" panose="02020603050405020304" pitchFamily="18" charset="0"/>
              </a:rPr>
              <a:t>Biến</a:t>
            </a:r>
            <a:r>
              <a:rPr lang="en-US" sz="1750" b="1" dirty="0">
                <a:latin typeface="Times New Roman" panose="02020603050405020304" pitchFamily="18" charset="0"/>
                <a:cs typeface="Times New Roman" panose="02020603050405020304" pitchFamily="18" charset="0"/>
              </a:rPr>
              <a:t> </a:t>
            </a:r>
            <a:r>
              <a:rPr lang="en-US" sz="1750" b="1" dirty="0" err="1">
                <a:latin typeface="Times New Roman" panose="02020603050405020304" pitchFamily="18" charset="0"/>
                <a:cs typeface="Times New Roman" panose="02020603050405020304" pitchFamily="18" charset="0"/>
              </a:rPr>
              <a:t>số</a:t>
            </a:r>
            <a:r>
              <a:rPr lang="en-US" sz="1750" b="1" dirty="0">
                <a:latin typeface="Times New Roman" panose="02020603050405020304" pitchFamily="18" charset="0"/>
                <a:cs typeface="Times New Roman" panose="02020603050405020304" pitchFamily="18" charset="0"/>
              </a:rPr>
              <a:t> : </a:t>
            </a:r>
            <a:r>
              <a:rPr lang="en-US" sz="1750" dirty="0">
                <a:latin typeface="Times New Roman" panose="02020603050405020304" pitchFamily="18" charset="0"/>
                <a:cs typeface="Times New Roman" panose="02020603050405020304" pitchFamily="18" charset="0"/>
              </a:rPr>
              <a:t>Key</a:t>
            </a:r>
          </a:p>
        </p:txBody>
      </p:sp>
      <p:sp>
        <p:nvSpPr>
          <p:cNvPr id="28" name="TextBox 27">
            <a:extLst>
              <a:ext uri="{FF2B5EF4-FFF2-40B4-BE49-F238E27FC236}">
                <a16:creationId xmlns:a16="http://schemas.microsoft.com/office/drawing/2014/main" id="{CB9508F6-8A50-075D-A830-DF5EBC81F8B2}"/>
              </a:ext>
            </a:extLst>
          </p:cNvPr>
          <p:cNvSpPr txBox="1"/>
          <p:nvPr/>
        </p:nvSpPr>
        <p:spPr>
          <a:xfrm>
            <a:off x="0" y="7239382"/>
            <a:ext cx="12643556" cy="802592"/>
          </a:xfrm>
          <a:prstGeom prst="rect">
            <a:avLst/>
          </a:prstGeom>
          <a:noFill/>
        </p:spPr>
        <p:txBody>
          <a:bodyPr wrap="square">
            <a:spAutoFit/>
          </a:bodyPr>
          <a:lstStyle/>
          <a:p>
            <a:pPr marL="800100" lvl="1" indent="-342900">
              <a:lnSpc>
                <a:spcPts val="2850"/>
              </a:lnSpc>
              <a:buSzPct val="100000"/>
              <a:buChar char="•"/>
            </a:pPr>
            <a:r>
              <a:rPr lang="en-US" sz="1750" dirty="0" err="1">
                <a:latin typeface="Times New Roman" panose="02020603050405020304" pitchFamily="18" charset="0"/>
                <a:ea typeface="Open Sans" pitchFamily="34" charset="-122"/>
                <a:cs typeface="Times New Roman" panose="02020603050405020304" pitchFamily="18" charset="0"/>
              </a:rPr>
              <a:t>Giải</a:t>
            </a:r>
            <a:r>
              <a:rPr lang="en-US" sz="1750" dirty="0">
                <a:latin typeface="Times New Roman" panose="02020603050405020304" pitchFamily="18" charset="0"/>
                <a:ea typeface="Open Sans" pitchFamily="34" charset="-122"/>
                <a:cs typeface="Times New Roman" panose="02020603050405020304" pitchFamily="18" charset="0"/>
              </a:rPr>
              <a:t> </a:t>
            </a:r>
            <a:r>
              <a:rPr lang="en-US" sz="1750" dirty="0" err="1">
                <a:latin typeface="Times New Roman" panose="02020603050405020304" pitchFamily="18" charset="0"/>
                <a:ea typeface="Open Sans" pitchFamily="34" charset="-122"/>
                <a:cs typeface="Times New Roman" panose="02020603050405020304" pitchFamily="18" charset="0"/>
              </a:rPr>
              <a:t>pháp</a:t>
            </a:r>
            <a:r>
              <a:rPr lang="en-US" sz="1750" dirty="0">
                <a:latin typeface="Times New Roman" panose="02020603050405020304" pitchFamily="18" charset="0"/>
                <a:ea typeface="Open Sans" pitchFamily="34" charset="-122"/>
                <a:cs typeface="Times New Roman" panose="02020603050405020304" pitchFamily="18" charset="0"/>
              </a:rPr>
              <a:t> : </a:t>
            </a:r>
            <a:r>
              <a:rPr lang="en-US" sz="1750" dirty="0" err="1">
                <a:latin typeface="Times New Roman" panose="02020603050405020304" pitchFamily="18" charset="0"/>
                <a:cs typeface="Times New Roman" panose="02020603050405020304" pitchFamily="18" charset="0"/>
              </a:rPr>
              <a:t>Điền</a:t>
            </a:r>
            <a:r>
              <a:rPr lang="en-US" sz="1750" dirty="0">
                <a:latin typeface="Times New Roman" panose="02020603050405020304" pitchFamily="18" charset="0"/>
                <a:cs typeface="Times New Roman" panose="02020603050405020304" pitchFamily="18" charset="0"/>
              </a:rPr>
              <a:t> </a:t>
            </a:r>
            <a:r>
              <a:rPr lang="en-US" sz="1750" dirty="0" err="1">
                <a:latin typeface="Times New Roman" panose="02020603050405020304" pitchFamily="18" charset="0"/>
                <a:cs typeface="Times New Roman" panose="02020603050405020304" pitchFamily="18" charset="0"/>
              </a:rPr>
              <a:t>bằng</a:t>
            </a:r>
            <a:r>
              <a:rPr lang="en-US" sz="1750" dirty="0">
                <a:latin typeface="Times New Roman" panose="02020603050405020304" pitchFamily="18" charset="0"/>
                <a:cs typeface="Times New Roman" panose="02020603050405020304" pitchFamily="18" charset="0"/>
              </a:rPr>
              <a:t> </a:t>
            </a:r>
            <a:r>
              <a:rPr lang="en-US" sz="1750" b="1" dirty="0">
                <a:latin typeface="Times New Roman" panose="02020603050405020304" pitchFamily="18" charset="0"/>
                <a:cs typeface="Times New Roman" panose="02020603050405020304" pitchFamily="18" charset="0"/>
              </a:rPr>
              <a:t>Mode (</a:t>
            </a:r>
            <a:r>
              <a:rPr lang="en-US" sz="1750" b="1" dirty="0" err="1">
                <a:latin typeface="Times New Roman" panose="02020603050405020304" pitchFamily="18" charset="0"/>
                <a:cs typeface="Times New Roman" panose="02020603050405020304" pitchFamily="18" charset="0"/>
              </a:rPr>
              <a:t>Giá</a:t>
            </a:r>
            <a:r>
              <a:rPr lang="en-US" sz="1750" b="1" dirty="0">
                <a:latin typeface="Times New Roman" panose="02020603050405020304" pitchFamily="18" charset="0"/>
                <a:cs typeface="Times New Roman" panose="02020603050405020304" pitchFamily="18" charset="0"/>
              </a:rPr>
              <a:t> </a:t>
            </a:r>
            <a:r>
              <a:rPr lang="en-US" sz="1750" b="1" dirty="0" err="1">
                <a:latin typeface="Times New Roman" panose="02020603050405020304" pitchFamily="18" charset="0"/>
                <a:cs typeface="Times New Roman" panose="02020603050405020304" pitchFamily="18" charset="0"/>
              </a:rPr>
              <a:t>trị</a:t>
            </a:r>
            <a:r>
              <a:rPr lang="en-US" sz="1750" b="1" dirty="0">
                <a:latin typeface="Times New Roman" panose="02020603050405020304" pitchFamily="18" charset="0"/>
                <a:cs typeface="Times New Roman" panose="02020603050405020304" pitchFamily="18" charset="0"/>
              </a:rPr>
              <a:t> </a:t>
            </a:r>
            <a:r>
              <a:rPr lang="en-US" sz="1750" b="1" dirty="0" err="1">
                <a:latin typeface="Times New Roman" panose="02020603050405020304" pitchFamily="18" charset="0"/>
                <a:cs typeface="Times New Roman" panose="02020603050405020304" pitchFamily="18" charset="0"/>
              </a:rPr>
              <a:t>xuất</a:t>
            </a:r>
            <a:r>
              <a:rPr lang="en-US" sz="1750" b="1" dirty="0">
                <a:latin typeface="Times New Roman" panose="02020603050405020304" pitchFamily="18" charset="0"/>
                <a:cs typeface="Times New Roman" panose="02020603050405020304" pitchFamily="18" charset="0"/>
              </a:rPr>
              <a:t> </a:t>
            </a:r>
            <a:r>
              <a:rPr lang="en-US" sz="1750" b="1" dirty="0" err="1">
                <a:latin typeface="Times New Roman" panose="02020603050405020304" pitchFamily="18" charset="0"/>
                <a:cs typeface="Times New Roman" panose="02020603050405020304" pitchFamily="18" charset="0"/>
              </a:rPr>
              <a:t>hiện</a:t>
            </a:r>
            <a:r>
              <a:rPr lang="en-US" sz="1750" b="1" dirty="0">
                <a:latin typeface="Times New Roman" panose="02020603050405020304" pitchFamily="18" charset="0"/>
                <a:cs typeface="Times New Roman" panose="02020603050405020304" pitchFamily="18" charset="0"/>
              </a:rPr>
              <a:t> </a:t>
            </a:r>
            <a:r>
              <a:rPr lang="en-US" sz="1750" b="1" dirty="0" err="1">
                <a:latin typeface="Times New Roman" panose="02020603050405020304" pitchFamily="18" charset="0"/>
                <a:cs typeface="Times New Roman" panose="02020603050405020304" pitchFamily="18" charset="0"/>
              </a:rPr>
              <a:t>nhiều</a:t>
            </a:r>
            <a:r>
              <a:rPr lang="en-US" sz="1750" b="1" dirty="0">
                <a:latin typeface="Times New Roman" panose="02020603050405020304" pitchFamily="18" charset="0"/>
                <a:cs typeface="Times New Roman" panose="02020603050405020304" pitchFamily="18" charset="0"/>
              </a:rPr>
              <a:t> </a:t>
            </a:r>
            <a:r>
              <a:rPr lang="en-US" sz="1750" b="1" dirty="0" err="1">
                <a:latin typeface="Times New Roman" panose="02020603050405020304" pitchFamily="18" charset="0"/>
                <a:cs typeface="Times New Roman" panose="02020603050405020304" pitchFamily="18" charset="0"/>
              </a:rPr>
              <a:t>nhất</a:t>
            </a:r>
            <a:r>
              <a:rPr lang="en-US" sz="1750" b="1" dirty="0">
                <a:latin typeface="Times New Roman" panose="02020603050405020304" pitchFamily="18" charset="0"/>
                <a:cs typeface="Times New Roman" panose="02020603050405020304" pitchFamily="18" charset="0"/>
              </a:rPr>
              <a:t>)</a:t>
            </a:r>
            <a:r>
              <a:rPr lang="en-US" sz="1750" dirty="0">
                <a:latin typeface="Times New Roman" panose="02020603050405020304" pitchFamily="18" charset="0"/>
                <a:cs typeface="Times New Roman" panose="02020603050405020304" pitchFamily="18" charset="0"/>
              </a:rPr>
              <a:t>.</a:t>
            </a:r>
          </a:p>
          <a:p>
            <a:pPr marL="800100" lvl="1" indent="-342900">
              <a:lnSpc>
                <a:spcPts val="2850"/>
              </a:lnSpc>
              <a:buSzPct val="100000"/>
              <a:buChar char="•"/>
            </a:pPr>
            <a:r>
              <a:rPr lang="en-US" sz="1750" dirty="0">
                <a:latin typeface="Times New Roman" panose="02020603050405020304" pitchFamily="18" charset="0"/>
                <a:ea typeface="Open Sans" pitchFamily="34" charset="-122"/>
                <a:cs typeface="Times New Roman" panose="02020603050405020304" pitchFamily="18" charset="0"/>
              </a:rPr>
              <a:t>Lý do : </a:t>
            </a:r>
            <a:r>
              <a:rPr lang="en-US" sz="1750" dirty="0">
                <a:latin typeface="Times New Roman" panose="02020603050405020304" pitchFamily="18" charset="0"/>
                <a:cs typeface="Times New Roman" panose="02020603050405020304" pitchFamily="18" charset="0"/>
              </a:rPr>
              <a:t>Key </a:t>
            </a:r>
            <a:r>
              <a:rPr lang="en-US" sz="1750" dirty="0" err="1">
                <a:latin typeface="Times New Roman" panose="02020603050405020304" pitchFamily="18" charset="0"/>
                <a:cs typeface="Times New Roman" panose="02020603050405020304" pitchFamily="18" charset="0"/>
              </a:rPr>
              <a:t>đại</a:t>
            </a:r>
            <a:r>
              <a:rPr lang="en-US" sz="1750" dirty="0">
                <a:latin typeface="Times New Roman" panose="02020603050405020304" pitchFamily="18" charset="0"/>
                <a:cs typeface="Times New Roman" panose="02020603050405020304" pitchFamily="18" charset="0"/>
              </a:rPr>
              <a:t> </a:t>
            </a:r>
            <a:r>
              <a:rPr lang="en-US" sz="1750" dirty="0" err="1">
                <a:latin typeface="Times New Roman" panose="02020603050405020304" pitchFamily="18" charset="0"/>
                <a:cs typeface="Times New Roman" panose="02020603050405020304" pitchFamily="18" charset="0"/>
              </a:rPr>
              <a:t>diện</a:t>
            </a:r>
            <a:r>
              <a:rPr lang="en-US" sz="1750" dirty="0">
                <a:latin typeface="Times New Roman" panose="02020603050405020304" pitchFamily="18" charset="0"/>
                <a:cs typeface="Times New Roman" panose="02020603050405020304" pitchFamily="18" charset="0"/>
              </a:rPr>
              <a:t> </a:t>
            </a:r>
            <a:r>
              <a:rPr lang="en-US" sz="1750" dirty="0" err="1">
                <a:latin typeface="Times New Roman" panose="02020603050405020304" pitchFamily="18" charset="0"/>
                <a:cs typeface="Times New Roman" panose="02020603050405020304" pitchFamily="18" charset="0"/>
              </a:rPr>
              <a:t>cho</a:t>
            </a:r>
            <a:r>
              <a:rPr lang="en-US" sz="1750" dirty="0">
                <a:latin typeface="Times New Roman" panose="02020603050405020304" pitchFamily="18" charset="0"/>
                <a:cs typeface="Times New Roman" panose="02020603050405020304" pitchFamily="18" charset="0"/>
              </a:rPr>
              <a:t> </a:t>
            </a:r>
            <a:r>
              <a:rPr lang="en-US" sz="1750" dirty="0" err="1">
                <a:latin typeface="Times New Roman" panose="02020603050405020304" pitchFamily="18" charset="0"/>
                <a:cs typeface="Times New Roman" panose="02020603050405020304" pitchFamily="18" charset="0"/>
              </a:rPr>
              <a:t>nốt</a:t>
            </a:r>
            <a:r>
              <a:rPr lang="en-US" sz="1750" dirty="0">
                <a:latin typeface="Times New Roman" panose="02020603050405020304" pitchFamily="18" charset="0"/>
                <a:cs typeface="Times New Roman" panose="02020603050405020304" pitchFamily="18" charset="0"/>
              </a:rPr>
              <a:t> </a:t>
            </a:r>
            <a:r>
              <a:rPr lang="en-US" sz="1750" dirty="0" err="1">
                <a:latin typeface="Times New Roman" panose="02020603050405020304" pitchFamily="18" charset="0"/>
                <a:cs typeface="Times New Roman" panose="02020603050405020304" pitchFamily="18" charset="0"/>
              </a:rPr>
              <a:t>nhạc</a:t>
            </a:r>
            <a:r>
              <a:rPr lang="en-US" sz="1750" dirty="0">
                <a:latin typeface="Times New Roman" panose="02020603050405020304" pitchFamily="18" charset="0"/>
                <a:cs typeface="Times New Roman" panose="02020603050405020304" pitchFamily="18" charset="0"/>
              </a:rPr>
              <a:t> (C, D, E...), </a:t>
            </a:r>
            <a:r>
              <a:rPr lang="en-US" sz="1750" dirty="0" err="1">
                <a:latin typeface="Times New Roman" panose="02020603050405020304" pitchFamily="18" charset="0"/>
                <a:cs typeface="Times New Roman" panose="02020603050405020304" pitchFamily="18" charset="0"/>
              </a:rPr>
              <a:t>là</a:t>
            </a:r>
            <a:r>
              <a:rPr lang="en-US" sz="1750" dirty="0">
                <a:latin typeface="Times New Roman" panose="02020603050405020304" pitchFamily="18" charset="0"/>
                <a:cs typeface="Times New Roman" panose="02020603050405020304" pitchFamily="18" charset="0"/>
              </a:rPr>
              <a:t> </a:t>
            </a:r>
            <a:r>
              <a:rPr lang="en-US" sz="1750" dirty="0" err="1">
                <a:latin typeface="Times New Roman" panose="02020603050405020304" pitchFamily="18" charset="0"/>
                <a:cs typeface="Times New Roman" panose="02020603050405020304" pitchFamily="18" charset="0"/>
              </a:rPr>
              <a:t>biến</a:t>
            </a:r>
            <a:r>
              <a:rPr lang="en-US" sz="1750" dirty="0">
                <a:latin typeface="Times New Roman" panose="02020603050405020304" pitchFamily="18" charset="0"/>
                <a:cs typeface="Times New Roman" panose="02020603050405020304" pitchFamily="18" charset="0"/>
              </a:rPr>
              <a:t> </a:t>
            </a:r>
            <a:r>
              <a:rPr lang="en-US" sz="1750" dirty="0" err="1">
                <a:latin typeface="Times New Roman" panose="02020603050405020304" pitchFamily="18" charset="0"/>
                <a:cs typeface="Times New Roman" panose="02020603050405020304" pitchFamily="18" charset="0"/>
              </a:rPr>
              <a:t>rời</a:t>
            </a:r>
            <a:r>
              <a:rPr lang="en-US" sz="1750" dirty="0">
                <a:latin typeface="Times New Roman" panose="02020603050405020304" pitchFamily="18" charset="0"/>
                <a:cs typeface="Times New Roman" panose="02020603050405020304" pitchFamily="18" charset="0"/>
              </a:rPr>
              <a:t> </a:t>
            </a:r>
            <a:r>
              <a:rPr lang="en-US" sz="1750" dirty="0" err="1">
                <a:latin typeface="Times New Roman" panose="02020603050405020304" pitchFamily="18" charset="0"/>
                <a:cs typeface="Times New Roman" panose="02020603050405020304" pitchFamily="18" charset="0"/>
              </a:rPr>
              <a:t>rạc</a:t>
            </a:r>
            <a:r>
              <a:rPr lang="en-US" sz="1750" dirty="0">
                <a:latin typeface="Times New Roman" panose="02020603050405020304" pitchFamily="18" charset="0"/>
                <a:cs typeface="Times New Roman" panose="02020603050405020304" pitchFamily="18" charset="0"/>
              </a:rPr>
              <a:t>, </a:t>
            </a:r>
            <a:r>
              <a:rPr lang="en-US" sz="1750" dirty="0" err="1">
                <a:latin typeface="Times New Roman" panose="02020603050405020304" pitchFamily="18" charset="0"/>
                <a:cs typeface="Times New Roman" panose="02020603050405020304" pitchFamily="18" charset="0"/>
              </a:rPr>
              <a:t>không</a:t>
            </a:r>
            <a:r>
              <a:rPr lang="en-US" sz="1750" dirty="0">
                <a:latin typeface="Times New Roman" panose="02020603050405020304" pitchFamily="18" charset="0"/>
                <a:cs typeface="Times New Roman" panose="02020603050405020304" pitchFamily="18" charset="0"/>
              </a:rPr>
              <a:t> </a:t>
            </a:r>
            <a:r>
              <a:rPr lang="en-US" sz="1750" dirty="0" err="1">
                <a:latin typeface="Times New Roman" panose="02020603050405020304" pitchFamily="18" charset="0"/>
                <a:cs typeface="Times New Roman" panose="02020603050405020304" pitchFamily="18" charset="0"/>
              </a:rPr>
              <a:t>thể</a:t>
            </a:r>
            <a:r>
              <a:rPr lang="en-US" sz="1750" dirty="0">
                <a:latin typeface="Times New Roman" panose="02020603050405020304" pitchFamily="18" charset="0"/>
                <a:cs typeface="Times New Roman" panose="02020603050405020304" pitchFamily="18" charset="0"/>
              </a:rPr>
              <a:t> </a:t>
            </a:r>
            <a:r>
              <a:rPr lang="en-US" sz="1750" dirty="0" err="1">
                <a:latin typeface="Times New Roman" panose="02020603050405020304" pitchFamily="18" charset="0"/>
                <a:cs typeface="Times New Roman" panose="02020603050405020304" pitchFamily="18" charset="0"/>
              </a:rPr>
              <a:t>tính</a:t>
            </a:r>
            <a:r>
              <a:rPr lang="en-US" sz="1750" dirty="0">
                <a:latin typeface="Times New Roman" panose="02020603050405020304" pitchFamily="18" charset="0"/>
                <a:cs typeface="Times New Roman" panose="02020603050405020304" pitchFamily="18" charset="0"/>
              </a:rPr>
              <a:t> </a:t>
            </a:r>
            <a:r>
              <a:rPr lang="en-US" sz="1750" dirty="0" err="1">
                <a:latin typeface="Times New Roman" panose="02020603050405020304" pitchFamily="18" charset="0"/>
                <a:cs typeface="Times New Roman" panose="02020603050405020304" pitchFamily="18" charset="0"/>
              </a:rPr>
              <a:t>toán</a:t>
            </a:r>
            <a:r>
              <a:rPr lang="en-US" sz="1750" dirty="0">
                <a:latin typeface="Times New Roman" panose="02020603050405020304" pitchFamily="18" charset="0"/>
                <a:cs typeface="Times New Roman" panose="02020603050405020304" pitchFamily="18" charset="0"/>
              </a:rPr>
              <a:t> </a:t>
            </a:r>
            <a:r>
              <a:rPr lang="en-US" sz="1750" dirty="0" err="1">
                <a:latin typeface="Times New Roman" panose="02020603050405020304" pitchFamily="18" charset="0"/>
                <a:cs typeface="Times New Roman" panose="02020603050405020304" pitchFamily="18" charset="0"/>
              </a:rPr>
              <a:t>số</a:t>
            </a:r>
            <a:r>
              <a:rPr lang="en-US" sz="1750" dirty="0">
                <a:latin typeface="Times New Roman" panose="02020603050405020304" pitchFamily="18" charset="0"/>
                <a:cs typeface="Times New Roman" panose="02020603050405020304" pitchFamily="18" charset="0"/>
              </a:rPr>
              <a:t> </a:t>
            </a:r>
            <a:r>
              <a:rPr lang="en-US" sz="1750" dirty="0" err="1">
                <a:latin typeface="Times New Roman" panose="02020603050405020304" pitchFamily="18" charset="0"/>
                <a:cs typeface="Times New Roman" panose="02020603050405020304" pitchFamily="18" charset="0"/>
              </a:rPr>
              <a:t>học</a:t>
            </a:r>
            <a:r>
              <a:rPr lang="en-US" sz="1750" dirty="0">
                <a:latin typeface="Times New Roman" panose="02020603050405020304" pitchFamily="18" charset="0"/>
                <a:cs typeface="Times New Roman" panose="02020603050405020304" pitchFamily="18" charset="0"/>
              </a:rPr>
              <a:t> (Mean/Median).</a:t>
            </a:r>
            <a:endParaRPr lang="en-US" sz="1750" dirty="0">
              <a:latin typeface="Times New Roman" panose="02020603050405020304" pitchFamily="18" charset="0"/>
              <a:ea typeface="Open Sans" pitchFamily="34" charset="-122"/>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75930" y="609600"/>
            <a:ext cx="11258074" cy="692706"/>
          </a:xfrm>
          <a:prstGeom prst="rect">
            <a:avLst/>
          </a:prstGeom>
          <a:noFill/>
          <a:ln/>
        </p:spPr>
        <p:txBody>
          <a:bodyPr wrap="none" lIns="0" tIns="0" rIns="0" bIns="0" rtlCol="0" anchor="t"/>
          <a:lstStyle/>
          <a:p>
            <a:pPr marL="0" indent="0" algn="l">
              <a:lnSpc>
                <a:spcPts val="5450"/>
              </a:lnSpc>
              <a:buNone/>
            </a:pPr>
            <a:r>
              <a:rPr lang="en-US" sz="4350" b="1" dirty="0">
                <a:latin typeface="Times New Roman" panose="02020603050405020304" pitchFamily="18" charset="0"/>
                <a:ea typeface="Unbounded Bold" pitchFamily="34" charset="-122"/>
                <a:cs typeface="Times New Roman" panose="02020603050405020304" pitchFamily="18" charset="0"/>
              </a:rPr>
              <a:t>Phân tích khám phá dữ liệu (EDA)</a:t>
            </a:r>
            <a:endParaRPr lang="en-US" sz="4350" dirty="0">
              <a:latin typeface="Times New Roman" panose="02020603050405020304" pitchFamily="18" charset="0"/>
              <a:cs typeface="Times New Roman" panose="02020603050405020304" pitchFamily="18" charset="0"/>
            </a:endParaRPr>
          </a:p>
        </p:txBody>
      </p:sp>
      <p:sp>
        <p:nvSpPr>
          <p:cNvPr id="3" name="Text 1"/>
          <p:cNvSpPr/>
          <p:nvPr/>
        </p:nvSpPr>
        <p:spPr>
          <a:xfrm>
            <a:off x="775930" y="1745694"/>
            <a:ext cx="13078539" cy="354687"/>
          </a:xfrm>
          <a:prstGeom prst="rect">
            <a:avLst/>
          </a:prstGeom>
          <a:noFill/>
          <a:ln/>
        </p:spPr>
        <p:txBody>
          <a:bodyPr wrap="none" lIns="0" tIns="0" rIns="0" bIns="0" rtlCol="0" anchor="t"/>
          <a:lstStyle/>
          <a:p>
            <a:pPr marL="0" indent="0" algn="l">
              <a:lnSpc>
                <a:spcPts val="2750"/>
              </a:lnSpc>
              <a:buNone/>
            </a:pPr>
            <a:r>
              <a:rPr lang="en-US" sz="1700" dirty="0">
                <a:latin typeface="Times New Roman" panose="02020603050405020304" pitchFamily="18" charset="0"/>
                <a:ea typeface="Open Sans" pitchFamily="34" charset="-122"/>
                <a:cs typeface="Times New Roman" panose="02020603050405020304" pitchFamily="18" charset="0"/>
              </a:rPr>
              <a:t>EDA là bước đầu tiên và quan trọng nhất trong quy trình Machine Learning để hiểu rõ dữ liệu trước khi xây dựng mô hình.</a:t>
            </a:r>
            <a:endParaRPr lang="en-US" sz="1700" dirty="0">
              <a:latin typeface="Times New Roman" panose="02020603050405020304" pitchFamily="18" charset="0"/>
              <a:cs typeface="Times New Roman" panose="02020603050405020304" pitchFamily="18" charset="0"/>
            </a:endParaRPr>
          </a:p>
        </p:txBody>
      </p:sp>
      <p:sp>
        <p:nvSpPr>
          <p:cNvPr id="4" name="Text 2"/>
          <p:cNvSpPr/>
          <p:nvPr/>
        </p:nvSpPr>
        <p:spPr>
          <a:xfrm>
            <a:off x="775930" y="2571393"/>
            <a:ext cx="3021925" cy="346472"/>
          </a:xfrm>
          <a:prstGeom prst="rect">
            <a:avLst/>
          </a:prstGeom>
          <a:noFill/>
          <a:ln/>
        </p:spPr>
        <p:txBody>
          <a:bodyPr wrap="none" lIns="0" tIns="0" rIns="0" bIns="0" rtlCol="0" anchor="t"/>
          <a:lstStyle/>
          <a:p>
            <a:pPr marL="0" indent="0" algn="l">
              <a:lnSpc>
                <a:spcPts val="2700"/>
              </a:lnSpc>
              <a:buNone/>
            </a:pPr>
            <a:r>
              <a:rPr lang="en-US" sz="2150" b="1" dirty="0">
                <a:latin typeface="Times New Roman" panose="02020603050405020304" pitchFamily="18" charset="0"/>
                <a:ea typeface="Unbounded Bold" pitchFamily="34" charset="-122"/>
                <a:cs typeface="Times New Roman" panose="02020603050405020304" pitchFamily="18" charset="0"/>
              </a:rPr>
              <a:t>Mục tiêu của EDA</a:t>
            </a:r>
            <a:endParaRPr lang="en-US" sz="2150" dirty="0">
              <a:latin typeface="Times New Roman" panose="02020603050405020304" pitchFamily="18" charset="0"/>
              <a:cs typeface="Times New Roman" panose="02020603050405020304" pitchFamily="18" charset="0"/>
            </a:endParaRPr>
          </a:p>
        </p:txBody>
      </p:sp>
      <p:sp>
        <p:nvSpPr>
          <p:cNvPr id="5" name="Text 3"/>
          <p:cNvSpPr/>
          <p:nvPr/>
        </p:nvSpPr>
        <p:spPr>
          <a:xfrm>
            <a:off x="775930" y="3139559"/>
            <a:ext cx="7630716" cy="527566"/>
          </a:xfrm>
          <a:prstGeom prst="rect">
            <a:avLst/>
          </a:prstGeom>
          <a:noFill/>
          <a:ln/>
        </p:spPr>
        <p:txBody>
          <a:bodyPr wrap="square" lIns="0" tIns="0" rIns="0" bIns="0" rtlCol="0" anchor="t"/>
          <a:lstStyle/>
          <a:p>
            <a:pPr marL="342900" indent="-342900" algn="l">
              <a:lnSpc>
                <a:spcPts val="2750"/>
              </a:lnSpc>
              <a:buSzPct val="100000"/>
              <a:buChar char="•"/>
            </a:pPr>
            <a:r>
              <a:rPr lang="en-US" sz="1700" dirty="0">
                <a:latin typeface="Times New Roman" panose="02020603050405020304" pitchFamily="18" charset="0"/>
                <a:ea typeface="Open Sans" pitchFamily="34" charset="-122"/>
                <a:cs typeface="Times New Roman" panose="02020603050405020304" pitchFamily="18" charset="0"/>
              </a:rPr>
              <a:t>🔍 Hiểu cấu trúc dữ liệu: Kích thước dataset, kiểu dữ liệu, phạm vi giá trị</a:t>
            </a:r>
            <a:endParaRPr lang="en-US" sz="1700" dirty="0">
              <a:latin typeface="Times New Roman" panose="02020603050405020304" pitchFamily="18" charset="0"/>
              <a:cs typeface="Times New Roman" panose="02020603050405020304" pitchFamily="18" charset="0"/>
            </a:endParaRPr>
          </a:p>
        </p:txBody>
      </p:sp>
      <p:sp>
        <p:nvSpPr>
          <p:cNvPr id="6" name="Text 4"/>
          <p:cNvSpPr/>
          <p:nvPr/>
        </p:nvSpPr>
        <p:spPr>
          <a:xfrm>
            <a:off x="775930" y="3819525"/>
            <a:ext cx="7630716" cy="638175"/>
          </a:xfrm>
          <a:prstGeom prst="rect">
            <a:avLst/>
          </a:prstGeom>
          <a:noFill/>
          <a:ln/>
        </p:spPr>
        <p:txBody>
          <a:bodyPr wrap="square" lIns="0" tIns="0" rIns="0" bIns="0" rtlCol="0" anchor="t"/>
          <a:lstStyle/>
          <a:p>
            <a:pPr marL="342900" indent="-342900" algn="l">
              <a:lnSpc>
                <a:spcPts val="2750"/>
              </a:lnSpc>
              <a:buSzPct val="100000"/>
              <a:buChar char="•"/>
            </a:pPr>
            <a:r>
              <a:rPr lang="en-US" sz="1700" dirty="0">
                <a:latin typeface="Times New Roman" panose="02020603050405020304" pitchFamily="18" charset="0"/>
                <a:ea typeface="Open Sans" pitchFamily="34" charset="-122"/>
                <a:cs typeface="Times New Roman" panose="02020603050405020304" pitchFamily="18" charset="0"/>
              </a:rPr>
              <a:t>📊 Phân tích phân phối: Phân phối biến mục tiêu và biến độc lập, phát hiện dữ liệu lệch</a:t>
            </a:r>
            <a:endParaRPr lang="en-US" sz="1700" dirty="0">
              <a:latin typeface="Times New Roman" panose="02020603050405020304" pitchFamily="18" charset="0"/>
              <a:cs typeface="Times New Roman" panose="02020603050405020304" pitchFamily="18" charset="0"/>
            </a:endParaRPr>
          </a:p>
        </p:txBody>
      </p:sp>
      <p:sp>
        <p:nvSpPr>
          <p:cNvPr id="7" name="Text 5"/>
          <p:cNvSpPr/>
          <p:nvPr/>
        </p:nvSpPr>
        <p:spPr>
          <a:xfrm>
            <a:off x="775930" y="4728567"/>
            <a:ext cx="7630716" cy="716994"/>
          </a:xfrm>
          <a:prstGeom prst="rect">
            <a:avLst/>
          </a:prstGeom>
          <a:noFill/>
          <a:ln/>
        </p:spPr>
        <p:txBody>
          <a:bodyPr wrap="square" lIns="0" tIns="0" rIns="0" bIns="0" rtlCol="0" anchor="t"/>
          <a:lstStyle/>
          <a:p>
            <a:pPr marL="342900" indent="-342900" algn="l">
              <a:lnSpc>
                <a:spcPts val="2750"/>
              </a:lnSpc>
              <a:buSzPct val="100000"/>
              <a:buChar char="•"/>
            </a:pPr>
            <a:r>
              <a:rPr lang="en-US" sz="1700" dirty="0">
                <a:latin typeface="Times New Roman" panose="02020603050405020304" pitchFamily="18" charset="0"/>
                <a:ea typeface="Open Sans" pitchFamily="34" charset="-122"/>
                <a:cs typeface="Times New Roman" panose="02020603050405020304" pitchFamily="18" charset="0"/>
              </a:rPr>
              <a:t>🔗 Khám phá mối quan hệ: Tương quan giữa các biến, phát hiện multicollinearity</a:t>
            </a:r>
            <a:endParaRPr lang="en-US" sz="1700" dirty="0">
              <a:latin typeface="Times New Roman" panose="02020603050405020304" pitchFamily="18" charset="0"/>
              <a:cs typeface="Times New Roman" panose="02020603050405020304" pitchFamily="18" charset="0"/>
            </a:endParaRPr>
          </a:p>
        </p:txBody>
      </p:sp>
      <p:sp>
        <p:nvSpPr>
          <p:cNvPr id="8" name="Text 6"/>
          <p:cNvSpPr/>
          <p:nvPr/>
        </p:nvSpPr>
        <p:spPr>
          <a:xfrm>
            <a:off x="775930" y="5523071"/>
            <a:ext cx="7630716" cy="716994"/>
          </a:xfrm>
          <a:prstGeom prst="rect">
            <a:avLst/>
          </a:prstGeom>
          <a:noFill/>
          <a:ln/>
        </p:spPr>
        <p:txBody>
          <a:bodyPr wrap="square" lIns="0" tIns="0" rIns="0" bIns="0" rtlCol="0" anchor="t"/>
          <a:lstStyle/>
          <a:p>
            <a:pPr marL="342900" indent="-342900" algn="l">
              <a:lnSpc>
                <a:spcPts val="2750"/>
              </a:lnSpc>
              <a:buSzPct val="100000"/>
              <a:buChar char="•"/>
            </a:pPr>
            <a:r>
              <a:rPr lang="en-US" sz="1700" dirty="0">
                <a:latin typeface="Times New Roman" panose="02020603050405020304" pitchFamily="18" charset="0"/>
                <a:ea typeface="Open Sans" pitchFamily="34" charset="-122"/>
                <a:cs typeface="Times New Roman" panose="02020603050405020304" pitchFamily="18" charset="0"/>
              </a:rPr>
              <a:t>⚠️ Phát hiện vấn đề: Missing values, outliers, class imbalance, duplicate records</a:t>
            </a:r>
            <a:endParaRPr lang="en-US" sz="1700" dirty="0">
              <a:latin typeface="Times New Roman" panose="02020603050405020304" pitchFamily="18" charset="0"/>
              <a:cs typeface="Times New Roman" panose="02020603050405020304" pitchFamily="18" charset="0"/>
            </a:endParaRPr>
          </a:p>
        </p:txBody>
      </p:sp>
      <p:sp>
        <p:nvSpPr>
          <p:cNvPr id="9" name="Text 7"/>
          <p:cNvSpPr/>
          <p:nvPr/>
        </p:nvSpPr>
        <p:spPr>
          <a:xfrm>
            <a:off x="775930" y="6317575"/>
            <a:ext cx="7630716" cy="716994"/>
          </a:xfrm>
          <a:prstGeom prst="rect">
            <a:avLst/>
          </a:prstGeom>
          <a:noFill/>
          <a:ln/>
        </p:spPr>
        <p:txBody>
          <a:bodyPr wrap="square" lIns="0" tIns="0" rIns="0" bIns="0" rtlCol="0" anchor="t"/>
          <a:lstStyle/>
          <a:p>
            <a:pPr marL="342900" indent="-342900" algn="l">
              <a:lnSpc>
                <a:spcPts val="2750"/>
              </a:lnSpc>
              <a:buSzPct val="100000"/>
              <a:buChar char="•"/>
            </a:pPr>
            <a:r>
              <a:rPr lang="en-US" sz="1700" dirty="0">
                <a:latin typeface="Times New Roman" panose="02020603050405020304" pitchFamily="18" charset="0"/>
                <a:ea typeface="Open Sans" pitchFamily="34" charset="-122"/>
                <a:cs typeface="Times New Roman" panose="02020603050405020304" pitchFamily="18" charset="0"/>
              </a:rPr>
              <a:t>🛠️ Định hướng preprocessing: Quyết định phương pháp xử lý và lựa chọn mô hình</a:t>
            </a:r>
            <a:endParaRPr lang="en-US" sz="1700"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9FB669B4-387C-3F9A-665C-7398A171464D}"/>
              </a:ext>
            </a:extLst>
          </p:cNvPr>
          <p:cNvPicPr>
            <a:picLocks noChangeAspect="1"/>
          </p:cNvPicPr>
          <p:nvPr/>
        </p:nvPicPr>
        <p:blipFill>
          <a:blip r:embed="rId3"/>
          <a:stretch>
            <a:fillRect/>
          </a:stretch>
        </p:blipFill>
        <p:spPr>
          <a:xfrm>
            <a:off x="8809198" y="2854480"/>
            <a:ext cx="5365104" cy="418008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773073"/>
            <a:ext cx="13042821" cy="1417558"/>
          </a:xfrm>
          <a:prstGeom prst="rect">
            <a:avLst/>
          </a:prstGeom>
          <a:noFill/>
          <a:ln/>
        </p:spPr>
        <p:txBody>
          <a:bodyPr wrap="square" lIns="0" tIns="0" rIns="0" bIns="0" rtlCol="0" anchor="t"/>
          <a:lstStyle/>
          <a:p>
            <a:pPr marL="0" indent="0" algn="l">
              <a:lnSpc>
                <a:spcPts val="5550"/>
              </a:lnSpc>
              <a:buNone/>
            </a:pPr>
            <a:r>
              <a:rPr lang="en-US" sz="4450" b="1" dirty="0">
                <a:latin typeface="Times New Roman" panose="02020603050405020304" pitchFamily="18" charset="0"/>
                <a:ea typeface="Unbounded Bold" pitchFamily="34" charset="-122"/>
                <a:cs typeface="Times New Roman" panose="02020603050405020304" pitchFamily="18" charset="0"/>
              </a:rPr>
              <a:t>Phân tích biến mục tiêu (Class Distribution)</a:t>
            </a:r>
            <a:endParaRPr lang="en-US" sz="4450" dirty="0">
              <a:latin typeface="Times New Roman" panose="02020603050405020304" pitchFamily="18" charset="0"/>
              <a:cs typeface="Times New Roman" panose="02020603050405020304" pitchFamily="18" charset="0"/>
            </a:endParaRPr>
          </a:p>
        </p:txBody>
      </p:sp>
      <p:sp>
        <p:nvSpPr>
          <p:cNvPr id="3" name="Text 1"/>
          <p:cNvSpPr/>
          <p:nvPr/>
        </p:nvSpPr>
        <p:spPr>
          <a:xfrm>
            <a:off x="793789" y="1595319"/>
            <a:ext cx="13042821" cy="362903"/>
          </a:xfrm>
          <a:prstGeom prst="rect">
            <a:avLst/>
          </a:prstGeom>
          <a:noFill/>
          <a:ln/>
        </p:spPr>
        <p:txBody>
          <a:bodyPr wrap="none" lIns="0" tIns="0" rIns="0" bIns="0" rtlCol="0" anchor="t"/>
          <a:lstStyle/>
          <a:p>
            <a:pPr marL="0" indent="0" algn="l">
              <a:lnSpc>
                <a:spcPts val="2850"/>
              </a:lnSpc>
              <a:buNone/>
            </a:pPr>
            <a:r>
              <a:rPr lang="en-US" sz="1750" dirty="0">
                <a:latin typeface="Times New Roman" panose="02020603050405020304" pitchFamily="18" charset="0"/>
                <a:ea typeface="Open Sans" pitchFamily="34" charset="-122"/>
                <a:cs typeface="Times New Roman" panose="02020603050405020304" pitchFamily="18" charset="0"/>
              </a:rPr>
              <a:t>Phân tích phân phối các lớp trong tập dữ liệu để hiểu rõ tình trạng mất cân bằng dữ liệu.</a:t>
            </a:r>
            <a:endParaRPr lang="en-US" sz="1750" dirty="0">
              <a:latin typeface="Times New Roman" panose="02020603050405020304" pitchFamily="18" charset="0"/>
              <a:cs typeface="Times New Roman" panose="02020603050405020304" pitchFamily="18" charset="0"/>
            </a:endParaRPr>
          </a:p>
        </p:txBody>
      </p:sp>
      <p:sp>
        <p:nvSpPr>
          <p:cNvPr id="4" name="Text 2"/>
          <p:cNvSpPr/>
          <p:nvPr/>
        </p:nvSpPr>
        <p:spPr>
          <a:xfrm>
            <a:off x="793789" y="2181698"/>
            <a:ext cx="2835235" cy="354330"/>
          </a:xfrm>
          <a:prstGeom prst="rect">
            <a:avLst/>
          </a:prstGeom>
          <a:noFill/>
          <a:ln/>
        </p:spPr>
        <p:txBody>
          <a:bodyPr wrap="none" lIns="0" tIns="0" rIns="0" bIns="0" rtlCol="0" anchor="t"/>
          <a:lstStyle/>
          <a:p>
            <a:pPr marL="0" indent="0" algn="l">
              <a:lnSpc>
                <a:spcPts val="2750"/>
              </a:lnSpc>
              <a:buNone/>
            </a:pPr>
            <a:r>
              <a:rPr lang="en-US" sz="2200" b="1" dirty="0">
                <a:latin typeface="Times New Roman" panose="02020603050405020304" pitchFamily="18" charset="0"/>
                <a:ea typeface="Unbounded Bold" pitchFamily="34" charset="-122"/>
                <a:cs typeface="Times New Roman" panose="02020603050405020304" pitchFamily="18" charset="0"/>
              </a:rPr>
              <a:t>Quan sát:</a:t>
            </a:r>
            <a:endParaRPr lang="en-US" sz="2200" dirty="0">
              <a:latin typeface="Times New Roman" panose="02020603050405020304" pitchFamily="18" charset="0"/>
              <a:cs typeface="Times New Roman" panose="02020603050405020304" pitchFamily="18" charset="0"/>
            </a:endParaRPr>
          </a:p>
        </p:txBody>
      </p:sp>
      <p:sp>
        <p:nvSpPr>
          <p:cNvPr id="5" name="Text 3"/>
          <p:cNvSpPr/>
          <p:nvPr/>
        </p:nvSpPr>
        <p:spPr>
          <a:xfrm>
            <a:off x="793788" y="2615323"/>
            <a:ext cx="8165307" cy="362903"/>
          </a:xfrm>
          <a:prstGeom prst="rect">
            <a:avLst/>
          </a:prstGeom>
          <a:noFill/>
          <a:ln/>
        </p:spPr>
        <p:txBody>
          <a:bodyPr wrap="none" lIns="0" tIns="0" rIns="0" bIns="0" rtlCol="0" anchor="t"/>
          <a:lstStyle/>
          <a:p>
            <a:pPr>
              <a:lnSpc>
                <a:spcPts val="2850"/>
              </a:lnSpc>
              <a:buSzPct val="100000"/>
            </a:pPr>
            <a:r>
              <a:rPr lang="en-US" sz="1750" b="1" dirty="0" err="1">
                <a:latin typeface="Times New Roman" panose="02020603050405020304" pitchFamily="18" charset="0"/>
                <a:cs typeface="Times New Roman" panose="02020603050405020304" pitchFamily="18" charset="0"/>
              </a:rPr>
              <a:t>Sự</a:t>
            </a:r>
            <a:r>
              <a:rPr lang="en-US" sz="1750" b="1" dirty="0">
                <a:latin typeface="Times New Roman" panose="02020603050405020304" pitchFamily="18" charset="0"/>
                <a:cs typeface="Times New Roman" panose="02020603050405020304" pitchFamily="18" charset="0"/>
              </a:rPr>
              <a:t> </a:t>
            </a:r>
            <a:r>
              <a:rPr lang="en-US" sz="1750" b="1" dirty="0" err="1">
                <a:latin typeface="Times New Roman" panose="02020603050405020304" pitchFamily="18" charset="0"/>
                <a:cs typeface="Times New Roman" panose="02020603050405020304" pitchFamily="18" charset="0"/>
              </a:rPr>
              <a:t>chênh</a:t>
            </a:r>
            <a:r>
              <a:rPr lang="en-US" sz="1750" b="1" dirty="0">
                <a:latin typeface="Times New Roman" panose="02020603050405020304" pitchFamily="18" charset="0"/>
                <a:cs typeface="Times New Roman" panose="02020603050405020304" pitchFamily="18" charset="0"/>
              </a:rPr>
              <a:t> </a:t>
            </a:r>
            <a:r>
              <a:rPr lang="en-US" sz="1750" b="1" dirty="0" err="1">
                <a:latin typeface="Times New Roman" panose="02020603050405020304" pitchFamily="18" charset="0"/>
                <a:cs typeface="Times New Roman" panose="02020603050405020304" pitchFamily="18" charset="0"/>
              </a:rPr>
              <a:t>lệch</a:t>
            </a:r>
            <a:r>
              <a:rPr lang="en-US" sz="1750" b="1" dirty="0">
                <a:latin typeface="Times New Roman" panose="02020603050405020304" pitchFamily="18" charset="0"/>
                <a:cs typeface="Times New Roman" panose="02020603050405020304" pitchFamily="18" charset="0"/>
              </a:rPr>
              <a:t> </a:t>
            </a:r>
            <a:r>
              <a:rPr lang="en-US" sz="1750" b="1" dirty="0" err="1">
                <a:latin typeface="Times New Roman" panose="02020603050405020304" pitchFamily="18" charset="0"/>
                <a:cs typeface="Times New Roman" panose="02020603050405020304" pitchFamily="18" charset="0"/>
              </a:rPr>
              <a:t>lớn</a:t>
            </a:r>
            <a:r>
              <a:rPr lang="en-US" sz="1750" b="1" dirty="0">
                <a:latin typeface="Times New Roman" panose="02020603050405020304" pitchFamily="18" charset="0"/>
                <a:cs typeface="Times New Roman" panose="02020603050405020304" pitchFamily="18" charset="0"/>
              </a:rPr>
              <a:t>:</a:t>
            </a:r>
            <a:r>
              <a:rPr lang="en-US" sz="1750" dirty="0">
                <a:latin typeface="Times New Roman" panose="02020603050405020304" pitchFamily="18" charset="0"/>
                <a:cs typeface="Times New Roman" panose="02020603050405020304" pitchFamily="18" charset="0"/>
              </a:rPr>
              <a:t> </a:t>
            </a:r>
            <a:r>
              <a:rPr lang="en-US" sz="1750" dirty="0" err="1">
                <a:latin typeface="Times New Roman" panose="02020603050405020304" pitchFamily="18" charset="0"/>
                <a:cs typeface="Times New Roman" panose="02020603050405020304" pitchFamily="18" charset="0"/>
              </a:rPr>
              <a:t>Dữ</a:t>
            </a:r>
            <a:r>
              <a:rPr lang="en-US" sz="1750" dirty="0">
                <a:latin typeface="Times New Roman" panose="02020603050405020304" pitchFamily="18" charset="0"/>
                <a:cs typeface="Times New Roman" panose="02020603050405020304" pitchFamily="18" charset="0"/>
              </a:rPr>
              <a:t> </a:t>
            </a:r>
            <a:r>
              <a:rPr lang="en-US" sz="1750" dirty="0" err="1">
                <a:latin typeface="Times New Roman" panose="02020603050405020304" pitchFamily="18" charset="0"/>
                <a:cs typeface="Times New Roman" panose="02020603050405020304" pitchFamily="18" charset="0"/>
              </a:rPr>
              <a:t>liệu</a:t>
            </a:r>
            <a:r>
              <a:rPr lang="en-US" sz="1750" dirty="0">
                <a:latin typeface="Times New Roman" panose="02020603050405020304" pitchFamily="18" charset="0"/>
                <a:cs typeface="Times New Roman" panose="02020603050405020304" pitchFamily="18" charset="0"/>
              </a:rPr>
              <a:t> </a:t>
            </a:r>
            <a:r>
              <a:rPr lang="en-US" sz="1750" dirty="0" err="1">
                <a:latin typeface="Times New Roman" panose="02020603050405020304" pitchFamily="18" charset="0"/>
                <a:cs typeface="Times New Roman" panose="02020603050405020304" pitchFamily="18" charset="0"/>
              </a:rPr>
              <a:t>cho</a:t>
            </a:r>
            <a:r>
              <a:rPr lang="en-US" sz="1750" dirty="0">
                <a:latin typeface="Times New Roman" panose="02020603050405020304" pitchFamily="18" charset="0"/>
                <a:cs typeface="Times New Roman" panose="02020603050405020304" pitchFamily="18" charset="0"/>
              </a:rPr>
              <a:t> </a:t>
            </a:r>
            <a:r>
              <a:rPr lang="en-US" sz="1750" dirty="0" err="1">
                <a:latin typeface="Times New Roman" panose="02020603050405020304" pitchFamily="18" charset="0"/>
                <a:cs typeface="Times New Roman" panose="02020603050405020304" pitchFamily="18" charset="0"/>
              </a:rPr>
              <a:t>thấy</a:t>
            </a:r>
            <a:r>
              <a:rPr lang="en-US" sz="1750" dirty="0">
                <a:latin typeface="Times New Roman" panose="02020603050405020304" pitchFamily="18" charset="0"/>
                <a:cs typeface="Times New Roman" panose="02020603050405020304" pitchFamily="18" charset="0"/>
              </a:rPr>
              <a:t> </a:t>
            </a:r>
            <a:r>
              <a:rPr lang="en-US" sz="1750" dirty="0" err="1">
                <a:latin typeface="Times New Roman" panose="02020603050405020304" pitchFamily="18" charset="0"/>
                <a:cs typeface="Times New Roman" panose="02020603050405020304" pitchFamily="18" charset="0"/>
              </a:rPr>
              <a:t>sự</a:t>
            </a:r>
            <a:r>
              <a:rPr lang="en-US" sz="1750" dirty="0">
                <a:latin typeface="Times New Roman" panose="02020603050405020304" pitchFamily="18" charset="0"/>
                <a:cs typeface="Times New Roman" panose="02020603050405020304" pitchFamily="18" charset="0"/>
              </a:rPr>
              <a:t> </a:t>
            </a:r>
            <a:r>
              <a:rPr lang="en-US" sz="1750" dirty="0" err="1">
                <a:latin typeface="Times New Roman" panose="02020603050405020304" pitchFamily="18" charset="0"/>
                <a:cs typeface="Times New Roman" panose="02020603050405020304" pitchFamily="18" charset="0"/>
              </a:rPr>
              <a:t>phân</a:t>
            </a:r>
            <a:r>
              <a:rPr lang="en-US" sz="1750" dirty="0">
                <a:latin typeface="Times New Roman" panose="02020603050405020304" pitchFamily="18" charset="0"/>
                <a:cs typeface="Times New Roman" panose="02020603050405020304" pitchFamily="18" charset="0"/>
              </a:rPr>
              <a:t> </a:t>
            </a:r>
            <a:r>
              <a:rPr lang="en-US" sz="1750" dirty="0" err="1">
                <a:latin typeface="Times New Roman" panose="02020603050405020304" pitchFamily="18" charset="0"/>
                <a:cs typeface="Times New Roman" panose="02020603050405020304" pitchFamily="18" charset="0"/>
              </a:rPr>
              <a:t>bố</a:t>
            </a:r>
            <a:r>
              <a:rPr lang="en-US" sz="1750" dirty="0">
                <a:latin typeface="Times New Roman" panose="02020603050405020304" pitchFamily="18" charset="0"/>
                <a:cs typeface="Times New Roman" panose="02020603050405020304" pitchFamily="18" charset="0"/>
              </a:rPr>
              <a:t> </a:t>
            </a:r>
            <a:r>
              <a:rPr lang="en-US" sz="1750" dirty="0" err="1">
                <a:latin typeface="Times New Roman" panose="02020603050405020304" pitchFamily="18" charset="0"/>
                <a:cs typeface="Times New Roman" panose="02020603050405020304" pitchFamily="18" charset="0"/>
              </a:rPr>
              <a:t>không</a:t>
            </a:r>
            <a:r>
              <a:rPr lang="en-US" sz="1750" dirty="0">
                <a:latin typeface="Times New Roman" panose="02020603050405020304" pitchFamily="18" charset="0"/>
                <a:cs typeface="Times New Roman" panose="02020603050405020304" pitchFamily="18" charset="0"/>
              </a:rPr>
              <a:t> </a:t>
            </a:r>
            <a:r>
              <a:rPr lang="en-US" sz="1750" dirty="0" err="1">
                <a:latin typeface="Times New Roman" panose="02020603050405020304" pitchFamily="18" charset="0"/>
                <a:cs typeface="Times New Roman" panose="02020603050405020304" pitchFamily="18" charset="0"/>
              </a:rPr>
              <a:t>đồng</a:t>
            </a:r>
            <a:r>
              <a:rPr lang="en-US" sz="1750" dirty="0">
                <a:latin typeface="Times New Roman" panose="02020603050405020304" pitchFamily="18" charset="0"/>
                <a:cs typeface="Times New Roman" panose="02020603050405020304" pitchFamily="18" charset="0"/>
              </a:rPr>
              <a:t> </a:t>
            </a:r>
            <a:r>
              <a:rPr lang="en-US" sz="1750" dirty="0" err="1">
                <a:latin typeface="Times New Roman" panose="02020603050405020304" pitchFamily="18" charset="0"/>
                <a:cs typeface="Times New Roman" panose="02020603050405020304" pitchFamily="18" charset="0"/>
              </a:rPr>
              <a:t>đều</a:t>
            </a:r>
            <a:r>
              <a:rPr lang="en-US" sz="1750" dirty="0">
                <a:latin typeface="Times New Roman" panose="02020603050405020304" pitchFamily="18" charset="0"/>
                <a:cs typeface="Times New Roman" panose="02020603050405020304" pitchFamily="18" charset="0"/>
              </a:rPr>
              <a:t> </a:t>
            </a:r>
            <a:r>
              <a:rPr lang="en-US" sz="1750" dirty="0" err="1">
                <a:latin typeface="Times New Roman" panose="02020603050405020304" pitchFamily="18" charset="0"/>
                <a:cs typeface="Times New Roman" panose="02020603050405020304" pitchFamily="18" charset="0"/>
              </a:rPr>
              <a:t>giữa</a:t>
            </a:r>
            <a:r>
              <a:rPr lang="en-US" sz="1750" dirty="0">
                <a:latin typeface="Times New Roman" panose="02020603050405020304" pitchFamily="18" charset="0"/>
                <a:cs typeface="Times New Roman" panose="02020603050405020304" pitchFamily="18" charset="0"/>
              </a:rPr>
              <a:t> 11 </a:t>
            </a:r>
            <a:r>
              <a:rPr lang="en-US" sz="1750" dirty="0" err="1">
                <a:latin typeface="Times New Roman" panose="02020603050405020304" pitchFamily="18" charset="0"/>
                <a:cs typeface="Times New Roman" panose="02020603050405020304" pitchFamily="18" charset="0"/>
              </a:rPr>
              <a:t>thể</a:t>
            </a:r>
            <a:r>
              <a:rPr lang="en-US" sz="1750" dirty="0">
                <a:latin typeface="Times New Roman" panose="02020603050405020304" pitchFamily="18" charset="0"/>
                <a:cs typeface="Times New Roman" panose="02020603050405020304" pitchFamily="18" charset="0"/>
              </a:rPr>
              <a:t> </a:t>
            </a:r>
            <a:r>
              <a:rPr lang="en-US" sz="1750" dirty="0" err="1">
                <a:latin typeface="Times New Roman" panose="02020603050405020304" pitchFamily="18" charset="0"/>
                <a:cs typeface="Times New Roman" panose="02020603050405020304" pitchFamily="18" charset="0"/>
              </a:rPr>
              <a:t>loại</a:t>
            </a:r>
            <a:r>
              <a:rPr lang="en-US" sz="1750" dirty="0">
                <a:latin typeface="Times New Roman" panose="02020603050405020304" pitchFamily="18" charset="0"/>
                <a:cs typeface="Times New Roman" panose="02020603050405020304" pitchFamily="18" charset="0"/>
              </a:rPr>
              <a:t> </a:t>
            </a:r>
            <a:r>
              <a:rPr lang="en-US" sz="1750" dirty="0" err="1">
                <a:latin typeface="Times New Roman" panose="02020603050405020304" pitchFamily="18" charset="0"/>
                <a:cs typeface="Times New Roman" panose="02020603050405020304" pitchFamily="18" charset="0"/>
              </a:rPr>
              <a:t>nhạc</a:t>
            </a:r>
            <a:r>
              <a:rPr lang="en-US" sz="1750" dirty="0">
                <a:latin typeface="Times New Roman" panose="02020603050405020304" pitchFamily="18" charset="0"/>
                <a:cs typeface="Times New Roman" panose="02020603050405020304" pitchFamily="18" charset="0"/>
              </a:rPr>
              <a:t>.</a:t>
            </a:r>
          </a:p>
        </p:txBody>
      </p:sp>
      <p:sp>
        <p:nvSpPr>
          <p:cNvPr id="8" name="Text 6"/>
          <p:cNvSpPr/>
          <p:nvPr/>
        </p:nvSpPr>
        <p:spPr>
          <a:xfrm>
            <a:off x="793790" y="6620463"/>
            <a:ext cx="2835235" cy="354330"/>
          </a:xfrm>
          <a:prstGeom prst="rect">
            <a:avLst/>
          </a:prstGeom>
          <a:noFill/>
          <a:ln/>
        </p:spPr>
        <p:txBody>
          <a:bodyPr wrap="none" lIns="0" tIns="0" rIns="0" bIns="0" rtlCol="0" anchor="t"/>
          <a:lstStyle/>
          <a:p>
            <a:pPr marL="0" indent="0" algn="l">
              <a:lnSpc>
                <a:spcPts val="2750"/>
              </a:lnSpc>
              <a:buNone/>
            </a:pPr>
            <a:r>
              <a:rPr lang="en-US" sz="2200" b="1" dirty="0">
                <a:latin typeface="Times New Roman" panose="02020603050405020304" pitchFamily="18" charset="0"/>
                <a:ea typeface="Unbounded Bold" pitchFamily="34" charset="-122"/>
                <a:cs typeface="Times New Roman" panose="02020603050405020304" pitchFamily="18" charset="0"/>
              </a:rPr>
              <a:t>Cách xử lý: </a:t>
            </a:r>
            <a:endParaRPr lang="en-US" sz="2200" dirty="0">
              <a:latin typeface="Times New Roman" panose="02020603050405020304" pitchFamily="18" charset="0"/>
              <a:cs typeface="Times New Roman" panose="02020603050405020304" pitchFamily="18" charset="0"/>
            </a:endParaRPr>
          </a:p>
        </p:txBody>
      </p:sp>
      <p:sp>
        <p:nvSpPr>
          <p:cNvPr id="9" name="Text 7"/>
          <p:cNvSpPr/>
          <p:nvPr/>
        </p:nvSpPr>
        <p:spPr>
          <a:xfrm>
            <a:off x="793790" y="6125527"/>
            <a:ext cx="7604284" cy="725805"/>
          </a:xfrm>
          <a:prstGeom prst="rect">
            <a:avLst/>
          </a:prstGeom>
          <a:noFill/>
          <a:ln/>
        </p:spPr>
        <p:txBody>
          <a:bodyPr wrap="square" lIns="0" tIns="0" rIns="0" bIns="0" rtlCol="0" anchor="t"/>
          <a:lstStyle/>
          <a:p>
            <a:pPr marL="0" indent="0" algn="l">
              <a:lnSpc>
                <a:spcPts val="2850"/>
              </a:lnSpc>
              <a:buNone/>
            </a:pPr>
            <a:endParaRPr lang="en-US" sz="1750" dirty="0">
              <a:latin typeface="Times New Roman" panose="02020603050405020304" pitchFamily="18" charset="0"/>
              <a:cs typeface="Times New Roman" panose="02020603050405020304" pitchFamily="18" charset="0"/>
            </a:endParaRPr>
          </a:p>
        </p:txBody>
      </p:sp>
      <p:pic>
        <p:nvPicPr>
          <p:cNvPr id="10" name="Image 0" descr="preencoded.png"/>
          <p:cNvPicPr>
            <a:picLocks noChangeAspect="1"/>
          </p:cNvPicPr>
          <p:nvPr/>
        </p:nvPicPr>
        <p:blipFill>
          <a:blip r:embed="rId3"/>
          <a:stretch>
            <a:fillRect/>
          </a:stretch>
        </p:blipFill>
        <p:spPr>
          <a:xfrm>
            <a:off x="9365496" y="2190631"/>
            <a:ext cx="4885015" cy="2700997"/>
          </a:xfrm>
          <a:prstGeom prst="rect">
            <a:avLst/>
          </a:prstGeom>
        </p:spPr>
      </p:pic>
      <p:sp>
        <p:nvSpPr>
          <p:cNvPr id="11" name="Text 8"/>
          <p:cNvSpPr/>
          <p:nvPr/>
        </p:nvSpPr>
        <p:spPr>
          <a:xfrm>
            <a:off x="8959096" y="6889433"/>
            <a:ext cx="4885015" cy="362903"/>
          </a:xfrm>
          <a:prstGeom prst="rect">
            <a:avLst/>
          </a:prstGeom>
          <a:noFill/>
          <a:ln/>
        </p:spPr>
        <p:txBody>
          <a:bodyPr wrap="none" lIns="0" tIns="0" rIns="0" bIns="0" rtlCol="0" anchor="t"/>
          <a:lstStyle/>
          <a:p>
            <a:pPr marL="0" indent="0" algn="l">
              <a:lnSpc>
                <a:spcPts val="2850"/>
              </a:lnSpc>
              <a:buNone/>
            </a:pPr>
            <a:endParaRPr lang="en-US" sz="1750" dirty="0">
              <a:latin typeface="Times New Roman" panose="02020603050405020304" pitchFamily="18" charset="0"/>
              <a:cs typeface="Times New Roman" panose="02020603050405020304" pitchFamily="18" charset="0"/>
            </a:endParaRPr>
          </a:p>
        </p:txBody>
      </p:sp>
      <p:sp>
        <p:nvSpPr>
          <p:cNvPr id="12" name="Rectangle 1">
            <a:extLst>
              <a:ext uri="{FF2B5EF4-FFF2-40B4-BE49-F238E27FC236}">
                <a16:creationId xmlns:a16="http://schemas.microsoft.com/office/drawing/2014/main" id="{ACCFC7A9-D49C-EB91-243D-69DD20916D24}"/>
              </a:ext>
            </a:extLst>
          </p:cNvPr>
          <p:cNvSpPr>
            <a:spLocks noChangeArrowheads="1"/>
          </p:cNvSpPr>
          <p:nvPr/>
        </p:nvSpPr>
        <p:spPr bwMode="auto">
          <a:xfrm>
            <a:off x="910466" y="2847860"/>
            <a:ext cx="8156400" cy="851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50" b="1"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750" b="1" i="0" u="none" strike="noStrike" cap="none" normalizeH="0" baseline="0" dirty="0" err="1">
                <a:ln>
                  <a:noFill/>
                </a:ln>
                <a:effectLst/>
                <a:latin typeface="Times New Roman" panose="02020603050405020304" pitchFamily="18" charset="0"/>
                <a:cs typeface="Times New Roman" panose="02020603050405020304" pitchFamily="18" charset="0"/>
              </a:rPr>
              <a:t>Nhóm</a:t>
            </a:r>
            <a:r>
              <a:rPr kumimoji="0" lang="en-US" altLang="en-US" sz="1750" b="1"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750" b="1" i="0" u="none" strike="noStrike" cap="none" normalizeH="0" baseline="0" dirty="0" err="1">
                <a:ln>
                  <a:noFill/>
                </a:ln>
                <a:effectLst/>
                <a:latin typeface="Times New Roman" panose="02020603050405020304" pitchFamily="18" charset="0"/>
                <a:cs typeface="Times New Roman" panose="02020603050405020304" pitchFamily="18" charset="0"/>
              </a:rPr>
              <a:t>Đa</a:t>
            </a:r>
            <a:r>
              <a:rPr kumimoji="0" lang="en-US" altLang="en-US" sz="1750" b="1"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750" b="1" i="0" u="none" strike="noStrike" cap="none" normalizeH="0" baseline="0" dirty="0" err="1">
                <a:ln>
                  <a:noFill/>
                </a:ln>
                <a:effectLst/>
                <a:latin typeface="Times New Roman" panose="02020603050405020304" pitchFamily="18" charset="0"/>
                <a:cs typeface="Times New Roman" panose="02020603050405020304" pitchFamily="18" charset="0"/>
              </a:rPr>
              <a:t>số</a:t>
            </a:r>
            <a:r>
              <a:rPr kumimoji="0" lang="en-US" altLang="en-US" sz="1750" b="1" i="0" u="none" strike="noStrike" cap="none" normalizeH="0" baseline="0" dirty="0">
                <a:ln>
                  <a:noFill/>
                </a:ln>
                <a:effectLst/>
                <a:latin typeface="Times New Roman" panose="02020603050405020304" pitchFamily="18" charset="0"/>
                <a:cs typeface="Times New Roman" panose="02020603050405020304" pitchFamily="18" charset="0"/>
              </a:rPr>
              <a:t> (Dominant Class):</a:t>
            </a:r>
            <a:r>
              <a:rPr kumimoji="0" lang="en-US" altLang="en-US" sz="1750" b="0" i="0" u="none" strike="noStrike" cap="none" normalizeH="0" baseline="0" dirty="0">
                <a:ln>
                  <a:noFill/>
                </a:ln>
                <a:effectLst/>
                <a:latin typeface="Times New Roman" panose="02020603050405020304" pitchFamily="18" charset="0"/>
                <a:cs typeface="Times New Roman" panose="02020603050405020304" pitchFamily="18" charset="0"/>
              </a:rPr>
              <a:t> Class 10 </a:t>
            </a:r>
            <a:r>
              <a:rPr kumimoji="0" lang="en-US" altLang="en-US" sz="1750" b="0" i="0" u="none" strike="noStrike" cap="none" normalizeH="0" baseline="0" dirty="0" err="1">
                <a:ln>
                  <a:noFill/>
                </a:ln>
                <a:effectLst/>
                <a:latin typeface="Times New Roman" panose="02020603050405020304" pitchFamily="18" charset="0"/>
                <a:cs typeface="Times New Roman" panose="02020603050405020304" pitchFamily="18" charset="0"/>
              </a:rPr>
              <a:t>chiếm</a:t>
            </a:r>
            <a:r>
              <a:rPr kumimoji="0" lang="en-US" altLang="en-US" sz="17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750" b="0" i="0" u="none" strike="noStrike" cap="none" normalizeH="0" baseline="0" dirty="0" err="1">
                <a:ln>
                  <a:noFill/>
                </a:ln>
                <a:effectLst/>
                <a:latin typeface="Times New Roman" panose="02020603050405020304" pitchFamily="18" charset="0"/>
                <a:cs typeface="Times New Roman" panose="02020603050405020304" pitchFamily="18" charset="0"/>
              </a:rPr>
              <a:t>tỷ</a:t>
            </a:r>
            <a:r>
              <a:rPr kumimoji="0" lang="en-US" altLang="en-US" sz="17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750" b="0" i="0" u="none" strike="noStrike" cap="none" normalizeH="0" baseline="0" dirty="0" err="1">
                <a:ln>
                  <a:noFill/>
                </a:ln>
                <a:effectLst/>
                <a:latin typeface="Times New Roman" panose="02020603050405020304" pitchFamily="18" charset="0"/>
                <a:cs typeface="Times New Roman" panose="02020603050405020304" pitchFamily="18" charset="0"/>
              </a:rPr>
              <a:t>trọng</a:t>
            </a:r>
            <a:r>
              <a:rPr kumimoji="0" lang="en-US" altLang="en-US" sz="17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750" b="0" i="0" u="none" strike="noStrike" cap="none" normalizeH="0" baseline="0" dirty="0" err="1">
                <a:ln>
                  <a:noFill/>
                </a:ln>
                <a:effectLst/>
                <a:latin typeface="Times New Roman" panose="02020603050405020304" pitchFamily="18" charset="0"/>
                <a:cs typeface="Times New Roman" panose="02020603050405020304" pitchFamily="18" charset="0"/>
              </a:rPr>
              <a:t>áp</a:t>
            </a:r>
            <a:r>
              <a:rPr kumimoji="0" lang="en-US" altLang="en-US" sz="17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750" b="0" i="0" u="none" strike="noStrike" cap="none" normalizeH="0" baseline="0" dirty="0" err="1">
                <a:ln>
                  <a:noFill/>
                </a:ln>
                <a:effectLst/>
                <a:latin typeface="Times New Roman" panose="02020603050405020304" pitchFamily="18" charset="0"/>
                <a:cs typeface="Times New Roman" panose="02020603050405020304" pitchFamily="18" charset="0"/>
              </a:rPr>
              <a:t>đảo</a:t>
            </a:r>
            <a:r>
              <a:rPr kumimoji="0" lang="en-US" altLang="en-US" sz="17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750" b="1" i="0" u="none" strike="noStrike" cap="none" normalizeH="0" baseline="0" dirty="0">
                <a:ln>
                  <a:noFill/>
                </a:ln>
                <a:effectLst/>
                <a:latin typeface="Times New Roman" panose="02020603050405020304" pitchFamily="18" charset="0"/>
                <a:cs typeface="Times New Roman" panose="02020603050405020304" pitchFamily="18" charset="0"/>
              </a:rPr>
              <a:t>~27.5%</a:t>
            </a:r>
            <a:r>
              <a:rPr kumimoji="0" lang="en-US" altLang="en-US" sz="1750" b="0" i="0" u="none" strike="noStrike" cap="none" normalizeH="0" baseline="0" dirty="0">
                <a:ln>
                  <a:noFill/>
                </a:ln>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50" b="1"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750" b="1" i="0" u="none" strike="noStrike" cap="none" normalizeH="0" baseline="0" dirty="0" err="1">
                <a:ln>
                  <a:noFill/>
                </a:ln>
                <a:effectLst/>
                <a:latin typeface="Times New Roman" panose="02020603050405020304" pitchFamily="18" charset="0"/>
                <a:cs typeface="Times New Roman" panose="02020603050405020304" pitchFamily="18" charset="0"/>
              </a:rPr>
              <a:t>Nhóm</a:t>
            </a:r>
            <a:r>
              <a:rPr kumimoji="0" lang="en-US" altLang="en-US" sz="1750" b="1"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750" b="1" i="0" u="none" strike="noStrike" cap="none" normalizeH="0" baseline="0" dirty="0" err="1">
                <a:ln>
                  <a:noFill/>
                </a:ln>
                <a:effectLst/>
                <a:latin typeface="Times New Roman" panose="02020603050405020304" pitchFamily="18" charset="0"/>
                <a:cs typeface="Times New Roman" panose="02020603050405020304" pitchFamily="18" charset="0"/>
              </a:rPr>
              <a:t>Thiểu</a:t>
            </a:r>
            <a:r>
              <a:rPr kumimoji="0" lang="en-US" altLang="en-US" sz="1750" b="1"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750" b="1" i="0" u="none" strike="noStrike" cap="none" normalizeH="0" baseline="0" dirty="0" err="1">
                <a:ln>
                  <a:noFill/>
                </a:ln>
                <a:effectLst/>
                <a:latin typeface="Times New Roman" panose="02020603050405020304" pitchFamily="18" charset="0"/>
                <a:cs typeface="Times New Roman" panose="02020603050405020304" pitchFamily="18" charset="0"/>
              </a:rPr>
              <a:t>số</a:t>
            </a:r>
            <a:r>
              <a:rPr kumimoji="0" lang="en-US" altLang="en-US" sz="1750" b="1" i="0" u="none" strike="noStrike" cap="none" normalizeH="0" baseline="0" dirty="0">
                <a:ln>
                  <a:noFill/>
                </a:ln>
                <a:effectLst/>
                <a:latin typeface="Times New Roman" panose="02020603050405020304" pitchFamily="18" charset="0"/>
                <a:cs typeface="Times New Roman" panose="02020603050405020304" pitchFamily="18" charset="0"/>
              </a:rPr>
              <a:t> (Minority Classes):</a:t>
            </a:r>
            <a:r>
              <a:rPr kumimoji="0" lang="en-US" altLang="en-US" sz="1750" b="0" i="0" u="none" strike="noStrike" cap="none" normalizeH="0" baseline="0" dirty="0">
                <a:ln>
                  <a:noFill/>
                </a:ln>
                <a:effectLst/>
                <a:latin typeface="Times New Roman" panose="02020603050405020304" pitchFamily="18" charset="0"/>
                <a:cs typeface="Times New Roman" panose="02020603050405020304" pitchFamily="18" charset="0"/>
              </a:rPr>
              <a:t> Các </a:t>
            </a:r>
            <a:r>
              <a:rPr kumimoji="0" lang="en-US" altLang="en-US" sz="1750" b="0" i="0" u="none" strike="noStrike" cap="none" normalizeH="0" baseline="0" dirty="0" err="1">
                <a:ln>
                  <a:noFill/>
                </a:ln>
                <a:effectLst/>
                <a:latin typeface="Times New Roman" panose="02020603050405020304" pitchFamily="18" charset="0"/>
                <a:cs typeface="Times New Roman" panose="02020603050405020304" pitchFamily="18" charset="0"/>
              </a:rPr>
              <a:t>lớp</a:t>
            </a:r>
            <a:r>
              <a:rPr kumimoji="0" lang="en-US" altLang="en-US" sz="1750" b="0" i="0" u="none" strike="noStrike" cap="none" normalizeH="0" baseline="0" dirty="0">
                <a:ln>
                  <a:noFill/>
                </a:ln>
                <a:effectLst/>
                <a:latin typeface="Times New Roman" panose="02020603050405020304" pitchFamily="18" charset="0"/>
                <a:cs typeface="Times New Roman" panose="02020603050405020304" pitchFamily="18" charset="0"/>
              </a:rPr>
              <a:t> 0, 3, 4 </a:t>
            </a:r>
            <a:r>
              <a:rPr kumimoji="0" lang="en-US" altLang="en-US" sz="1750" b="0" i="0" u="none" strike="noStrike" cap="none" normalizeH="0" baseline="0" dirty="0" err="1">
                <a:ln>
                  <a:noFill/>
                </a:ln>
                <a:effectLst/>
                <a:latin typeface="Times New Roman" panose="02020603050405020304" pitchFamily="18" charset="0"/>
                <a:cs typeface="Times New Roman" panose="02020603050405020304" pitchFamily="18" charset="0"/>
              </a:rPr>
              <a:t>xuất</a:t>
            </a:r>
            <a:r>
              <a:rPr kumimoji="0" lang="en-US" altLang="en-US" sz="17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750" b="0" i="0" u="none" strike="noStrike" cap="none" normalizeH="0" baseline="0" dirty="0" err="1">
                <a:ln>
                  <a:noFill/>
                </a:ln>
                <a:effectLst/>
                <a:latin typeface="Times New Roman" panose="02020603050405020304" pitchFamily="18" charset="0"/>
                <a:cs typeface="Times New Roman" panose="02020603050405020304" pitchFamily="18" charset="0"/>
              </a:rPr>
              <a:t>hiện</a:t>
            </a:r>
            <a:r>
              <a:rPr kumimoji="0" lang="en-US" altLang="en-US" sz="17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750" b="0" i="0" u="none" strike="noStrike" cap="none" normalizeH="0" baseline="0" dirty="0" err="1">
                <a:ln>
                  <a:noFill/>
                </a:ln>
                <a:effectLst/>
                <a:latin typeface="Times New Roman" panose="02020603050405020304" pitchFamily="18" charset="0"/>
                <a:cs typeface="Times New Roman" panose="02020603050405020304" pitchFamily="18" charset="0"/>
              </a:rPr>
              <a:t>rất</a:t>
            </a:r>
            <a:r>
              <a:rPr kumimoji="0" lang="en-US" altLang="en-US" sz="17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750" b="0" i="0" u="none" strike="noStrike" cap="none" normalizeH="0" baseline="0" dirty="0" err="1">
                <a:ln>
                  <a:noFill/>
                </a:ln>
                <a:effectLst/>
                <a:latin typeface="Times New Roman" panose="02020603050405020304" pitchFamily="18" charset="0"/>
                <a:cs typeface="Times New Roman" panose="02020603050405020304" pitchFamily="18" charset="0"/>
              </a:rPr>
              <a:t>thưa</a:t>
            </a:r>
            <a:r>
              <a:rPr kumimoji="0" lang="en-US" altLang="en-US" sz="17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750" b="0" i="0" u="none" strike="noStrike" cap="none" normalizeH="0" baseline="0" dirty="0" err="1">
                <a:ln>
                  <a:noFill/>
                </a:ln>
                <a:effectLst/>
                <a:latin typeface="Times New Roman" panose="02020603050405020304" pitchFamily="18" charset="0"/>
                <a:cs typeface="Times New Roman" panose="02020603050405020304" pitchFamily="18" charset="0"/>
              </a:rPr>
              <a:t>thớt</a:t>
            </a:r>
            <a:r>
              <a:rPr kumimoji="0" lang="en-US" altLang="en-US" sz="17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750" b="0" i="0" u="none" strike="noStrike" cap="none" normalizeH="0" baseline="0" dirty="0" err="1">
                <a:ln>
                  <a:noFill/>
                </a:ln>
                <a:effectLst/>
                <a:latin typeface="Times New Roman" panose="02020603050405020304" pitchFamily="18" charset="0"/>
                <a:cs typeface="Times New Roman" panose="02020603050405020304" pitchFamily="18" charset="0"/>
              </a:rPr>
              <a:t>dưới</a:t>
            </a:r>
            <a:r>
              <a:rPr kumimoji="0" lang="en-US" altLang="en-US" sz="17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750" b="1" i="0" u="none" strike="noStrike" cap="none" normalizeH="0" baseline="0" dirty="0">
                <a:ln>
                  <a:noFill/>
                </a:ln>
                <a:effectLst/>
                <a:latin typeface="Times New Roman" panose="02020603050405020304" pitchFamily="18" charset="0"/>
                <a:cs typeface="Times New Roman" panose="02020603050405020304" pitchFamily="18" charset="0"/>
              </a:rPr>
              <a:t>5%</a:t>
            </a:r>
            <a:r>
              <a:rPr kumimoji="0" lang="en-US" altLang="en-US" sz="1750" b="0" i="0" u="none" strike="noStrike" cap="none" normalizeH="0" baseline="0" dirty="0">
                <a:ln>
                  <a:noFill/>
                </a:ln>
                <a:effectLst/>
                <a:latin typeface="Times New Roman" panose="02020603050405020304" pitchFamily="18" charset="0"/>
                <a:cs typeface="Times New Roman" panose="02020603050405020304" pitchFamily="18" charset="0"/>
              </a:rPr>
              <a:t>).</a:t>
            </a:r>
          </a:p>
        </p:txBody>
      </p:sp>
      <p:sp>
        <p:nvSpPr>
          <p:cNvPr id="16" name="TextBox 15">
            <a:extLst>
              <a:ext uri="{FF2B5EF4-FFF2-40B4-BE49-F238E27FC236}">
                <a16:creationId xmlns:a16="http://schemas.microsoft.com/office/drawing/2014/main" id="{11AE47EA-C6A9-B275-C045-A3490319C898}"/>
              </a:ext>
            </a:extLst>
          </p:cNvPr>
          <p:cNvSpPr txBox="1"/>
          <p:nvPr/>
        </p:nvSpPr>
        <p:spPr>
          <a:xfrm>
            <a:off x="712480" y="3742349"/>
            <a:ext cx="8000255" cy="646331"/>
          </a:xfrm>
          <a:prstGeom prst="rect">
            <a:avLst/>
          </a:prstGeom>
          <a:noFill/>
        </p:spPr>
        <p:txBody>
          <a:bodyPr wrap="square">
            <a:spAutoFit/>
          </a:bodyPr>
          <a:lstStyle/>
          <a:p>
            <a:r>
              <a:rPr lang="vi-VN" sz="1750" b="1" dirty="0">
                <a:latin typeface="+mj-lt"/>
              </a:rPr>
              <a:t>Nhận định:</a:t>
            </a:r>
            <a:r>
              <a:rPr lang="vi-VN" sz="1750" dirty="0">
                <a:latin typeface="+mj-lt"/>
              </a:rPr>
              <a:t> Đây là hiện tượng </a:t>
            </a:r>
            <a:r>
              <a:rPr lang="vi-VN" sz="1750" b="1" dirty="0">
                <a:latin typeface="+mj-lt"/>
              </a:rPr>
              <a:t>Mất cân bằng dữ liệu (Imbalance)</a:t>
            </a:r>
            <a:r>
              <a:rPr lang="vi-VN" sz="1750" dirty="0">
                <a:latin typeface="+mj-lt"/>
              </a:rPr>
              <a:t> điển hình trong các bài toán thực tế.</a:t>
            </a:r>
            <a:endParaRPr lang="en-US" sz="1750" dirty="0">
              <a:latin typeface="+mj-lt"/>
            </a:endParaRPr>
          </a:p>
        </p:txBody>
      </p:sp>
      <p:sp>
        <p:nvSpPr>
          <p:cNvPr id="18" name="TextBox 17">
            <a:extLst>
              <a:ext uri="{FF2B5EF4-FFF2-40B4-BE49-F238E27FC236}">
                <a16:creationId xmlns:a16="http://schemas.microsoft.com/office/drawing/2014/main" id="{7AE4EAB0-DA06-BF55-2C61-93571E47613D}"/>
              </a:ext>
            </a:extLst>
          </p:cNvPr>
          <p:cNvSpPr txBox="1"/>
          <p:nvPr/>
        </p:nvSpPr>
        <p:spPr>
          <a:xfrm>
            <a:off x="712480" y="4463819"/>
            <a:ext cx="7315200" cy="427809"/>
          </a:xfrm>
          <a:prstGeom prst="rect">
            <a:avLst/>
          </a:prstGeom>
          <a:noFill/>
        </p:spPr>
        <p:txBody>
          <a:bodyPr wrap="square">
            <a:spAutoFit/>
          </a:bodyPr>
          <a:lstStyle/>
          <a:p>
            <a:pPr marL="0" indent="0" algn="l">
              <a:lnSpc>
                <a:spcPts val="2750"/>
              </a:lnSpc>
              <a:buNone/>
            </a:pPr>
            <a:r>
              <a:rPr lang="en-US" sz="2200" b="1" dirty="0" err="1">
                <a:latin typeface="Times New Roman" panose="02020603050405020304" pitchFamily="18" charset="0"/>
                <a:ea typeface="Unbounded Bold" pitchFamily="34" charset="-122"/>
                <a:cs typeface="Times New Roman" panose="02020603050405020304" pitchFamily="18" charset="0"/>
              </a:rPr>
              <a:t>Rủi</a:t>
            </a:r>
            <a:r>
              <a:rPr lang="en-US" sz="2200" b="1" dirty="0">
                <a:latin typeface="Times New Roman" panose="02020603050405020304" pitchFamily="18" charset="0"/>
                <a:ea typeface="Unbounded Bold" pitchFamily="34" charset="-122"/>
                <a:cs typeface="Times New Roman" panose="02020603050405020304" pitchFamily="18" charset="0"/>
              </a:rPr>
              <a:t> </a:t>
            </a:r>
            <a:r>
              <a:rPr lang="en-US" sz="2200" b="1" dirty="0" err="1">
                <a:latin typeface="Times New Roman" panose="02020603050405020304" pitchFamily="18" charset="0"/>
                <a:ea typeface="Unbounded Bold" pitchFamily="34" charset="-122"/>
                <a:cs typeface="Times New Roman" panose="02020603050405020304" pitchFamily="18" charset="0"/>
              </a:rPr>
              <a:t>ro</a:t>
            </a:r>
            <a:r>
              <a:rPr lang="en-US" sz="2200" b="1" dirty="0">
                <a:latin typeface="Times New Roman" panose="02020603050405020304" pitchFamily="18" charset="0"/>
                <a:ea typeface="Unbounded Bold" pitchFamily="34" charset="-122"/>
                <a:cs typeface="Times New Roman" panose="02020603050405020304" pitchFamily="18" charset="0"/>
              </a:rPr>
              <a:t> </a:t>
            </a:r>
            <a:r>
              <a:rPr lang="en-US" sz="2200" b="1" dirty="0" err="1">
                <a:latin typeface="Times New Roman" panose="02020603050405020304" pitchFamily="18" charset="0"/>
                <a:ea typeface="Unbounded Bold" pitchFamily="34" charset="-122"/>
                <a:cs typeface="Times New Roman" panose="02020603050405020304" pitchFamily="18" charset="0"/>
              </a:rPr>
              <a:t>tiềm</a:t>
            </a:r>
            <a:r>
              <a:rPr lang="en-US" sz="2200" b="1" dirty="0">
                <a:latin typeface="Times New Roman" panose="02020603050405020304" pitchFamily="18" charset="0"/>
                <a:ea typeface="Unbounded Bold" pitchFamily="34" charset="-122"/>
                <a:cs typeface="Times New Roman" panose="02020603050405020304" pitchFamily="18" charset="0"/>
              </a:rPr>
              <a:t> </a:t>
            </a:r>
            <a:r>
              <a:rPr lang="en-US" sz="2200" b="1" dirty="0" err="1">
                <a:latin typeface="Times New Roman" panose="02020603050405020304" pitchFamily="18" charset="0"/>
                <a:ea typeface="Unbounded Bold" pitchFamily="34" charset="-122"/>
                <a:cs typeface="Times New Roman" panose="02020603050405020304" pitchFamily="18" charset="0"/>
              </a:rPr>
              <a:t>ẩn</a:t>
            </a:r>
            <a:r>
              <a:rPr lang="en-US" sz="2200" b="1" dirty="0">
                <a:latin typeface="Times New Roman" panose="02020603050405020304" pitchFamily="18" charset="0"/>
                <a:ea typeface="Unbounded Bold" pitchFamily="34" charset="-122"/>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3CF3874B-9DE0-E29D-2225-64DE52DE929A}"/>
              </a:ext>
            </a:extLst>
          </p:cNvPr>
          <p:cNvSpPr txBox="1"/>
          <p:nvPr/>
        </p:nvSpPr>
        <p:spPr>
          <a:xfrm>
            <a:off x="712479" y="4974878"/>
            <a:ext cx="8246615" cy="646331"/>
          </a:xfrm>
          <a:prstGeom prst="rect">
            <a:avLst/>
          </a:prstGeom>
          <a:noFill/>
        </p:spPr>
        <p:txBody>
          <a:bodyPr wrap="square">
            <a:spAutoFit/>
          </a:bodyPr>
          <a:lstStyle/>
          <a:p>
            <a:r>
              <a:rPr lang="vi-VN" sz="1750" b="1" dirty="0">
                <a:latin typeface="+mj-lt"/>
              </a:rPr>
              <a:t>Thiên kiến mô hình (Model Bias):</a:t>
            </a:r>
            <a:r>
              <a:rPr lang="vi-VN" sz="1750" dirty="0">
                <a:latin typeface="+mj-lt"/>
              </a:rPr>
              <a:t> Mô hình sẽ có xu hướng "học lười" bằng cách ưu tiên dự đoán vào nhóm đa số (Class 10) để đạt độ chính xác giả tạo.</a:t>
            </a:r>
            <a:endParaRPr lang="en-US" sz="1750" dirty="0">
              <a:latin typeface="+mj-lt"/>
            </a:endParaRPr>
          </a:p>
        </p:txBody>
      </p:sp>
      <p:sp>
        <p:nvSpPr>
          <p:cNvPr id="25" name="TextBox 24">
            <a:extLst>
              <a:ext uri="{FF2B5EF4-FFF2-40B4-BE49-F238E27FC236}">
                <a16:creationId xmlns:a16="http://schemas.microsoft.com/office/drawing/2014/main" id="{984729CB-2BBC-0C8C-03D1-156FF885036D}"/>
              </a:ext>
            </a:extLst>
          </p:cNvPr>
          <p:cNvSpPr txBox="1"/>
          <p:nvPr/>
        </p:nvSpPr>
        <p:spPr>
          <a:xfrm>
            <a:off x="712478" y="5565099"/>
            <a:ext cx="8126721" cy="923330"/>
          </a:xfrm>
          <a:prstGeom prst="rect">
            <a:avLst/>
          </a:prstGeom>
          <a:noFill/>
        </p:spPr>
        <p:txBody>
          <a:bodyPr wrap="square">
            <a:spAutoFit/>
          </a:bodyPr>
          <a:lstStyle/>
          <a:p>
            <a:r>
              <a:rPr lang="vi-VN" sz="1750" b="1" dirty="0">
                <a:latin typeface="+mj-lt"/>
              </a:rPr>
              <a:t>Nghịch lý độ chính xác (Accuracy Paradox):</a:t>
            </a:r>
            <a:r>
              <a:rPr lang="vi-VN" sz="1750" dirty="0">
                <a:latin typeface="+mj-lt"/>
              </a:rPr>
              <a:t> Nếu chỉ dùng metric </a:t>
            </a:r>
            <a:r>
              <a:rPr lang="vi-VN" sz="1750" i="1" dirty="0">
                <a:latin typeface="+mj-lt"/>
              </a:rPr>
              <a:t>Accuracy</a:t>
            </a:r>
            <a:r>
              <a:rPr lang="vi-VN" sz="1750" dirty="0">
                <a:latin typeface="+mj-lt"/>
              </a:rPr>
              <a:t>, mô hình có thể báo cáo kết quả cao nhưng lại thất bại hoàn toàn trong việc nhận diện các dòng nhạc hiếm (Class 0, 3).</a:t>
            </a:r>
            <a:endParaRPr lang="en-US" sz="1750" dirty="0">
              <a:latin typeface="+mj-lt"/>
            </a:endParaRPr>
          </a:p>
        </p:txBody>
      </p:sp>
      <p:sp>
        <p:nvSpPr>
          <p:cNvPr id="27" name="TextBox 26">
            <a:extLst>
              <a:ext uri="{FF2B5EF4-FFF2-40B4-BE49-F238E27FC236}">
                <a16:creationId xmlns:a16="http://schemas.microsoft.com/office/drawing/2014/main" id="{17A3AB19-330C-D2F6-482F-694304ABC8B2}"/>
              </a:ext>
            </a:extLst>
          </p:cNvPr>
          <p:cNvSpPr txBox="1"/>
          <p:nvPr/>
        </p:nvSpPr>
        <p:spPr>
          <a:xfrm>
            <a:off x="712478" y="6983366"/>
            <a:ext cx="7315200" cy="646331"/>
          </a:xfrm>
          <a:prstGeom prst="rect">
            <a:avLst/>
          </a:prstGeom>
          <a:noFill/>
        </p:spPr>
        <p:txBody>
          <a:bodyPr wrap="square">
            <a:spAutoFit/>
          </a:bodyPr>
          <a:lstStyle/>
          <a:p>
            <a:r>
              <a:rPr lang="en-US" sz="1750" dirty="0">
                <a:latin typeface="Times New Roman" panose="02020603050405020304" pitchFamily="18" charset="0"/>
                <a:cs typeface="Times New Roman" panose="02020603050405020304" pitchFamily="18" charset="0"/>
              </a:rPr>
              <a:t>S</a:t>
            </a:r>
            <a:r>
              <a:rPr lang="vi-VN" sz="1750" dirty="0">
                <a:latin typeface="Times New Roman" panose="02020603050405020304" pitchFamily="18" charset="0"/>
                <a:cs typeface="Times New Roman" panose="02020603050405020304" pitchFamily="18" charset="0"/>
              </a:rPr>
              <a:t>ử dụng </a:t>
            </a:r>
            <a:r>
              <a:rPr lang="vi-VN" sz="1750" b="1" dirty="0">
                <a:latin typeface="Times New Roman" panose="02020603050405020304" pitchFamily="18" charset="0"/>
                <a:cs typeface="Times New Roman" panose="02020603050405020304" pitchFamily="18" charset="0"/>
              </a:rPr>
              <a:t>Stratified K-Fold</a:t>
            </a:r>
            <a:r>
              <a:rPr lang="vi-VN" sz="1750" dirty="0">
                <a:latin typeface="Times New Roman" panose="02020603050405020304" pitchFamily="18" charset="0"/>
                <a:cs typeface="Times New Roman" panose="02020603050405020304" pitchFamily="18" charset="0"/>
              </a:rPr>
              <a:t> thay vì Random Split thông thường để đảm bảo tỷ lệ các class trong tập Train/Test là đồng nhất.</a:t>
            </a:r>
            <a:endParaRPr lang="en-US" sz="1750" dirty="0">
              <a:latin typeface="Times New Roman" panose="02020603050405020304" pitchFamily="18" charset="0"/>
              <a:cs typeface="Times New Roman" panose="02020603050405020304" pitchFamily="18" charset="0"/>
            </a:endParaRPr>
          </a:p>
        </p:txBody>
      </p:sp>
      <p:pic>
        <p:nvPicPr>
          <p:cNvPr id="31" name="Picture 30">
            <a:extLst>
              <a:ext uri="{FF2B5EF4-FFF2-40B4-BE49-F238E27FC236}">
                <a16:creationId xmlns:a16="http://schemas.microsoft.com/office/drawing/2014/main" id="{287E4C00-3035-AB0E-E175-C56C52088FAB}"/>
              </a:ext>
            </a:extLst>
          </p:cNvPr>
          <p:cNvPicPr>
            <a:picLocks noChangeAspect="1"/>
          </p:cNvPicPr>
          <p:nvPr/>
        </p:nvPicPr>
        <p:blipFill>
          <a:blip r:embed="rId4"/>
          <a:stretch>
            <a:fillRect/>
          </a:stretch>
        </p:blipFill>
        <p:spPr>
          <a:xfrm>
            <a:off x="9541809" y="5138874"/>
            <a:ext cx="4708701" cy="259401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15541" y="405051"/>
            <a:ext cx="7408902" cy="460296"/>
          </a:xfrm>
          <a:prstGeom prst="rect">
            <a:avLst/>
          </a:prstGeom>
          <a:noFill/>
          <a:ln/>
        </p:spPr>
        <p:txBody>
          <a:bodyPr wrap="none" lIns="0" tIns="0" rIns="0" bIns="0" rtlCol="0" anchor="t"/>
          <a:lstStyle/>
          <a:p>
            <a:pPr marL="0" indent="0" algn="l">
              <a:lnSpc>
                <a:spcPts val="3600"/>
              </a:lnSpc>
              <a:buNone/>
            </a:pPr>
            <a:r>
              <a:rPr lang="en-US" sz="2850" b="1" dirty="0">
                <a:latin typeface="Times New Roman" panose="02020603050405020304" pitchFamily="18" charset="0"/>
                <a:ea typeface="Unbounded Bold" pitchFamily="34" charset="-122"/>
                <a:cs typeface="Times New Roman" panose="02020603050405020304" pitchFamily="18" charset="0"/>
              </a:rPr>
              <a:t>Phân phối biến số (Distributions)</a:t>
            </a:r>
            <a:endParaRPr lang="en-US" sz="2850" dirty="0">
              <a:latin typeface="Times New Roman" panose="02020603050405020304" pitchFamily="18" charset="0"/>
              <a:cs typeface="Times New Roman" panose="02020603050405020304" pitchFamily="18" charset="0"/>
            </a:endParaRPr>
          </a:p>
        </p:txBody>
      </p:sp>
      <p:sp>
        <p:nvSpPr>
          <p:cNvPr id="3" name="Text 1"/>
          <p:cNvSpPr/>
          <p:nvPr/>
        </p:nvSpPr>
        <p:spPr>
          <a:xfrm>
            <a:off x="515541" y="1159907"/>
            <a:ext cx="13599319" cy="235625"/>
          </a:xfrm>
          <a:prstGeom prst="rect">
            <a:avLst/>
          </a:prstGeom>
          <a:noFill/>
          <a:ln/>
        </p:spPr>
        <p:txBody>
          <a:bodyPr wrap="none" lIns="0" tIns="0" rIns="0" bIns="0" rtlCol="0" anchor="t"/>
          <a:lstStyle/>
          <a:p>
            <a:pPr marL="0" indent="0" algn="l">
              <a:lnSpc>
                <a:spcPts val="1850"/>
              </a:lnSpc>
              <a:buNone/>
            </a:pPr>
            <a:r>
              <a:rPr lang="en-US" sz="1150" dirty="0">
                <a:latin typeface="Times New Roman" panose="02020603050405020304" pitchFamily="18" charset="0"/>
                <a:ea typeface="Open Sans" pitchFamily="34" charset="-122"/>
                <a:cs typeface="Times New Roman" panose="02020603050405020304" pitchFamily="18" charset="0"/>
              </a:rPr>
              <a:t>Phân tích phân phối của các biến số để xác định những biến cần xử lý đặc biệt trước khi huấn luyện mô hình.</a:t>
            </a:r>
            <a:endParaRPr lang="en-US" sz="1150" dirty="0">
              <a:latin typeface="Times New Roman" panose="02020603050405020304" pitchFamily="18" charset="0"/>
              <a:cs typeface="Times New Roman" panose="02020603050405020304" pitchFamily="18" charset="0"/>
            </a:endParaRPr>
          </a:p>
        </p:txBody>
      </p:sp>
      <p:sp>
        <p:nvSpPr>
          <p:cNvPr id="4" name="Shape 2"/>
          <p:cNvSpPr/>
          <p:nvPr/>
        </p:nvSpPr>
        <p:spPr>
          <a:xfrm>
            <a:off x="515540" y="1561148"/>
            <a:ext cx="6799659" cy="2553652"/>
          </a:xfrm>
          <a:prstGeom prst="roundRect">
            <a:avLst>
              <a:gd name="adj" fmla="val 3418"/>
            </a:avLst>
          </a:prstGeom>
          <a:solidFill>
            <a:srgbClr val="FFFFFF"/>
          </a:solidFill>
          <a:ln w="15240">
            <a:solidFill>
              <a:srgbClr val="BCDBD4"/>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5" name="Text 3"/>
          <p:cNvSpPr/>
          <p:nvPr/>
        </p:nvSpPr>
        <p:spPr>
          <a:xfrm>
            <a:off x="678061" y="1723668"/>
            <a:ext cx="2152055" cy="230029"/>
          </a:xfrm>
          <a:prstGeom prst="rect">
            <a:avLst/>
          </a:prstGeom>
          <a:noFill/>
          <a:ln/>
        </p:spPr>
        <p:txBody>
          <a:bodyPr wrap="none" lIns="0" tIns="0" rIns="0" bIns="0" rtlCol="0" anchor="t"/>
          <a:lstStyle/>
          <a:p>
            <a:pPr marL="0" indent="0" algn="l">
              <a:lnSpc>
                <a:spcPts val="1800"/>
              </a:lnSpc>
              <a:buNone/>
            </a:pPr>
            <a:r>
              <a:rPr lang="en-US" sz="1400" b="1" dirty="0">
                <a:latin typeface="Times New Roman" panose="02020603050405020304" pitchFamily="18" charset="0"/>
                <a:ea typeface="Unbounded Bold" pitchFamily="34" charset="-122"/>
                <a:cs typeface="Times New Roman" panose="02020603050405020304" pitchFamily="18" charset="0"/>
              </a:rPr>
              <a:t>Biến lệch phát hiện</a:t>
            </a:r>
            <a:endParaRPr lang="en-US" sz="1400" dirty="0">
              <a:latin typeface="Times New Roman" panose="02020603050405020304" pitchFamily="18" charset="0"/>
              <a:cs typeface="Times New Roman" panose="02020603050405020304" pitchFamily="18" charset="0"/>
            </a:endParaRPr>
          </a:p>
        </p:txBody>
      </p:sp>
      <p:sp>
        <p:nvSpPr>
          <p:cNvPr id="6" name="Text 4"/>
          <p:cNvSpPr/>
          <p:nvPr/>
        </p:nvSpPr>
        <p:spPr>
          <a:xfrm>
            <a:off x="678061" y="2042041"/>
            <a:ext cx="6400919" cy="235625"/>
          </a:xfrm>
          <a:prstGeom prst="rect">
            <a:avLst/>
          </a:prstGeom>
          <a:noFill/>
          <a:ln/>
        </p:spPr>
        <p:txBody>
          <a:bodyPr wrap="none" lIns="0" tIns="0" rIns="0" bIns="0" rtlCol="0" anchor="t"/>
          <a:lstStyle/>
          <a:p>
            <a:pPr marL="342900" indent="-342900" algn="l">
              <a:lnSpc>
                <a:spcPts val="1850"/>
              </a:lnSpc>
              <a:buSzPct val="100000"/>
              <a:buChar char="•"/>
            </a:pPr>
            <a:r>
              <a:rPr lang="en-US" sz="1150" dirty="0">
                <a:latin typeface="Times New Roman" panose="02020603050405020304" pitchFamily="18" charset="0"/>
                <a:ea typeface="Open Sans" pitchFamily="34" charset="-122"/>
                <a:cs typeface="Times New Roman" panose="02020603050405020304" pitchFamily="18" charset="0"/>
              </a:rPr>
              <a:t>Popularity (Lệch </a:t>
            </a:r>
            <a:r>
              <a:rPr lang="en-US" sz="1150" dirty="0" err="1">
                <a:latin typeface="Times New Roman" panose="02020603050405020304" pitchFamily="18" charset="0"/>
                <a:ea typeface="Open Sans" pitchFamily="34" charset="-122"/>
                <a:cs typeface="Times New Roman" panose="02020603050405020304" pitchFamily="18" charset="0"/>
              </a:rPr>
              <a:t>trái</a:t>
            </a:r>
            <a:r>
              <a:rPr lang="en-US" sz="1150" dirty="0">
                <a:latin typeface="Times New Roman" panose="02020603050405020304" pitchFamily="18" charset="0"/>
                <a:ea typeface="Open Sans" pitchFamily="34" charset="-122"/>
                <a:cs typeface="Times New Roman" panose="02020603050405020304" pitchFamily="18" charset="0"/>
              </a:rPr>
              <a:t>)</a:t>
            </a:r>
          </a:p>
          <a:p>
            <a:pPr marL="800100" lvl="1" indent="-342900">
              <a:lnSpc>
                <a:spcPts val="1850"/>
              </a:lnSpc>
              <a:buSzPct val="100000"/>
              <a:buChar char="•"/>
            </a:pPr>
            <a:r>
              <a:rPr lang="en-US" sz="1200" dirty="0" err="1">
                <a:latin typeface="Times New Roman" panose="02020603050405020304" pitchFamily="18" charset="0"/>
                <a:cs typeface="Times New Roman" panose="02020603050405020304" pitchFamily="18" charset="0"/>
              </a:rPr>
              <a:t>Tập</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trung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nhiều</a:t>
            </a:r>
            <a:r>
              <a:rPr lang="en-US" sz="1200" dirty="0">
                <a:latin typeface="Times New Roman" panose="02020603050405020304" pitchFamily="18" charset="0"/>
                <a:cs typeface="Times New Roman" panose="02020603050405020304" pitchFamily="18" charset="0"/>
              </a:rPr>
              <a:t> ở </a:t>
            </a:r>
            <a:r>
              <a:rPr lang="en-US" sz="1200" dirty="0" err="1">
                <a:latin typeface="Times New Roman" panose="02020603050405020304" pitchFamily="18" charset="0"/>
                <a:cs typeface="Times New Roman" panose="02020603050405020304" pitchFamily="18" charset="0"/>
              </a:rPr>
              <a:t>vùng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giá</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trị</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cao</a:t>
            </a:r>
            <a:r>
              <a:rPr lang="en-US" sz="1200" dirty="0">
                <a:latin typeface="Times New Roman" panose="02020603050405020304" pitchFamily="18" charset="0"/>
                <a:cs typeface="Times New Roman" panose="02020603050405020304" pitchFamily="18" charset="0"/>
              </a:rPr>
              <a:t> (40-60).</a:t>
            </a:r>
          </a:p>
          <a:p>
            <a:pPr marL="800100" lvl="1" indent="-342900">
              <a:lnSpc>
                <a:spcPts val="1850"/>
              </a:lnSpc>
              <a:buSzPct val="100000"/>
              <a:buChar char="•"/>
            </a:pPr>
            <a:r>
              <a:rPr lang="en-US" sz="1200" dirty="0" err="1">
                <a:latin typeface="Times New Roman" panose="02020603050405020304" pitchFamily="18" charset="0"/>
                <a:ea typeface="Open Sans" pitchFamily="34" charset="-122"/>
                <a:cs typeface="Times New Roman" panose="02020603050405020304" pitchFamily="18" charset="0"/>
              </a:rPr>
              <a:t>Hiện</a:t>
            </a:r>
            <a:r>
              <a:rPr lang="en-US" sz="1200" dirty="0">
                <a:latin typeface="Times New Roman" panose="02020603050405020304" pitchFamily="18" charset="0"/>
                <a:ea typeface="Open Sans" pitchFamily="34" charset="-122"/>
                <a:cs typeface="Times New Roman" panose="02020603050405020304" pitchFamily="18" charset="0"/>
              </a:rPr>
              <a:t> </a:t>
            </a:r>
            <a:r>
              <a:rPr lang="en-US" sz="1200" dirty="0" err="1">
                <a:latin typeface="Times New Roman" panose="02020603050405020304" pitchFamily="18" charset="0"/>
                <a:ea typeface="Open Sans" pitchFamily="34" charset="-122"/>
                <a:cs typeface="Times New Roman" panose="02020603050405020304" pitchFamily="18" charset="0"/>
              </a:rPr>
              <a:t>tượng</a:t>
            </a:r>
            <a:r>
              <a:rPr lang="en-US" sz="1200" dirty="0">
                <a:latin typeface="Times New Roman" panose="02020603050405020304" pitchFamily="18" charset="0"/>
                <a:ea typeface="Open Sans" pitchFamily="34" charset="-122"/>
                <a:cs typeface="Times New Roman" panose="02020603050405020304" pitchFamily="18" charset="0"/>
              </a:rPr>
              <a:t>: </a:t>
            </a:r>
            <a:r>
              <a:rPr lang="en-US" sz="1200" dirty="0" err="1">
                <a:latin typeface="Times New Roman" panose="02020603050405020304" pitchFamily="18" charset="0"/>
                <a:ea typeface="Open Sans" pitchFamily="34" charset="-122"/>
                <a:cs typeface="Times New Roman" panose="02020603050405020304" pitchFamily="18" charset="0"/>
              </a:rPr>
              <a:t>Có</a:t>
            </a:r>
            <a:r>
              <a:rPr lang="en-US" sz="1200" dirty="0">
                <a:latin typeface="Times New Roman" panose="02020603050405020304" pitchFamily="18" charset="0"/>
                <a:ea typeface="Open Sans" pitchFamily="34" charset="-122"/>
                <a:cs typeface="Times New Roman" panose="02020603050405020304" pitchFamily="18" charset="0"/>
              </a:rPr>
              <a:t> </a:t>
            </a:r>
            <a:r>
              <a:rPr lang="en-US" sz="1200" dirty="0" err="1">
                <a:latin typeface="Times New Roman" panose="02020603050405020304" pitchFamily="18" charset="0"/>
                <a:ea typeface="Open Sans" pitchFamily="34" charset="-122"/>
                <a:cs typeface="Times New Roman" panose="02020603050405020304" pitchFamily="18" charset="0"/>
              </a:rPr>
              <a:t>một</a:t>
            </a:r>
            <a:r>
              <a:rPr lang="en-US" sz="1200" dirty="0">
                <a:latin typeface="Times New Roman" panose="02020603050405020304" pitchFamily="18" charset="0"/>
                <a:ea typeface="Open Sans" pitchFamily="34" charset="-122"/>
                <a:cs typeface="Times New Roman" panose="02020603050405020304" pitchFamily="18" charset="0"/>
              </a:rPr>
              <a:t> </a:t>
            </a:r>
            <a:r>
              <a:rPr lang="en-US" sz="1200" dirty="0" err="1">
                <a:latin typeface="Times New Roman" panose="02020603050405020304" pitchFamily="18" charset="0"/>
                <a:ea typeface="Open Sans" pitchFamily="34" charset="-122"/>
                <a:cs typeface="Times New Roman" panose="02020603050405020304" pitchFamily="18" charset="0"/>
              </a:rPr>
              <a:t>lượng</a:t>
            </a:r>
            <a:r>
              <a:rPr lang="en-US" sz="1200" dirty="0">
                <a:latin typeface="Times New Roman" panose="02020603050405020304" pitchFamily="18" charset="0"/>
                <a:ea typeface="Open Sans" pitchFamily="34" charset="-122"/>
                <a:cs typeface="Times New Roman" panose="02020603050405020304" pitchFamily="18" charset="0"/>
              </a:rPr>
              <a:t> </a:t>
            </a:r>
            <a:r>
              <a:rPr lang="en-US" sz="1200" dirty="0" err="1">
                <a:latin typeface="Times New Roman" panose="02020603050405020304" pitchFamily="18" charset="0"/>
                <a:ea typeface="Open Sans" pitchFamily="34" charset="-122"/>
                <a:cs typeface="Times New Roman" panose="02020603050405020304" pitchFamily="18" charset="0"/>
              </a:rPr>
              <a:t>nhỏ</a:t>
            </a:r>
            <a:r>
              <a:rPr lang="en-US" sz="1200" dirty="0">
                <a:latin typeface="Times New Roman" panose="02020603050405020304" pitchFamily="18" charset="0"/>
                <a:ea typeface="Open Sans" pitchFamily="34" charset="-122"/>
                <a:cs typeface="Times New Roman" panose="02020603050405020304" pitchFamily="18" charset="0"/>
              </a:rPr>
              <a:t> </a:t>
            </a:r>
            <a:r>
              <a:rPr lang="en-US" sz="1200" dirty="0" err="1">
                <a:latin typeface="Times New Roman" panose="02020603050405020304" pitchFamily="18" charset="0"/>
                <a:ea typeface="Open Sans" pitchFamily="34" charset="-122"/>
                <a:cs typeface="Times New Roman" panose="02020603050405020304" pitchFamily="18" charset="0"/>
              </a:rPr>
              <a:t>bài</a:t>
            </a:r>
            <a:r>
              <a:rPr lang="en-US" sz="1200" dirty="0">
                <a:latin typeface="Times New Roman" panose="02020603050405020304" pitchFamily="18" charset="0"/>
                <a:ea typeface="Open Sans" pitchFamily="34" charset="-122"/>
                <a:cs typeface="Times New Roman" panose="02020603050405020304" pitchFamily="18" charset="0"/>
              </a:rPr>
              <a:t> </a:t>
            </a:r>
            <a:r>
              <a:rPr lang="en-US" sz="1200" dirty="0" err="1">
                <a:latin typeface="Times New Roman" panose="02020603050405020304" pitchFamily="18" charset="0"/>
                <a:ea typeface="Open Sans" pitchFamily="34" charset="-122"/>
                <a:cs typeface="Times New Roman" panose="02020603050405020304" pitchFamily="18" charset="0"/>
              </a:rPr>
              <a:t>hát</a:t>
            </a:r>
            <a:r>
              <a:rPr lang="en-US" sz="1200" dirty="0">
                <a:latin typeface="Times New Roman" panose="02020603050405020304" pitchFamily="18" charset="0"/>
                <a:ea typeface="Open Sans" pitchFamily="34" charset="-122"/>
                <a:cs typeface="Times New Roman" panose="02020603050405020304" pitchFamily="18" charset="0"/>
              </a:rPr>
              <a:t> </a:t>
            </a:r>
            <a:r>
              <a:rPr lang="en-US" sz="1200" dirty="0" err="1">
                <a:latin typeface="Times New Roman" panose="02020603050405020304" pitchFamily="18" charset="0"/>
                <a:ea typeface="Open Sans" pitchFamily="34" charset="-122"/>
                <a:cs typeface="Times New Roman" panose="02020603050405020304" pitchFamily="18" charset="0"/>
              </a:rPr>
              <a:t>rất</a:t>
            </a:r>
            <a:r>
              <a:rPr lang="en-US" sz="1200" dirty="0">
                <a:latin typeface="Times New Roman" panose="02020603050405020304" pitchFamily="18" charset="0"/>
                <a:ea typeface="Open Sans" pitchFamily="34" charset="-122"/>
                <a:cs typeface="Times New Roman" panose="02020603050405020304" pitchFamily="18" charset="0"/>
              </a:rPr>
              <a:t> </a:t>
            </a:r>
            <a:r>
              <a:rPr lang="en-US" sz="1200" dirty="0" err="1">
                <a:latin typeface="Times New Roman" panose="02020603050405020304" pitchFamily="18" charset="0"/>
                <a:ea typeface="Open Sans" pitchFamily="34" charset="-122"/>
                <a:cs typeface="Times New Roman" panose="02020603050405020304" pitchFamily="18" charset="0"/>
              </a:rPr>
              <a:t>ít</a:t>
            </a:r>
            <a:r>
              <a:rPr lang="en-US" sz="1200" dirty="0">
                <a:latin typeface="Times New Roman" panose="02020603050405020304" pitchFamily="18" charset="0"/>
                <a:ea typeface="Open Sans" pitchFamily="34" charset="-122"/>
                <a:cs typeface="Times New Roman" panose="02020603050405020304" pitchFamily="18" charset="0"/>
              </a:rPr>
              <a:t> </a:t>
            </a:r>
            <a:r>
              <a:rPr lang="en-US" sz="1200" dirty="0" err="1">
                <a:latin typeface="Times New Roman" panose="02020603050405020304" pitchFamily="18" charset="0"/>
                <a:ea typeface="Open Sans" pitchFamily="34" charset="-122"/>
                <a:cs typeface="Times New Roman" panose="02020603050405020304" pitchFamily="18" charset="0"/>
              </a:rPr>
              <a:t>phổ</a:t>
            </a:r>
            <a:r>
              <a:rPr lang="en-US" sz="1200" dirty="0">
                <a:latin typeface="Times New Roman" panose="02020603050405020304" pitchFamily="18" charset="0"/>
                <a:ea typeface="Open Sans" pitchFamily="34" charset="-122"/>
                <a:cs typeface="Times New Roman" panose="02020603050405020304" pitchFamily="18" charset="0"/>
              </a:rPr>
              <a:t> </a:t>
            </a:r>
            <a:r>
              <a:rPr lang="en-US" sz="1200" dirty="0" err="1">
                <a:latin typeface="Times New Roman" panose="02020603050405020304" pitchFamily="18" charset="0"/>
                <a:ea typeface="Open Sans" pitchFamily="34" charset="-122"/>
                <a:cs typeface="Times New Roman" panose="02020603050405020304" pitchFamily="18" charset="0"/>
              </a:rPr>
              <a:t>biến</a:t>
            </a:r>
            <a:r>
              <a:rPr lang="en-US" sz="1200" dirty="0">
                <a:latin typeface="Times New Roman" panose="02020603050405020304" pitchFamily="18" charset="0"/>
                <a:ea typeface="Open Sans" pitchFamily="34" charset="-122"/>
                <a:cs typeface="Times New Roman" panose="02020603050405020304" pitchFamily="18" charset="0"/>
              </a:rPr>
              <a:t> ( </a:t>
            </a:r>
            <a:r>
              <a:rPr lang="en-US" sz="1200" dirty="0" err="1">
                <a:latin typeface="Times New Roman" panose="02020603050405020304" pitchFamily="18" charset="0"/>
                <a:ea typeface="Open Sans" pitchFamily="34" charset="-122"/>
                <a:cs typeface="Times New Roman" panose="02020603050405020304" pitchFamily="18" charset="0"/>
              </a:rPr>
              <a:t>đuôi</a:t>
            </a:r>
            <a:r>
              <a:rPr lang="en-US" sz="1200" dirty="0">
                <a:latin typeface="Times New Roman" panose="02020603050405020304" pitchFamily="18" charset="0"/>
                <a:ea typeface="Open Sans" pitchFamily="34" charset="-122"/>
                <a:cs typeface="Times New Roman" panose="02020603050405020304" pitchFamily="18" charset="0"/>
              </a:rPr>
              <a:t> </a:t>
            </a:r>
            <a:r>
              <a:rPr lang="en-US" sz="1200" dirty="0" err="1">
                <a:latin typeface="Times New Roman" panose="02020603050405020304" pitchFamily="18" charset="0"/>
                <a:ea typeface="Open Sans" pitchFamily="34" charset="-122"/>
                <a:cs typeface="Times New Roman" panose="02020603050405020304" pitchFamily="18" charset="0"/>
              </a:rPr>
              <a:t>dài</a:t>
            </a:r>
            <a:r>
              <a:rPr lang="en-US" sz="1200" dirty="0">
                <a:latin typeface="Times New Roman" panose="02020603050405020304" pitchFamily="18" charset="0"/>
                <a:ea typeface="Open Sans" pitchFamily="34" charset="-122"/>
                <a:cs typeface="Times New Roman" panose="02020603050405020304" pitchFamily="18" charset="0"/>
              </a:rPr>
              <a:t> </a:t>
            </a:r>
            <a:r>
              <a:rPr lang="en-US" sz="1200" dirty="0" err="1">
                <a:latin typeface="Times New Roman" panose="02020603050405020304" pitchFamily="18" charset="0"/>
                <a:ea typeface="Open Sans" pitchFamily="34" charset="-122"/>
                <a:cs typeface="Times New Roman" panose="02020603050405020304" pitchFamily="18" charset="0"/>
              </a:rPr>
              <a:t>về</a:t>
            </a:r>
            <a:r>
              <a:rPr lang="en-US" sz="1200" dirty="0">
                <a:latin typeface="Times New Roman" panose="02020603050405020304" pitchFamily="18" charset="0"/>
                <a:ea typeface="Open Sans" pitchFamily="34" charset="-122"/>
                <a:cs typeface="Times New Roman" panose="02020603050405020304" pitchFamily="18" charset="0"/>
              </a:rPr>
              <a:t> </a:t>
            </a:r>
            <a:r>
              <a:rPr lang="en-US" sz="1200" dirty="0" err="1">
                <a:latin typeface="Times New Roman" panose="02020603050405020304" pitchFamily="18" charset="0"/>
                <a:ea typeface="Open Sans" pitchFamily="34" charset="-122"/>
                <a:cs typeface="Times New Roman" panose="02020603050405020304" pitchFamily="18" charset="0"/>
              </a:rPr>
              <a:t>phía</a:t>
            </a:r>
            <a:r>
              <a:rPr lang="en-US" sz="1200" dirty="0">
                <a:latin typeface="Times New Roman" panose="02020603050405020304" pitchFamily="18" charset="0"/>
                <a:ea typeface="Open Sans" pitchFamily="34" charset="-122"/>
                <a:cs typeface="Times New Roman" panose="02020603050405020304" pitchFamily="18" charset="0"/>
              </a:rPr>
              <a:t> 0 ). </a:t>
            </a:r>
            <a:r>
              <a:rPr lang="en-US" sz="1200" dirty="0" err="1">
                <a:latin typeface="Times New Roman" panose="02020603050405020304" pitchFamily="18" charset="0"/>
                <a:ea typeface="Open Sans" pitchFamily="34" charset="-122"/>
                <a:cs typeface="Times New Roman" panose="02020603050405020304" pitchFamily="18" charset="0"/>
              </a:rPr>
              <a:t>Đây</a:t>
            </a:r>
            <a:r>
              <a:rPr lang="en-US" sz="1200" dirty="0">
                <a:latin typeface="Times New Roman" panose="02020603050405020304" pitchFamily="18" charset="0"/>
                <a:ea typeface="Open Sans" pitchFamily="34" charset="-122"/>
                <a:cs typeface="Times New Roman" panose="02020603050405020304" pitchFamily="18" charset="0"/>
              </a:rPr>
              <a:t> </a:t>
            </a:r>
            <a:r>
              <a:rPr lang="en-US" sz="1200" dirty="0" err="1">
                <a:latin typeface="Times New Roman" panose="02020603050405020304" pitchFamily="18" charset="0"/>
                <a:ea typeface="Open Sans" pitchFamily="34" charset="-122"/>
                <a:cs typeface="Times New Roman" panose="02020603050405020304" pitchFamily="18" charset="0"/>
              </a:rPr>
              <a:t>có</a:t>
            </a:r>
            <a:r>
              <a:rPr lang="en-US" sz="1200" dirty="0">
                <a:latin typeface="Times New Roman" panose="02020603050405020304" pitchFamily="18" charset="0"/>
                <a:ea typeface="Open Sans" pitchFamily="34" charset="-122"/>
                <a:cs typeface="Times New Roman" panose="02020603050405020304" pitchFamily="18" charset="0"/>
              </a:rPr>
              <a:t> </a:t>
            </a:r>
            <a:r>
              <a:rPr lang="en-US" sz="1200" dirty="0" err="1">
                <a:latin typeface="Times New Roman" panose="02020603050405020304" pitchFamily="18" charset="0"/>
                <a:ea typeface="Open Sans" pitchFamily="34" charset="-122"/>
                <a:cs typeface="Times New Roman" panose="02020603050405020304" pitchFamily="18" charset="0"/>
              </a:rPr>
              <a:t>thể</a:t>
            </a:r>
            <a:r>
              <a:rPr lang="en-US" sz="1200" dirty="0">
                <a:latin typeface="Times New Roman" panose="02020603050405020304" pitchFamily="18" charset="0"/>
                <a:ea typeface="Open Sans" pitchFamily="34" charset="-122"/>
                <a:cs typeface="Times New Roman" panose="02020603050405020304" pitchFamily="18" charset="0"/>
              </a:rPr>
              <a:t> </a:t>
            </a:r>
            <a:r>
              <a:rPr lang="en-US" sz="1200" dirty="0" err="1">
                <a:latin typeface="Times New Roman" panose="02020603050405020304" pitchFamily="18" charset="0"/>
                <a:ea typeface="Open Sans" pitchFamily="34" charset="-122"/>
                <a:cs typeface="Times New Roman" panose="02020603050405020304" pitchFamily="18" charset="0"/>
              </a:rPr>
              <a:t>là</a:t>
            </a:r>
            <a:r>
              <a:rPr lang="en-US" sz="1200" dirty="0">
                <a:latin typeface="Times New Roman" panose="02020603050405020304" pitchFamily="18" charset="0"/>
                <a:ea typeface="Open Sans" pitchFamily="34" charset="-122"/>
                <a:cs typeface="Times New Roman" panose="02020603050405020304" pitchFamily="18" charset="0"/>
              </a:rPr>
              <a:t> </a:t>
            </a:r>
            <a:r>
              <a:rPr lang="en-US" sz="1200" dirty="0" err="1">
                <a:latin typeface="Times New Roman" panose="02020603050405020304" pitchFamily="18" charset="0"/>
                <a:ea typeface="Open Sans" pitchFamily="34" charset="-122"/>
                <a:cs typeface="Times New Roman" panose="02020603050405020304" pitchFamily="18" charset="0"/>
              </a:rPr>
              <a:t>các</a:t>
            </a:r>
            <a:endParaRPr lang="en-US" sz="1200" dirty="0">
              <a:latin typeface="Times New Roman" panose="02020603050405020304" pitchFamily="18" charset="0"/>
              <a:ea typeface="Open Sans" pitchFamily="34" charset="-122"/>
              <a:cs typeface="Times New Roman" panose="02020603050405020304" pitchFamily="18" charset="0"/>
            </a:endParaRPr>
          </a:p>
          <a:p>
            <a:pPr lvl="1">
              <a:lnSpc>
                <a:spcPts val="1850"/>
              </a:lnSpc>
              <a:buSzPct val="100000"/>
            </a:pPr>
            <a:r>
              <a:rPr lang="en-US" sz="1200" dirty="0" err="1">
                <a:latin typeface="Times New Roman" panose="02020603050405020304" pitchFamily="18" charset="0"/>
                <a:ea typeface="Open Sans" pitchFamily="34" charset="-122"/>
                <a:cs typeface="Times New Roman" panose="02020603050405020304" pitchFamily="18" charset="0"/>
              </a:rPr>
              <a:t>bài</a:t>
            </a:r>
            <a:r>
              <a:rPr lang="en-US" sz="1200" dirty="0">
                <a:latin typeface="Times New Roman" panose="02020603050405020304" pitchFamily="18" charset="0"/>
                <a:ea typeface="Open Sans" pitchFamily="34" charset="-122"/>
                <a:cs typeface="Times New Roman" panose="02020603050405020304" pitchFamily="18" charset="0"/>
              </a:rPr>
              <a:t> Indie </a:t>
            </a:r>
            <a:r>
              <a:rPr lang="en-US" sz="1200" dirty="0" err="1">
                <a:latin typeface="Times New Roman" panose="02020603050405020304" pitchFamily="18" charset="0"/>
                <a:ea typeface="Open Sans" pitchFamily="34" charset="-122"/>
                <a:cs typeface="Times New Roman" panose="02020603050405020304" pitchFamily="18" charset="0"/>
              </a:rPr>
              <a:t>hoặc</a:t>
            </a:r>
            <a:r>
              <a:rPr lang="en-US" sz="1200" dirty="0">
                <a:latin typeface="Times New Roman" panose="02020603050405020304" pitchFamily="18" charset="0"/>
                <a:ea typeface="Open Sans" pitchFamily="34" charset="-122"/>
                <a:cs typeface="Times New Roman" panose="02020603050405020304" pitchFamily="18" charset="0"/>
              </a:rPr>
              <a:t> Underground </a:t>
            </a:r>
            <a:r>
              <a:rPr lang="en-US" sz="1200" dirty="0" err="1">
                <a:latin typeface="Times New Roman" panose="02020603050405020304" pitchFamily="18" charset="0"/>
                <a:ea typeface="Open Sans" pitchFamily="34" charset="-122"/>
                <a:cs typeface="Times New Roman" panose="02020603050405020304" pitchFamily="18" charset="0"/>
              </a:rPr>
              <a:t>kén</a:t>
            </a:r>
            <a:r>
              <a:rPr lang="en-US" sz="1200" dirty="0">
                <a:latin typeface="Times New Roman" panose="02020603050405020304" pitchFamily="18" charset="0"/>
                <a:ea typeface="Open Sans" pitchFamily="34" charset="-122"/>
                <a:cs typeface="Times New Roman" panose="02020603050405020304" pitchFamily="18" charset="0"/>
              </a:rPr>
              <a:t> </a:t>
            </a:r>
            <a:r>
              <a:rPr lang="en-US" sz="1200" dirty="0" err="1">
                <a:latin typeface="Times New Roman" panose="02020603050405020304" pitchFamily="18" charset="0"/>
                <a:ea typeface="Open Sans" pitchFamily="34" charset="-122"/>
                <a:cs typeface="Times New Roman" panose="02020603050405020304" pitchFamily="18" charset="0"/>
              </a:rPr>
              <a:t>người</a:t>
            </a:r>
            <a:r>
              <a:rPr lang="en-US" sz="1200" dirty="0">
                <a:latin typeface="Times New Roman" panose="02020603050405020304" pitchFamily="18" charset="0"/>
                <a:ea typeface="Open Sans" pitchFamily="34" charset="-122"/>
                <a:cs typeface="Times New Roman" panose="02020603050405020304" pitchFamily="18" charset="0"/>
              </a:rPr>
              <a:t> </a:t>
            </a:r>
            <a:r>
              <a:rPr lang="en-US" sz="1200" dirty="0" err="1">
                <a:latin typeface="Times New Roman" panose="02020603050405020304" pitchFamily="18" charset="0"/>
                <a:ea typeface="Open Sans" pitchFamily="34" charset="-122"/>
                <a:cs typeface="Times New Roman" panose="02020603050405020304" pitchFamily="18" charset="0"/>
              </a:rPr>
              <a:t>nghe</a:t>
            </a:r>
            <a:endParaRPr lang="en-US" sz="1150" dirty="0">
              <a:latin typeface="Times New Roman" panose="02020603050405020304" pitchFamily="18" charset="0"/>
              <a:ea typeface="Open Sans" pitchFamily="34" charset="-122"/>
              <a:cs typeface="Times New Roman" panose="02020603050405020304" pitchFamily="18" charset="0"/>
            </a:endParaRPr>
          </a:p>
          <a:p>
            <a:pPr marL="342900" indent="-342900" algn="l">
              <a:lnSpc>
                <a:spcPts val="1850"/>
              </a:lnSpc>
              <a:buSzPct val="100000"/>
              <a:buChar char="•"/>
            </a:pPr>
            <a:endParaRPr lang="en-US" sz="1150" dirty="0">
              <a:latin typeface="Times New Roman" panose="02020603050405020304" pitchFamily="18" charset="0"/>
              <a:cs typeface="Times New Roman" panose="02020603050405020304" pitchFamily="18" charset="0"/>
            </a:endParaRPr>
          </a:p>
        </p:txBody>
      </p:sp>
      <p:sp>
        <p:nvSpPr>
          <p:cNvPr id="7" name="Text 5"/>
          <p:cNvSpPr/>
          <p:nvPr/>
        </p:nvSpPr>
        <p:spPr>
          <a:xfrm>
            <a:off x="678060" y="3091041"/>
            <a:ext cx="6400919" cy="235625"/>
          </a:xfrm>
          <a:prstGeom prst="rect">
            <a:avLst/>
          </a:prstGeom>
          <a:noFill/>
          <a:ln/>
        </p:spPr>
        <p:txBody>
          <a:bodyPr wrap="none" lIns="0" tIns="0" rIns="0" bIns="0" rtlCol="0" anchor="t"/>
          <a:lstStyle/>
          <a:p>
            <a:pPr marL="342900" indent="-342900" algn="l">
              <a:lnSpc>
                <a:spcPts val="1850"/>
              </a:lnSpc>
              <a:buSzPct val="100000"/>
              <a:buChar char="•"/>
            </a:pPr>
            <a:r>
              <a:rPr lang="en-US" sz="1150" dirty="0">
                <a:latin typeface="Times New Roman" panose="02020603050405020304" pitchFamily="18" charset="0"/>
                <a:ea typeface="Open Sans" pitchFamily="34" charset="-122"/>
                <a:cs typeface="Times New Roman" panose="02020603050405020304" pitchFamily="18" charset="0"/>
              </a:rPr>
              <a:t>Speechiness (Lệch </a:t>
            </a:r>
            <a:r>
              <a:rPr lang="en-US" sz="1150" dirty="0" err="1">
                <a:latin typeface="Times New Roman" panose="02020603050405020304" pitchFamily="18" charset="0"/>
                <a:ea typeface="Open Sans" pitchFamily="34" charset="-122"/>
                <a:cs typeface="Times New Roman" panose="02020603050405020304" pitchFamily="18" charset="0"/>
              </a:rPr>
              <a:t>phải</a:t>
            </a:r>
            <a:r>
              <a:rPr lang="en-US" sz="1150" dirty="0">
                <a:latin typeface="Times New Roman" panose="02020603050405020304" pitchFamily="18" charset="0"/>
                <a:ea typeface="Open Sans" pitchFamily="34" charset="-122"/>
                <a:cs typeface="Times New Roman" panose="02020603050405020304" pitchFamily="18" charset="0"/>
              </a:rPr>
              <a:t>)</a:t>
            </a:r>
          </a:p>
          <a:p>
            <a:pPr marL="800100" lvl="1" indent="-342900">
              <a:lnSpc>
                <a:spcPts val="1850"/>
              </a:lnSpc>
              <a:buSzPct val="100000"/>
              <a:buChar char="•"/>
            </a:pPr>
            <a:r>
              <a:rPr lang="en-US" sz="1150" dirty="0" err="1">
                <a:latin typeface="Times New Roman" panose="02020603050405020304" pitchFamily="18" charset="0"/>
                <a:ea typeface="Open Sans" pitchFamily="34" charset="-122"/>
                <a:cs typeface="Times New Roman" panose="02020603050405020304" pitchFamily="18" charset="0"/>
              </a:rPr>
              <a:t>Đa</a:t>
            </a:r>
            <a:r>
              <a:rPr lang="en-US" sz="1150" dirty="0">
                <a:latin typeface="Times New Roman" panose="02020603050405020304" pitchFamily="18" charset="0"/>
                <a:ea typeface="Open Sans" pitchFamily="34" charset="-122"/>
                <a:cs typeface="Times New Roman" panose="02020603050405020304" pitchFamily="18" charset="0"/>
              </a:rPr>
              <a:t> </a:t>
            </a:r>
            <a:r>
              <a:rPr lang="en-US" sz="1150" dirty="0" err="1">
                <a:latin typeface="Times New Roman" panose="02020603050405020304" pitchFamily="18" charset="0"/>
                <a:ea typeface="Open Sans" pitchFamily="34" charset="-122"/>
                <a:cs typeface="Times New Roman" panose="02020603050405020304" pitchFamily="18" charset="0"/>
              </a:rPr>
              <a:t>số</a:t>
            </a:r>
            <a:r>
              <a:rPr lang="en-US" sz="1150" dirty="0">
                <a:latin typeface="Times New Roman" panose="02020603050405020304" pitchFamily="18" charset="0"/>
                <a:ea typeface="Open Sans" pitchFamily="34" charset="-122"/>
                <a:cs typeface="Times New Roman" panose="02020603050405020304" pitchFamily="18" charset="0"/>
              </a:rPr>
              <a:t> </a:t>
            </a:r>
            <a:r>
              <a:rPr lang="en-US" sz="1150" dirty="0" err="1">
                <a:latin typeface="Times New Roman" panose="02020603050405020304" pitchFamily="18" charset="0"/>
                <a:ea typeface="Open Sans" pitchFamily="34" charset="-122"/>
                <a:cs typeface="Times New Roman" panose="02020603050405020304" pitchFamily="18" charset="0"/>
              </a:rPr>
              <a:t>dữ</a:t>
            </a:r>
            <a:r>
              <a:rPr lang="en-US" sz="1150" dirty="0">
                <a:latin typeface="Times New Roman" panose="02020603050405020304" pitchFamily="18" charset="0"/>
                <a:ea typeface="Open Sans" pitchFamily="34" charset="-122"/>
                <a:cs typeface="Times New Roman" panose="02020603050405020304" pitchFamily="18" charset="0"/>
              </a:rPr>
              <a:t> </a:t>
            </a:r>
            <a:r>
              <a:rPr lang="en-US" sz="1150" dirty="0" err="1">
                <a:latin typeface="Times New Roman" panose="02020603050405020304" pitchFamily="18" charset="0"/>
                <a:ea typeface="Open Sans" pitchFamily="34" charset="-122"/>
                <a:cs typeface="Times New Roman" panose="02020603050405020304" pitchFamily="18" charset="0"/>
              </a:rPr>
              <a:t>liệu</a:t>
            </a:r>
            <a:r>
              <a:rPr lang="en-US" sz="1150" dirty="0">
                <a:latin typeface="Times New Roman" panose="02020603050405020304" pitchFamily="18" charset="0"/>
                <a:ea typeface="Open Sans" pitchFamily="34" charset="-122"/>
                <a:cs typeface="Times New Roman" panose="02020603050405020304" pitchFamily="18" charset="0"/>
              </a:rPr>
              <a:t> </a:t>
            </a:r>
            <a:r>
              <a:rPr lang="en-US" sz="1150" dirty="0" err="1">
                <a:latin typeface="Times New Roman" panose="02020603050405020304" pitchFamily="18" charset="0"/>
                <a:ea typeface="Open Sans" pitchFamily="34" charset="-122"/>
                <a:cs typeface="Times New Roman" panose="02020603050405020304" pitchFamily="18" charset="0"/>
              </a:rPr>
              <a:t>dồn</a:t>
            </a:r>
            <a:r>
              <a:rPr lang="en-US" sz="1150" dirty="0">
                <a:latin typeface="Times New Roman" panose="02020603050405020304" pitchFamily="18" charset="0"/>
                <a:ea typeface="Open Sans" pitchFamily="34" charset="-122"/>
                <a:cs typeface="Times New Roman" panose="02020603050405020304" pitchFamily="18" charset="0"/>
              </a:rPr>
              <a:t> </a:t>
            </a:r>
            <a:r>
              <a:rPr lang="en-US" sz="1150" dirty="0" err="1">
                <a:latin typeface="Times New Roman" panose="02020603050405020304" pitchFamily="18" charset="0"/>
                <a:ea typeface="Open Sans" pitchFamily="34" charset="-122"/>
                <a:cs typeface="Times New Roman" panose="02020603050405020304" pitchFamily="18" charset="0"/>
              </a:rPr>
              <a:t>về</a:t>
            </a:r>
            <a:r>
              <a:rPr lang="en-US" sz="1150" dirty="0">
                <a:latin typeface="Times New Roman" panose="02020603050405020304" pitchFamily="18" charset="0"/>
                <a:ea typeface="Open Sans" pitchFamily="34" charset="-122"/>
                <a:cs typeface="Times New Roman" panose="02020603050405020304" pitchFamily="18" charset="0"/>
              </a:rPr>
              <a:t> 0 ( </a:t>
            </a:r>
            <a:r>
              <a:rPr lang="en-US" sz="1150" dirty="0" err="1">
                <a:latin typeface="Times New Roman" panose="02020603050405020304" pitchFamily="18" charset="0"/>
                <a:ea typeface="Open Sans" pitchFamily="34" charset="-122"/>
                <a:cs typeface="Times New Roman" panose="02020603050405020304" pitchFamily="18" charset="0"/>
              </a:rPr>
              <a:t>nhạc</a:t>
            </a:r>
            <a:r>
              <a:rPr lang="en-US" sz="1150" dirty="0">
                <a:latin typeface="Times New Roman" panose="02020603050405020304" pitchFamily="18" charset="0"/>
                <a:ea typeface="Open Sans" pitchFamily="34" charset="-122"/>
                <a:cs typeface="Times New Roman" panose="02020603050405020304" pitchFamily="18" charset="0"/>
              </a:rPr>
              <a:t> </a:t>
            </a:r>
            <a:r>
              <a:rPr lang="en-US" sz="1150" dirty="0" err="1">
                <a:latin typeface="Times New Roman" panose="02020603050405020304" pitchFamily="18" charset="0"/>
                <a:ea typeface="Open Sans" pitchFamily="34" charset="-122"/>
                <a:cs typeface="Times New Roman" panose="02020603050405020304" pitchFamily="18" charset="0"/>
              </a:rPr>
              <a:t>không</a:t>
            </a:r>
            <a:r>
              <a:rPr lang="en-US" sz="1150" dirty="0">
                <a:latin typeface="Times New Roman" panose="02020603050405020304" pitchFamily="18" charset="0"/>
                <a:ea typeface="Open Sans" pitchFamily="34" charset="-122"/>
                <a:cs typeface="Times New Roman" panose="02020603050405020304" pitchFamily="18" charset="0"/>
              </a:rPr>
              <a:t> </a:t>
            </a:r>
            <a:r>
              <a:rPr lang="en-US" sz="1150" dirty="0" err="1">
                <a:latin typeface="Times New Roman" panose="02020603050405020304" pitchFamily="18" charset="0"/>
                <a:ea typeface="Open Sans" pitchFamily="34" charset="-122"/>
                <a:cs typeface="Times New Roman" panose="02020603050405020304" pitchFamily="18" charset="0"/>
              </a:rPr>
              <a:t>lời</a:t>
            </a:r>
            <a:r>
              <a:rPr lang="en-US" sz="1150" dirty="0">
                <a:latin typeface="Times New Roman" panose="02020603050405020304" pitchFamily="18" charset="0"/>
                <a:ea typeface="Open Sans" pitchFamily="34" charset="-122"/>
                <a:cs typeface="Times New Roman" panose="02020603050405020304" pitchFamily="18" charset="0"/>
              </a:rPr>
              <a:t> </a:t>
            </a:r>
            <a:r>
              <a:rPr lang="en-US" sz="1150" dirty="0" err="1">
                <a:latin typeface="Times New Roman" panose="02020603050405020304" pitchFamily="18" charset="0"/>
                <a:ea typeface="Open Sans" pitchFamily="34" charset="-122"/>
                <a:cs typeface="Times New Roman" panose="02020603050405020304" pitchFamily="18" charset="0"/>
              </a:rPr>
              <a:t>hoặc</a:t>
            </a:r>
            <a:r>
              <a:rPr lang="en-US" sz="1150" dirty="0">
                <a:latin typeface="Times New Roman" panose="02020603050405020304" pitchFamily="18" charset="0"/>
                <a:ea typeface="Open Sans" pitchFamily="34" charset="-122"/>
                <a:cs typeface="Times New Roman" panose="02020603050405020304" pitchFamily="18" charset="0"/>
              </a:rPr>
              <a:t> </a:t>
            </a:r>
            <a:r>
              <a:rPr lang="en-US" sz="1150" dirty="0" err="1">
                <a:latin typeface="Times New Roman" panose="02020603050405020304" pitchFamily="18" charset="0"/>
                <a:ea typeface="Open Sans" pitchFamily="34" charset="-122"/>
                <a:cs typeface="Times New Roman" panose="02020603050405020304" pitchFamily="18" charset="0"/>
              </a:rPr>
              <a:t>ít</a:t>
            </a:r>
            <a:r>
              <a:rPr lang="en-US" sz="1150" dirty="0">
                <a:latin typeface="Times New Roman" panose="02020603050405020304" pitchFamily="18" charset="0"/>
                <a:ea typeface="Open Sans" pitchFamily="34" charset="-122"/>
                <a:cs typeface="Times New Roman" panose="02020603050405020304" pitchFamily="18" charset="0"/>
              </a:rPr>
              <a:t> </a:t>
            </a:r>
            <a:r>
              <a:rPr lang="en-US" sz="1150" dirty="0" err="1">
                <a:latin typeface="Times New Roman" panose="02020603050405020304" pitchFamily="18" charset="0"/>
                <a:ea typeface="Open Sans" pitchFamily="34" charset="-122"/>
                <a:cs typeface="Times New Roman" panose="02020603050405020304" pitchFamily="18" charset="0"/>
              </a:rPr>
              <a:t>lời</a:t>
            </a:r>
            <a:r>
              <a:rPr lang="en-US" sz="1150" dirty="0">
                <a:latin typeface="Times New Roman" panose="02020603050405020304" pitchFamily="18" charset="0"/>
                <a:ea typeface="Open Sans" pitchFamily="34" charset="-122"/>
                <a:cs typeface="Times New Roman" panose="02020603050405020304" pitchFamily="18" charset="0"/>
              </a:rPr>
              <a:t> )</a:t>
            </a:r>
          </a:p>
          <a:p>
            <a:pPr marL="800100" lvl="1" indent="-342900">
              <a:lnSpc>
                <a:spcPts val="1850"/>
              </a:lnSpc>
              <a:buSzPct val="100000"/>
              <a:buChar char="•"/>
            </a:pPr>
            <a:r>
              <a:rPr lang="en-US" sz="1150" dirty="0" err="1">
                <a:latin typeface="Times New Roman" panose="02020603050405020304" pitchFamily="18" charset="0"/>
                <a:ea typeface="Open Sans" pitchFamily="34" charset="-122"/>
                <a:cs typeface="Times New Roman" panose="02020603050405020304" pitchFamily="18" charset="0"/>
              </a:rPr>
              <a:t>Hiện</a:t>
            </a:r>
            <a:r>
              <a:rPr lang="en-US" sz="1150" dirty="0">
                <a:latin typeface="Times New Roman" panose="02020603050405020304" pitchFamily="18" charset="0"/>
                <a:ea typeface="Open Sans" pitchFamily="34" charset="-122"/>
                <a:cs typeface="Times New Roman" panose="02020603050405020304" pitchFamily="18" charset="0"/>
              </a:rPr>
              <a:t> </a:t>
            </a:r>
            <a:r>
              <a:rPr lang="en-US" sz="1150" dirty="0" err="1">
                <a:latin typeface="Times New Roman" panose="02020603050405020304" pitchFamily="18" charset="0"/>
                <a:ea typeface="Open Sans" pitchFamily="34" charset="-122"/>
                <a:cs typeface="Times New Roman" panose="02020603050405020304" pitchFamily="18" charset="0"/>
              </a:rPr>
              <a:t>tượng</a:t>
            </a:r>
            <a:r>
              <a:rPr lang="en-US" sz="1150" dirty="0">
                <a:latin typeface="Times New Roman" panose="02020603050405020304" pitchFamily="18" charset="0"/>
                <a:ea typeface="Open Sans" pitchFamily="34" charset="-122"/>
                <a:cs typeface="Times New Roman" panose="02020603050405020304" pitchFamily="18" charset="0"/>
              </a:rPr>
              <a:t> : </a:t>
            </a:r>
            <a:r>
              <a:rPr lang="en-US" sz="1150" dirty="0" err="1">
                <a:latin typeface="Times New Roman" panose="02020603050405020304" pitchFamily="18" charset="0"/>
                <a:ea typeface="Open Sans" pitchFamily="34" charset="-122"/>
                <a:cs typeface="Times New Roman" panose="02020603050405020304" pitchFamily="18" charset="0"/>
              </a:rPr>
              <a:t>Đuôi</a:t>
            </a:r>
            <a:r>
              <a:rPr lang="en-US" sz="1150" dirty="0">
                <a:latin typeface="Times New Roman" panose="02020603050405020304" pitchFamily="18" charset="0"/>
                <a:ea typeface="Open Sans" pitchFamily="34" charset="-122"/>
                <a:cs typeface="Times New Roman" panose="02020603050405020304" pitchFamily="18" charset="0"/>
              </a:rPr>
              <a:t> </a:t>
            </a:r>
            <a:r>
              <a:rPr lang="en-US" sz="1150" dirty="0" err="1">
                <a:latin typeface="Times New Roman" panose="02020603050405020304" pitchFamily="18" charset="0"/>
                <a:ea typeface="Open Sans" pitchFamily="34" charset="-122"/>
                <a:cs typeface="Times New Roman" panose="02020603050405020304" pitchFamily="18" charset="0"/>
              </a:rPr>
              <a:t>kéo</a:t>
            </a:r>
            <a:r>
              <a:rPr lang="en-US" sz="1150" dirty="0">
                <a:latin typeface="Times New Roman" panose="02020603050405020304" pitchFamily="18" charset="0"/>
                <a:ea typeface="Open Sans" pitchFamily="34" charset="-122"/>
                <a:cs typeface="Times New Roman" panose="02020603050405020304" pitchFamily="18" charset="0"/>
              </a:rPr>
              <a:t> </a:t>
            </a:r>
            <a:r>
              <a:rPr lang="en-US" sz="1150" dirty="0" err="1">
                <a:latin typeface="Times New Roman" panose="02020603050405020304" pitchFamily="18" charset="0"/>
                <a:ea typeface="Open Sans" pitchFamily="34" charset="-122"/>
                <a:cs typeface="Times New Roman" panose="02020603050405020304" pitchFamily="18" charset="0"/>
              </a:rPr>
              <a:t>dài</a:t>
            </a:r>
            <a:r>
              <a:rPr lang="en-US" sz="1150" dirty="0">
                <a:latin typeface="Times New Roman" panose="02020603050405020304" pitchFamily="18" charset="0"/>
                <a:ea typeface="Open Sans" pitchFamily="34" charset="-122"/>
                <a:cs typeface="Times New Roman" panose="02020603050405020304" pitchFamily="18" charset="0"/>
              </a:rPr>
              <a:t> </a:t>
            </a:r>
            <a:r>
              <a:rPr lang="en-US" sz="1150" dirty="0" err="1">
                <a:latin typeface="Times New Roman" panose="02020603050405020304" pitchFamily="18" charset="0"/>
                <a:ea typeface="Open Sans" pitchFamily="34" charset="-122"/>
                <a:cs typeface="Times New Roman" panose="02020603050405020304" pitchFamily="18" charset="0"/>
              </a:rPr>
              <a:t>về</a:t>
            </a:r>
            <a:r>
              <a:rPr lang="en-US" sz="1150" dirty="0">
                <a:latin typeface="Times New Roman" panose="02020603050405020304" pitchFamily="18" charset="0"/>
                <a:ea typeface="Open Sans" pitchFamily="34" charset="-122"/>
                <a:cs typeface="Times New Roman" panose="02020603050405020304" pitchFamily="18" charset="0"/>
              </a:rPr>
              <a:t> 1.0 </a:t>
            </a:r>
            <a:r>
              <a:rPr lang="en-US" sz="1150" dirty="0" err="1">
                <a:latin typeface="Times New Roman" panose="02020603050405020304" pitchFamily="18" charset="0"/>
                <a:ea typeface="Open Sans" pitchFamily="34" charset="-122"/>
                <a:cs typeface="Times New Roman" panose="02020603050405020304" pitchFamily="18" charset="0"/>
              </a:rPr>
              <a:t>đại</a:t>
            </a:r>
            <a:r>
              <a:rPr lang="en-US" sz="1150" dirty="0">
                <a:latin typeface="Times New Roman" panose="02020603050405020304" pitchFamily="18" charset="0"/>
                <a:ea typeface="Open Sans" pitchFamily="34" charset="-122"/>
                <a:cs typeface="Times New Roman" panose="02020603050405020304" pitchFamily="18" charset="0"/>
              </a:rPr>
              <a:t> </a:t>
            </a:r>
            <a:r>
              <a:rPr lang="en-US" sz="1150" dirty="0" err="1">
                <a:latin typeface="Times New Roman" panose="02020603050405020304" pitchFamily="18" charset="0"/>
                <a:ea typeface="Open Sans" pitchFamily="34" charset="-122"/>
                <a:cs typeface="Times New Roman" panose="02020603050405020304" pitchFamily="18" charset="0"/>
              </a:rPr>
              <a:t>diện</a:t>
            </a:r>
            <a:r>
              <a:rPr lang="en-US" sz="1150" dirty="0">
                <a:latin typeface="Times New Roman" panose="02020603050405020304" pitchFamily="18" charset="0"/>
                <a:ea typeface="Open Sans" pitchFamily="34" charset="-122"/>
                <a:cs typeface="Times New Roman" panose="02020603050405020304" pitchFamily="18" charset="0"/>
              </a:rPr>
              <a:t> </a:t>
            </a:r>
            <a:r>
              <a:rPr lang="en-US" sz="1150" dirty="0" err="1">
                <a:latin typeface="Times New Roman" panose="02020603050405020304" pitchFamily="18" charset="0"/>
                <a:ea typeface="Open Sans" pitchFamily="34" charset="-122"/>
                <a:cs typeface="Times New Roman" panose="02020603050405020304" pitchFamily="18" charset="0"/>
              </a:rPr>
              <a:t>cho</a:t>
            </a:r>
            <a:r>
              <a:rPr lang="en-US" sz="1150" dirty="0">
                <a:latin typeface="Times New Roman" panose="02020603050405020304" pitchFamily="18" charset="0"/>
                <a:ea typeface="Open Sans" pitchFamily="34" charset="-122"/>
                <a:cs typeface="Times New Roman" panose="02020603050405020304" pitchFamily="18" charset="0"/>
              </a:rPr>
              <a:t> </a:t>
            </a:r>
            <a:r>
              <a:rPr lang="en-US" sz="1150" dirty="0" err="1">
                <a:latin typeface="Times New Roman" panose="02020603050405020304" pitchFamily="18" charset="0"/>
                <a:ea typeface="Open Sans" pitchFamily="34" charset="-122"/>
                <a:cs typeface="Times New Roman" panose="02020603050405020304" pitchFamily="18" charset="0"/>
              </a:rPr>
              <a:t>các</a:t>
            </a:r>
            <a:r>
              <a:rPr lang="en-US" sz="1150" dirty="0">
                <a:latin typeface="Times New Roman" panose="02020603050405020304" pitchFamily="18" charset="0"/>
                <a:ea typeface="Open Sans" pitchFamily="34" charset="-122"/>
                <a:cs typeface="Times New Roman" panose="02020603050405020304" pitchFamily="18" charset="0"/>
              </a:rPr>
              <a:t> track </a:t>
            </a:r>
            <a:r>
              <a:rPr lang="en-US" sz="1150" dirty="0" err="1">
                <a:latin typeface="Times New Roman" panose="02020603050405020304" pitchFamily="18" charset="0"/>
                <a:ea typeface="Open Sans" pitchFamily="34" charset="-122"/>
                <a:cs typeface="Times New Roman" panose="02020603050405020304" pitchFamily="18" charset="0"/>
              </a:rPr>
              <a:t>đặc</a:t>
            </a:r>
            <a:r>
              <a:rPr lang="en-US" sz="1150" dirty="0">
                <a:latin typeface="Times New Roman" panose="02020603050405020304" pitchFamily="18" charset="0"/>
                <a:ea typeface="Open Sans" pitchFamily="34" charset="-122"/>
                <a:cs typeface="Times New Roman" panose="02020603050405020304" pitchFamily="18" charset="0"/>
              </a:rPr>
              <a:t> </a:t>
            </a:r>
            <a:r>
              <a:rPr lang="en-US" sz="1150" dirty="0" err="1">
                <a:latin typeface="Times New Roman" panose="02020603050405020304" pitchFamily="18" charset="0"/>
                <a:ea typeface="Open Sans" pitchFamily="34" charset="-122"/>
                <a:cs typeface="Times New Roman" panose="02020603050405020304" pitchFamily="18" charset="0"/>
              </a:rPr>
              <a:t>thù</a:t>
            </a:r>
            <a:r>
              <a:rPr lang="en-US" sz="1150" dirty="0">
                <a:latin typeface="Times New Roman" panose="02020603050405020304" pitchFamily="18" charset="0"/>
                <a:ea typeface="Open Sans" pitchFamily="34" charset="-122"/>
                <a:cs typeface="Times New Roman" panose="02020603050405020304" pitchFamily="18" charset="0"/>
              </a:rPr>
              <a:t> </a:t>
            </a:r>
            <a:r>
              <a:rPr lang="en-US" sz="1150" dirty="0" err="1">
                <a:latin typeface="Times New Roman" panose="02020603050405020304" pitchFamily="18" charset="0"/>
                <a:ea typeface="Open Sans" pitchFamily="34" charset="-122"/>
                <a:cs typeface="Times New Roman" panose="02020603050405020304" pitchFamily="18" charset="0"/>
              </a:rPr>
              <a:t>như</a:t>
            </a:r>
            <a:r>
              <a:rPr lang="en-US" sz="1150" dirty="0">
                <a:latin typeface="Times New Roman" panose="02020603050405020304" pitchFamily="18" charset="0"/>
                <a:ea typeface="Open Sans" pitchFamily="34" charset="-122"/>
                <a:cs typeface="Times New Roman" panose="02020603050405020304" pitchFamily="18" charset="0"/>
              </a:rPr>
              <a:t> Hip-hop, Rap </a:t>
            </a:r>
            <a:r>
              <a:rPr lang="en-US" sz="1150" dirty="0" err="1">
                <a:latin typeface="Times New Roman" panose="02020603050405020304" pitchFamily="18" charset="0"/>
                <a:ea typeface="Open Sans" pitchFamily="34" charset="-122"/>
                <a:cs typeface="Times New Roman" panose="02020603050405020304" pitchFamily="18" charset="0"/>
              </a:rPr>
              <a:t>hoặc</a:t>
            </a:r>
            <a:r>
              <a:rPr lang="en-US" sz="1150" dirty="0">
                <a:latin typeface="Times New Roman" panose="02020603050405020304" pitchFamily="18" charset="0"/>
                <a:ea typeface="Open Sans" pitchFamily="34" charset="-122"/>
                <a:cs typeface="Times New Roman" panose="02020603050405020304" pitchFamily="18" charset="0"/>
              </a:rPr>
              <a:t> Audiobook</a:t>
            </a:r>
            <a:endParaRPr lang="en-US" sz="1150" dirty="0">
              <a:latin typeface="Times New Roman" panose="02020603050405020304" pitchFamily="18" charset="0"/>
              <a:cs typeface="Times New Roman" panose="02020603050405020304" pitchFamily="18" charset="0"/>
            </a:endParaRPr>
          </a:p>
        </p:txBody>
      </p:sp>
      <p:sp>
        <p:nvSpPr>
          <p:cNvPr id="8" name="Shape 6"/>
          <p:cNvSpPr/>
          <p:nvPr/>
        </p:nvSpPr>
        <p:spPr>
          <a:xfrm>
            <a:off x="7388781" y="1561148"/>
            <a:ext cx="6933394" cy="2553653"/>
          </a:xfrm>
          <a:prstGeom prst="roundRect">
            <a:avLst>
              <a:gd name="adj" fmla="val 3418"/>
            </a:avLst>
          </a:prstGeom>
          <a:solidFill>
            <a:srgbClr val="FFFFFF"/>
          </a:solidFill>
          <a:ln w="15240">
            <a:solidFill>
              <a:srgbClr val="BCDBD4"/>
            </a:solidFill>
            <a:prstDash val="solid"/>
          </a:ln>
        </p:spPr>
        <p:txBody>
          <a:bodyPr/>
          <a:lstStyle/>
          <a:p>
            <a:endParaRPr lang="en-US" dirty="0">
              <a:latin typeface="Times New Roman" panose="02020603050405020304" pitchFamily="18" charset="0"/>
              <a:cs typeface="Times New Roman" panose="02020603050405020304" pitchFamily="18" charset="0"/>
            </a:endParaRPr>
          </a:p>
        </p:txBody>
      </p:sp>
      <p:sp>
        <p:nvSpPr>
          <p:cNvPr id="9" name="Text 7"/>
          <p:cNvSpPr/>
          <p:nvPr/>
        </p:nvSpPr>
        <p:spPr>
          <a:xfrm>
            <a:off x="7551301" y="1723668"/>
            <a:ext cx="2399467" cy="230029"/>
          </a:xfrm>
          <a:prstGeom prst="rect">
            <a:avLst/>
          </a:prstGeom>
          <a:noFill/>
          <a:ln/>
        </p:spPr>
        <p:txBody>
          <a:bodyPr wrap="none" lIns="0" tIns="0" rIns="0" bIns="0" rtlCol="0" anchor="t"/>
          <a:lstStyle/>
          <a:p>
            <a:pPr marL="0" indent="0" algn="l">
              <a:lnSpc>
                <a:spcPts val="1800"/>
              </a:lnSpc>
              <a:buNone/>
            </a:pPr>
            <a:r>
              <a:rPr lang="en-US" sz="1400" b="1" dirty="0">
                <a:latin typeface="Times New Roman" panose="02020603050405020304" pitchFamily="18" charset="0"/>
                <a:ea typeface="Unbounded Bold" pitchFamily="34" charset="-122"/>
                <a:cs typeface="Times New Roman" panose="02020603050405020304" pitchFamily="18" charset="0"/>
              </a:rPr>
              <a:t>Tác động &amp; Giải pháp</a:t>
            </a:r>
            <a:endParaRPr lang="en-US" sz="1400" dirty="0">
              <a:latin typeface="Times New Roman" panose="02020603050405020304" pitchFamily="18" charset="0"/>
              <a:cs typeface="Times New Roman" panose="02020603050405020304" pitchFamily="18" charset="0"/>
            </a:endParaRPr>
          </a:p>
        </p:txBody>
      </p:sp>
      <p:sp>
        <p:nvSpPr>
          <p:cNvPr id="10" name="Text 8"/>
          <p:cNvSpPr/>
          <p:nvPr/>
        </p:nvSpPr>
        <p:spPr>
          <a:xfrm>
            <a:off x="7551301" y="2012513"/>
            <a:ext cx="1841183" cy="230029"/>
          </a:xfrm>
          <a:prstGeom prst="rect">
            <a:avLst/>
          </a:prstGeom>
          <a:noFill/>
          <a:ln/>
        </p:spPr>
        <p:txBody>
          <a:bodyPr wrap="none" lIns="0" tIns="0" rIns="0" bIns="0" rtlCol="0" anchor="t"/>
          <a:lstStyle/>
          <a:p>
            <a:pPr marL="0" indent="0" algn="l">
              <a:lnSpc>
                <a:spcPts val="1800"/>
              </a:lnSpc>
              <a:buNone/>
            </a:pPr>
            <a:r>
              <a:rPr lang="en-US" sz="1400" b="1" dirty="0" err="1">
                <a:latin typeface="Times New Roman" panose="02020603050405020304" pitchFamily="18" charset="0"/>
                <a:ea typeface="Unbounded Bold" pitchFamily="34" charset="-122"/>
                <a:cs typeface="Times New Roman" panose="02020603050405020304" pitchFamily="18" charset="0"/>
              </a:rPr>
              <a:t>Tác</a:t>
            </a:r>
            <a:r>
              <a:rPr lang="en-US" sz="1400" b="1" dirty="0">
                <a:latin typeface="Times New Roman" panose="02020603050405020304" pitchFamily="18" charset="0"/>
                <a:ea typeface="Unbounded Bold" pitchFamily="34" charset="-122"/>
                <a:cs typeface="Times New Roman" panose="02020603050405020304" pitchFamily="18" charset="0"/>
              </a:rPr>
              <a:t> </a:t>
            </a:r>
            <a:r>
              <a:rPr lang="en-US" sz="1400" b="1" dirty="0" err="1">
                <a:latin typeface="Times New Roman" panose="02020603050405020304" pitchFamily="18" charset="0"/>
                <a:ea typeface="Unbounded Bold" pitchFamily="34" charset="-122"/>
                <a:cs typeface="Times New Roman" panose="02020603050405020304" pitchFamily="18" charset="0"/>
              </a:rPr>
              <a:t>động</a:t>
            </a:r>
            <a:endParaRPr lang="en-US" sz="1400" dirty="0">
              <a:latin typeface="Times New Roman" panose="02020603050405020304" pitchFamily="18" charset="0"/>
              <a:cs typeface="Times New Roman" panose="02020603050405020304" pitchFamily="18" charset="0"/>
            </a:endParaRPr>
          </a:p>
        </p:txBody>
      </p:sp>
      <p:sp>
        <p:nvSpPr>
          <p:cNvPr id="11" name="Text 9"/>
          <p:cNvSpPr/>
          <p:nvPr/>
        </p:nvSpPr>
        <p:spPr>
          <a:xfrm>
            <a:off x="7551301" y="2330887"/>
            <a:ext cx="6401038" cy="235625"/>
          </a:xfrm>
          <a:prstGeom prst="rect">
            <a:avLst/>
          </a:prstGeom>
          <a:noFill/>
          <a:ln/>
        </p:spPr>
        <p:txBody>
          <a:bodyPr wrap="none" lIns="0" tIns="0" rIns="0" bIns="0" rtlCol="0" anchor="t"/>
          <a:lstStyle/>
          <a:p>
            <a:pPr>
              <a:lnSpc>
                <a:spcPts val="1850"/>
              </a:lnSpc>
            </a:pPr>
            <a:endParaRPr lang="en-US" sz="1150" dirty="0">
              <a:latin typeface="+mj-lt"/>
              <a:cs typeface="Times New Roman" panose="02020603050405020304" pitchFamily="18" charset="0"/>
            </a:endParaRPr>
          </a:p>
        </p:txBody>
      </p:sp>
      <p:sp>
        <p:nvSpPr>
          <p:cNvPr id="12" name="Text 10"/>
          <p:cNvSpPr/>
          <p:nvPr/>
        </p:nvSpPr>
        <p:spPr>
          <a:xfrm>
            <a:off x="7551301" y="3353814"/>
            <a:ext cx="1841183" cy="290731"/>
          </a:xfrm>
          <a:prstGeom prst="rect">
            <a:avLst/>
          </a:prstGeom>
          <a:noFill/>
          <a:ln/>
        </p:spPr>
        <p:txBody>
          <a:bodyPr wrap="none" lIns="0" tIns="0" rIns="0" bIns="0" rtlCol="0" anchor="t"/>
          <a:lstStyle/>
          <a:p>
            <a:pPr marL="0" indent="0" algn="l">
              <a:lnSpc>
                <a:spcPts val="1800"/>
              </a:lnSpc>
              <a:buNone/>
            </a:pPr>
            <a:r>
              <a:rPr lang="en-US" sz="1200" b="1" dirty="0">
                <a:latin typeface="Times New Roman" panose="02020603050405020304" pitchFamily="18" charset="0"/>
                <a:ea typeface="Unbounded Bold" pitchFamily="34" charset="-122"/>
                <a:cs typeface="Times New Roman" panose="02020603050405020304" pitchFamily="18" charset="0"/>
              </a:rPr>
              <a:t>Giải pháp</a:t>
            </a:r>
            <a:endParaRPr lang="en-US" sz="1200" dirty="0">
              <a:latin typeface="Times New Roman" panose="02020603050405020304" pitchFamily="18" charset="0"/>
              <a:cs typeface="Times New Roman" panose="02020603050405020304" pitchFamily="18" charset="0"/>
            </a:endParaRPr>
          </a:p>
        </p:txBody>
      </p:sp>
      <p:sp>
        <p:nvSpPr>
          <p:cNvPr id="13" name="Text 11"/>
          <p:cNvSpPr/>
          <p:nvPr/>
        </p:nvSpPr>
        <p:spPr>
          <a:xfrm>
            <a:off x="7551301" y="3326666"/>
            <a:ext cx="6401038" cy="443270"/>
          </a:xfrm>
          <a:prstGeom prst="rect">
            <a:avLst/>
          </a:prstGeom>
          <a:noFill/>
          <a:ln/>
        </p:spPr>
        <p:txBody>
          <a:bodyPr wrap="none" lIns="0" tIns="0" rIns="0" bIns="0" rtlCol="0" anchor="t"/>
          <a:lstStyle/>
          <a:p>
            <a:pPr marL="0" indent="0" algn="l">
              <a:lnSpc>
                <a:spcPts val="1850"/>
              </a:lnSpc>
              <a:buNone/>
            </a:pPr>
            <a:endParaRPr lang="en-US" sz="1150" dirty="0">
              <a:latin typeface="Times New Roman" panose="02020603050405020304" pitchFamily="18" charset="0"/>
              <a:cs typeface="Times New Roman" panose="02020603050405020304" pitchFamily="18" charset="0"/>
            </a:endParaRPr>
          </a:p>
        </p:txBody>
      </p:sp>
      <p:sp>
        <p:nvSpPr>
          <p:cNvPr id="14" name="Text 12"/>
          <p:cNvSpPr/>
          <p:nvPr/>
        </p:nvSpPr>
        <p:spPr>
          <a:xfrm>
            <a:off x="515541" y="4233981"/>
            <a:ext cx="2018347" cy="230029"/>
          </a:xfrm>
          <a:prstGeom prst="rect">
            <a:avLst/>
          </a:prstGeom>
          <a:noFill/>
          <a:ln/>
        </p:spPr>
        <p:txBody>
          <a:bodyPr wrap="none" lIns="0" tIns="0" rIns="0" bIns="0" rtlCol="0" anchor="t"/>
          <a:lstStyle/>
          <a:p>
            <a:pPr marL="0" indent="0" algn="l">
              <a:lnSpc>
                <a:spcPts val="1800"/>
              </a:lnSpc>
              <a:buNone/>
            </a:pPr>
            <a:r>
              <a:rPr lang="en-US" sz="1400" b="1" dirty="0">
                <a:latin typeface="Times New Roman" panose="02020603050405020304" pitchFamily="18" charset="0"/>
                <a:ea typeface="Unbounded Bold" pitchFamily="34" charset="-122"/>
                <a:cs typeface="Times New Roman" panose="02020603050405020304" pitchFamily="18" charset="0"/>
              </a:rPr>
              <a:t>Biểu đồ phân phối</a:t>
            </a:r>
            <a:endParaRPr lang="en-US" sz="1400" dirty="0">
              <a:latin typeface="Times New Roman" panose="02020603050405020304" pitchFamily="18" charset="0"/>
              <a:cs typeface="Times New Roman" panose="02020603050405020304" pitchFamily="18" charset="0"/>
            </a:endParaRPr>
          </a:p>
        </p:txBody>
      </p:sp>
      <p:pic>
        <p:nvPicPr>
          <p:cNvPr id="15" name="Image 0" descr="preencoded.png"/>
          <p:cNvPicPr>
            <a:picLocks noChangeAspect="1"/>
          </p:cNvPicPr>
          <p:nvPr/>
        </p:nvPicPr>
        <p:blipFill>
          <a:blip r:embed="rId3"/>
          <a:stretch>
            <a:fillRect/>
          </a:stretch>
        </p:blipFill>
        <p:spPr>
          <a:xfrm>
            <a:off x="515541" y="4510355"/>
            <a:ext cx="6619994" cy="3205538"/>
          </a:xfrm>
          <a:prstGeom prst="rect">
            <a:avLst/>
          </a:prstGeom>
        </p:spPr>
      </p:pic>
      <p:pic>
        <p:nvPicPr>
          <p:cNvPr id="16" name="Image 1" descr="preencoded.png"/>
          <p:cNvPicPr>
            <a:picLocks noChangeAspect="1"/>
          </p:cNvPicPr>
          <p:nvPr/>
        </p:nvPicPr>
        <p:blipFill>
          <a:blip r:embed="rId4"/>
          <a:stretch>
            <a:fillRect/>
          </a:stretch>
        </p:blipFill>
        <p:spPr>
          <a:xfrm>
            <a:off x="7494865" y="4520628"/>
            <a:ext cx="6827310" cy="3205537"/>
          </a:xfrm>
          <a:prstGeom prst="rect">
            <a:avLst/>
          </a:prstGeom>
        </p:spPr>
      </p:pic>
      <p:sp>
        <p:nvSpPr>
          <p:cNvPr id="18" name="Rectangle 2">
            <a:extLst>
              <a:ext uri="{FF2B5EF4-FFF2-40B4-BE49-F238E27FC236}">
                <a16:creationId xmlns:a16="http://schemas.microsoft.com/office/drawing/2014/main" id="{CA58F3EE-80DC-B7CF-C438-5AF14C8DC3BC}"/>
              </a:ext>
            </a:extLst>
          </p:cNvPr>
          <p:cNvSpPr>
            <a:spLocks noChangeArrowheads="1"/>
          </p:cNvSpPr>
          <p:nvPr/>
        </p:nvSpPr>
        <p:spPr bwMode="auto">
          <a:xfrm>
            <a:off x="7470041" y="2186701"/>
            <a:ext cx="6770874" cy="1167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1" eaLnBrk="0" fontAlgn="base" hangingPunct="0">
              <a:lnSpc>
                <a:spcPct val="150000"/>
              </a:lnSpc>
              <a:spcBef>
                <a:spcPct val="0"/>
              </a:spcBef>
              <a:spcAft>
                <a:spcPct val="0"/>
              </a:spcAft>
              <a:buFontTx/>
              <a:buChar char="•"/>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Các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mô</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hình</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tham</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số</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như</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Logistic Regression, SVM)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giả</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định</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dữ</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liệu</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tuân</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theo</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phân</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phối</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chuẩn</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(Gaussian).</a:t>
            </a:r>
          </a:p>
          <a:p>
            <a:pPr lvl="1" eaLnBrk="0" fontAlgn="base" hangingPunct="0">
              <a:lnSpc>
                <a:spcPct val="150000"/>
              </a:lnSpc>
              <a:spcBef>
                <a:spcPct val="0"/>
              </a:spcBef>
              <a:spcAft>
                <a:spcPct val="0"/>
              </a:spcAft>
              <a:buFontTx/>
              <a:buChar char="•"/>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Dữ</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liệu</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lệch</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sẽ</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khiến</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mô</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hình</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bị</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kéo</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trọng</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số</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về</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phía</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đuôi</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dài</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(Outliers),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làm</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giảm</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độ</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chính</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xác</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tổng</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thể</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p:txBody>
      </p:sp>
      <p:sp>
        <p:nvSpPr>
          <p:cNvPr id="19" name="Rectangle 3">
            <a:extLst>
              <a:ext uri="{FF2B5EF4-FFF2-40B4-BE49-F238E27FC236}">
                <a16:creationId xmlns:a16="http://schemas.microsoft.com/office/drawing/2014/main" id="{121806FC-5714-8D9C-D617-68931D6010B2}"/>
              </a:ext>
            </a:extLst>
          </p:cNvPr>
          <p:cNvSpPr>
            <a:spLocks noChangeArrowheads="1"/>
          </p:cNvSpPr>
          <p:nvPr/>
        </p:nvSpPr>
        <p:spPr bwMode="auto">
          <a:xfrm>
            <a:off x="7470041" y="3644546"/>
            <a:ext cx="685213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1200" dirty="0" err="1">
                <a:latin typeface="Times New Roman" panose="02020603050405020304" pitchFamily="18" charset="0"/>
                <a:cs typeface="Times New Roman" panose="02020603050405020304" pitchFamily="18" charset="0"/>
              </a:rPr>
              <a:t>Áp</a:t>
            </a:r>
            <a:r>
              <a:rPr lang="en-US" altLang="en-US" sz="1200" dirty="0">
                <a:latin typeface="Times New Roman" panose="02020603050405020304" pitchFamily="18" charset="0"/>
                <a:cs typeface="Times New Roman" panose="02020603050405020304" pitchFamily="18" charset="0"/>
              </a:rPr>
              <a:t> </a:t>
            </a:r>
            <a:r>
              <a:rPr lang="en-US" altLang="en-US" sz="1200" dirty="0" err="1">
                <a:latin typeface="Times New Roman" panose="02020603050405020304" pitchFamily="18" charset="0"/>
                <a:cs typeface="Times New Roman" panose="02020603050405020304" pitchFamily="18" charset="0"/>
              </a:rPr>
              <a:t>dụng</a:t>
            </a:r>
            <a:r>
              <a:rPr lang="en-US" altLang="en-US" sz="1200" dirty="0">
                <a:latin typeface="Times New Roman" panose="02020603050405020304" pitchFamily="18" charset="0"/>
                <a:cs typeface="Times New Roman" panose="02020603050405020304" pitchFamily="18" charset="0"/>
              </a:rPr>
              <a:t> Log </a:t>
            </a:r>
            <a:r>
              <a:rPr lang="en-US" sz="1200" b="1" dirty="0">
                <a:latin typeface="Times New Roman" panose="02020603050405020304" pitchFamily="18" charset="0"/>
                <a:cs typeface="Times New Roman" panose="02020603050405020304" pitchFamily="18" charset="0"/>
              </a:rPr>
              <a:t>Transformation</a:t>
            </a:r>
            <a:r>
              <a:rPr lang="en-US" sz="1200" dirty="0">
                <a:latin typeface="Times New Roman" panose="02020603050405020304" pitchFamily="18" charset="0"/>
                <a:cs typeface="Times New Roman" panose="02020603050405020304" pitchFamily="18" charset="0"/>
              </a:rPr>
              <a:t> </a:t>
            </a:r>
            <a:r>
              <a:rPr lang="vi-VN" sz="1200" dirty="0">
                <a:latin typeface="Times New Roman" panose="02020603050405020304" pitchFamily="18" charset="0"/>
                <a:cs typeface="Times New Roman" panose="02020603050405020304" pitchFamily="18" charset="0"/>
              </a:rPr>
              <a:t>để "co" các giá trị lớn lại, giúp phân phối trở nên đối xứng hơn (Bell-shaped).</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295</TotalTime>
  <Words>6665</Words>
  <Application>Microsoft Office PowerPoint</Application>
  <PresentationFormat>Custom</PresentationFormat>
  <Paragraphs>570</Paragraphs>
  <Slides>36</Slides>
  <Notes>36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36</vt:i4>
      </vt:variant>
    </vt:vector>
  </HeadingPairs>
  <TitlesOfParts>
    <vt:vector size="39" baseType="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Tạ Quang Thắng</cp:lastModifiedBy>
  <cp:revision>10</cp:revision>
  <dcterms:created xsi:type="dcterms:W3CDTF">2025-12-02T13:06:29Z</dcterms:created>
  <dcterms:modified xsi:type="dcterms:W3CDTF">2025-12-04T01:58:27Z</dcterms:modified>
</cp:coreProperties>
</file>